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262" r:id="rId3"/>
    <p:sldId id="266" r:id="rId4"/>
    <p:sldId id="267" r:id="rId5"/>
    <p:sldId id="268" r:id="rId6"/>
    <p:sldId id="269" r:id="rId7"/>
    <p:sldId id="272" r:id="rId8"/>
    <p:sldId id="271" r:id="rId9"/>
    <p:sldId id="270" r:id="rId10"/>
    <p:sldId id="273" r:id="rId11"/>
    <p:sldId id="274" r:id="rId12"/>
    <p:sldId id="297" r:id="rId13"/>
    <p:sldId id="275" r:id="rId14"/>
    <p:sldId id="276" r:id="rId15"/>
    <p:sldId id="277"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4" r:id="rId29"/>
    <p:sldId id="299" r:id="rId30"/>
    <p:sldId id="265" r:id="rId31"/>
    <p:sldId id="302" r:id="rId32"/>
    <p:sldId id="304" r:id="rId33"/>
    <p:sldId id="306" r:id="rId34"/>
    <p:sldId id="485" r:id="rId35"/>
    <p:sldId id="307" r:id="rId36"/>
    <p:sldId id="484" r:id="rId37"/>
    <p:sldId id="308" r:id="rId38"/>
    <p:sldId id="487" r:id="rId39"/>
    <p:sldId id="486" r:id="rId40"/>
    <p:sldId id="309" r:id="rId41"/>
    <p:sldId id="311" r:id="rId42"/>
    <p:sldId id="310"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488" r:id="rId60"/>
    <p:sldId id="328" r:id="rId61"/>
    <p:sldId id="330" r:id="rId62"/>
    <p:sldId id="331" r:id="rId63"/>
    <p:sldId id="332" r:id="rId64"/>
    <p:sldId id="329" r:id="rId65"/>
    <p:sldId id="333" r:id="rId66"/>
    <p:sldId id="334" r:id="rId67"/>
    <p:sldId id="335" r:id="rId68"/>
    <p:sldId id="336" r:id="rId69"/>
    <p:sldId id="337" r:id="rId70"/>
    <p:sldId id="338" r:id="rId71"/>
    <p:sldId id="339" r:id="rId72"/>
    <p:sldId id="341" r:id="rId73"/>
    <p:sldId id="340" r:id="rId74"/>
    <p:sldId id="342" r:id="rId75"/>
    <p:sldId id="343" r:id="rId76"/>
    <p:sldId id="344" r:id="rId77"/>
    <p:sldId id="345" r:id="rId78"/>
    <p:sldId id="346" r:id="rId79"/>
    <p:sldId id="347" r:id="rId80"/>
    <p:sldId id="348" r:id="rId81"/>
    <p:sldId id="349" r:id="rId82"/>
    <p:sldId id="352" r:id="rId83"/>
    <p:sldId id="353" r:id="rId84"/>
    <p:sldId id="355" r:id="rId85"/>
    <p:sldId id="358" r:id="rId86"/>
    <p:sldId id="359" r:id="rId87"/>
    <p:sldId id="360" r:id="rId88"/>
    <p:sldId id="361" r:id="rId89"/>
    <p:sldId id="354" r:id="rId90"/>
    <p:sldId id="363" r:id="rId91"/>
    <p:sldId id="489" r:id="rId92"/>
    <p:sldId id="364" r:id="rId93"/>
    <p:sldId id="366" r:id="rId94"/>
    <p:sldId id="368" r:id="rId95"/>
    <p:sldId id="356" r:id="rId96"/>
    <p:sldId id="372" r:id="rId97"/>
    <p:sldId id="369" r:id="rId98"/>
    <p:sldId id="370" r:id="rId99"/>
    <p:sldId id="371" r:id="rId100"/>
    <p:sldId id="373" r:id="rId101"/>
    <p:sldId id="375" r:id="rId102"/>
    <p:sldId id="374" r:id="rId103"/>
    <p:sldId id="377" r:id="rId104"/>
    <p:sldId id="378" r:id="rId105"/>
    <p:sldId id="379" r:id="rId106"/>
    <p:sldId id="387" r:id="rId107"/>
    <p:sldId id="385" r:id="rId108"/>
    <p:sldId id="388" r:id="rId109"/>
    <p:sldId id="389" r:id="rId110"/>
    <p:sldId id="390" r:id="rId111"/>
    <p:sldId id="391" r:id="rId112"/>
    <p:sldId id="393" r:id="rId113"/>
    <p:sldId id="380" r:id="rId114"/>
    <p:sldId id="394" r:id="rId115"/>
    <p:sldId id="395" r:id="rId116"/>
    <p:sldId id="396" r:id="rId117"/>
    <p:sldId id="397" r:id="rId118"/>
    <p:sldId id="398" r:id="rId119"/>
    <p:sldId id="399" r:id="rId120"/>
    <p:sldId id="482" r:id="rId121"/>
    <p:sldId id="400" r:id="rId122"/>
    <p:sldId id="381" r:id="rId123"/>
    <p:sldId id="402" r:id="rId124"/>
    <p:sldId id="403" r:id="rId125"/>
    <p:sldId id="404" r:id="rId126"/>
    <p:sldId id="382" r:id="rId127"/>
    <p:sldId id="409" r:id="rId128"/>
    <p:sldId id="410" r:id="rId129"/>
    <p:sldId id="412" r:id="rId130"/>
    <p:sldId id="383" r:id="rId131"/>
    <p:sldId id="414" r:id="rId132"/>
    <p:sldId id="415" r:id="rId133"/>
    <p:sldId id="483" r:id="rId134"/>
    <p:sldId id="416" r:id="rId135"/>
    <p:sldId id="417" r:id="rId136"/>
    <p:sldId id="418" r:id="rId137"/>
    <p:sldId id="419" r:id="rId138"/>
    <p:sldId id="421" r:id="rId139"/>
    <p:sldId id="422" r:id="rId140"/>
    <p:sldId id="425" r:id="rId141"/>
    <p:sldId id="427" r:id="rId142"/>
    <p:sldId id="429" r:id="rId143"/>
    <p:sldId id="430" r:id="rId144"/>
    <p:sldId id="431" r:id="rId145"/>
    <p:sldId id="432" r:id="rId146"/>
    <p:sldId id="433" r:id="rId147"/>
    <p:sldId id="434" r:id="rId148"/>
    <p:sldId id="435" r:id="rId149"/>
    <p:sldId id="436" r:id="rId150"/>
    <p:sldId id="438" r:id="rId151"/>
    <p:sldId id="439" r:id="rId152"/>
    <p:sldId id="491" r:id="rId153"/>
    <p:sldId id="440" r:id="rId154"/>
    <p:sldId id="442" r:id="rId155"/>
    <p:sldId id="441" r:id="rId156"/>
    <p:sldId id="443" r:id="rId157"/>
    <p:sldId id="444" r:id="rId158"/>
    <p:sldId id="445" r:id="rId159"/>
    <p:sldId id="447" r:id="rId160"/>
    <p:sldId id="448" r:id="rId161"/>
    <p:sldId id="449" r:id="rId162"/>
    <p:sldId id="452" r:id="rId163"/>
    <p:sldId id="453" r:id="rId164"/>
    <p:sldId id="454" r:id="rId165"/>
    <p:sldId id="451" r:id="rId166"/>
    <p:sldId id="455" r:id="rId167"/>
    <p:sldId id="458" r:id="rId168"/>
    <p:sldId id="456" r:id="rId169"/>
    <p:sldId id="462" r:id="rId170"/>
    <p:sldId id="463" r:id="rId171"/>
    <p:sldId id="490" r:id="rId172"/>
    <p:sldId id="464" r:id="rId173"/>
    <p:sldId id="465" r:id="rId174"/>
    <p:sldId id="466" r:id="rId175"/>
    <p:sldId id="468" r:id="rId176"/>
    <p:sldId id="469" r:id="rId177"/>
    <p:sldId id="467" r:id="rId178"/>
    <p:sldId id="492" r:id="rId179"/>
    <p:sldId id="470" r:id="rId180"/>
    <p:sldId id="471" r:id="rId181"/>
    <p:sldId id="493" r:id="rId182"/>
    <p:sldId id="472" r:id="rId183"/>
    <p:sldId id="473" r:id="rId184"/>
    <p:sldId id="474" r:id="rId185"/>
    <p:sldId id="475" r:id="rId186"/>
    <p:sldId id="476" r:id="rId187"/>
    <p:sldId id="479" r:id="rId188"/>
    <p:sldId id="480" r:id="rId189"/>
    <p:sldId id="481" r:id="rId190"/>
    <p:sldId id="477" r:id="rId191"/>
    <p:sldId id="478" r:id="rId192"/>
    <p:sldId id="264" r:id="rId1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D3DE"/>
    <a:srgbClr val="DEEBF7"/>
    <a:srgbClr val="000000"/>
    <a:srgbClr val="A2B709"/>
    <a:srgbClr val="C00000"/>
    <a:srgbClr val="6699FF"/>
    <a:srgbClr val="3D66B0"/>
    <a:srgbClr val="4472C4"/>
    <a:srgbClr val="223962"/>
    <a:srgbClr val="111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7" autoAdjust="0"/>
    <p:restoredTop sz="75385" autoAdjust="0"/>
  </p:normalViewPr>
  <p:slideViewPr>
    <p:cSldViewPr snapToGrid="0">
      <p:cViewPr varScale="1">
        <p:scale>
          <a:sx n="65" d="100"/>
          <a:sy n="65" d="100"/>
        </p:scale>
        <p:origin x="1368" y="43"/>
      </p:cViewPr>
      <p:guideLst/>
    </p:cSldViewPr>
  </p:slideViewPr>
  <p:outlineViewPr>
    <p:cViewPr>
      <p:scale>
        <a:sx n="33" d="100"/>
        <a:sy n="33" d="100"/>
      </p:scale>
      <p:origin x="0" y="-27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5T22:38:09.935" idx="2">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10" Type="http://schemas.openxmlformats.org/officeDocument/2006/relationships/image" Target="../media/image59.wmf"/><Relationship Id="rId4" Type="http://schemas.openxmlformats.org/officeDocument/2006/relationships/image" Target="../media/image53.wmf"/><Relationship Id="rId9"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5.wmf"/><Relationship Id="rId4"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4" Type="http://schemas.openxmlformats.org/officeDocument/2006/relationships/image" Target="../media/image13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4" Type="http://schemas.openxmlformats.org/officeDocument/2006/relationships/image" Target="../media/image1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4" Type="http://schemas.openxmlformats.org/officeDocument/2006/relationships/image" Target="../media/image18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4" Type="http://schemas.openxmlformats.org/officeDocument/2006/relationships/image" Target="../media/image19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image" Target="../media/image202.wmf"/><Relationship Id="rId7" Type="http://schemas.openxmlformats.org/officeDocument/2006/relationships/image" Target="../media/image206.wmf"/><Relationship Id="rId2" Type="http://schemas.openxmlformats.org/officeDocument/2006/relationships/image" Target="../media/image201.wmf"/><Relationship Id="rId1" Type="http://schemas.openxmlformats.org/officeDocument/2006/relationships/image" Target="../media/image200.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9" Type="http://schemas.openxmlformats.org/officeDocument/2006/relationships/image" Target="../media/image20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7.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image" Target="../media/image222.wmf"/><Relationship Id="rId7" Type="http://schemas.openxmlformats.org/officeDocument/2006/relationships/image" Target="../media/image226.wmf"/><Relationship Id="rId2" Type="http://schemas.openxmlformats.org/officeDocument/2006/relationships/image" Target="../media/image221.wmf"/><Relationship Id="rId1" Type="http://schemas.openxmlformats.org/officeDocument/2006/relationships/image" Target="../media/image220.wmf"/><Relationship Id="rId6" Type="http://schemas.openxmlformats.org/officeDocument/2006/relationships/image" Target="../media/image225.wmf"/><Relationship Id="rId5" Type="http://schemas.openxmlformats.org/officeDocument/2006/relationships/image" Target="../media/image224.wmf"/><Relationship Id="rId4" Type="http://schemas.openxmlformats.org/officeDocument/2006/relationships/image" Target="../media/image223.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14.wmf"/><Relationship Id="rId1" Type="http://schemas.openxmlformats.org/officeDocument/2006/relationships/image" Target="../media/image229.wmf"/><Relationship Id="rId5" Type="http://schemas.openxmlformats.org/officeDocument/2006/relationships/image" Target="../media/image232.wmf"/><Relationship Id="rId4" Type="http://schemas.openxmlformats.org/officeDocument/2006/relationships/image" Target="../media/image231.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14.wmf"/><Relationship Id="rId4" Type="http://schemas.openxmlformats.org/officeDocument/2006/relationships/image" Target="../media/image23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5" Type="http://schemas.openxmlformats.org/officeDocument/2006/relationships/image" Target="../media/image270.wmf"/><Relationship Id="rId4" Type="http://schemas.openxmlformats.org/officeDocument/2006/relationships/image" Target="../media/image269.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79.wmf"/><Relationship Id="rId5" Type="http://schemas.openxmlformats.org/officeDocument/2006/relationships/image" Target="../media/image278.wmf"/><Relationship Id="rId4" Type="http://schemas.openxmlformats.org/officeDocument/2006/relationships/image" Target="../media/image277.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295.wmf"/><Relationship Id="rId3" Type="http://schemas.openxmlformats.org/officeDocument/2006/relationships/image" Target="../media/image290.wmf"/><Relationship Id="rId7" Type="http://schemas.openxmlformats.org/officeDocument/2006/relationships/image" Target="../media/image294.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03.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image" Target="../media/image306.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 Id="rId5" Type="http://schemas.openxmlformats.org/officeDocument/2006/relationships/image" Target="../media/image312.wmf"/><Relationship Id="rId4" Type="http://schemas.openxmlformats.org/officeDocument/2006/relationships/image" Target="../media/image311.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 Id="rId6" Type="http://schemas.openxmlformats.org/officeDocument/2006/relationships/image" Target="../media/image321.wmf"/><Relationship Id="rId5" Type="http://schemas.openxmlformats.org/officeDocument/2006/relationships/image" Target="../media/image320.wmf"/><Relationship Id="rId4" Type="http://schemas.openxmlformats.org/officeDocument/2006/relationships/image" Target="../media/image319.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23.wmf"/><Relationship Id="rId5" Type="http://schemas.openxmlformats.org/officeDocument/2006/relationships/image" Target="../media/image327.wmf"/><Relationship Id="rId4" Type="http://schemas.openxmlformats.org/officeDocument/2006/relationships/image" Target="../media/image326.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330.wmf"/><Relationship Id="rId1" Type="http://schemas.openxmlformats.org/officeDocument/2006/relationships/image" Target="../media/image329.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39.wmf"/><Relationship Id="rId7" Type="http://schemas.openxmlformats.org/officeDocument/2006/relationships/image" Target="../media/image343.wmf"/><Relationship Id="rId2" Type="http://schemas.openxmlformats.org/officeDocument/2006/relationships/image" Target="../media/image338.wmf"/><Relationship Id="rId1" Type="http://schemas.openxmlformats.org/officeDocument/2006/relationships/image" Target="../media/image337.wmf"/><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44.wmf"/><Relationship Id="rId5" Type="http://schemas.openxmlformats.org/officeDocument/2006/relationships/image" Target="../media/image348.wmf"/><Relationship Id="rId4" Type="http://schemas.openxmlformats.org/officeDocument/2006/relationships/image" Target="../media/image34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54.wmf"/><Relationship Id="rId2" Type="http://schemas.openxmlformats.org/officeDocument/2006/relationships/image" Target="../media/image353.wmf"/><Relationship Id="rId1" Type="http://schemas.openxmlformats.org/officeDocument/2006/relationships/image" Target="../media/image352.wmf"/><Relationship Id="rId6" Type="http://schemas.openxmlformats.org/officeDocument/2006/relationships/image" Target="../media/image357.wmf"/><Relationship Id="rId5" Type="http://schemas.openxmlformats.org/officeDocument/2006/relationships/image" Target="../media/image356.wmf"/><Relationship Id="rId4" Type="http://schemas.openxmlformats.org/officeDocument/2006/relationships/image" Target="../media/image355.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59.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60.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74.wmf"/><Relationship Id="rId2" Type="http://schemas.openxmlformats.org/officeDocument/2006/relationships/image" Target="../media/image373.wmf"/><Relationship Id="rId1" Type="http://schemas.openxmlformats.org/officeDocument/2006/relationships/image" Target="../media/image372.wmf"/><Relationship Id="rId5" Type="http://schemas.openxmlformats.org/officeDocument/2006/relationships/image" Target="../media/image376.wmf"/><Relationship Id="rId4" Type="http://schemas.openxmlformats.org/officeDocument/2006/relationships/image" Target="../media/image375.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image" Target="../media/image378.wmf"/><Relationship Id="rId1" Type="http://schemas.openxmlformats.org/officeDocument/2006/relationships/image" Target="../media/image377.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8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56673-6ECA-4838-95A7-8CA6C47A135E}"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3553-936A-4FFB-A6F1-B46205F0A431}" type="slidenum">
              <a:rPr lang="zh-CN" altLang="en-US" smtClean="0"/>
              <a:t>‹#›</a:t>
            </a:fld>
            <a:endParaRPr lang="zh-CN" altLang="en-US"/>
          </a:p>
        </p:txBody>
      </p:sp>
    </p:spTree>
    <p:extLst>
      <p:ext uri="{BB962C8B-B14F-4D97-AF65-F5344CB8AC3E}">
        <p14:creationId xmlns:p14="http://schemas.microsoft.com/office/powerpoint/2010/main" val="54721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a:t>
            </a:fld>
            <a:endParaRPr lang="zh-CN" altLang="en-US"/>
          </a:p>
        </p:txBody>
      </p:sp>
    </p:spTree>
    <p:extLst>
      <p:ext uri="{BB962C8B-B14F-4D97-AF65-F5344CB8AC3E}">
        <p14:creationId xmlns:p14="http://schemas.microsoft.com/office/powerpoint/2010/main" val="340528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不同对象多态：如人和鱼都能从一个地方移动到另一个地方，即“走”和“游”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同一对象：人从一个地方到另一个地方，即可以“走”也可以“骑自行车”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下页看一个静态多态的例子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a:t>
            </a:fld>
            <a:endParaRPr lang="zh-CN" altLang="en-US"/>
          </a:p>
        </p:txBody>
      </p:sp>
    </p:spTree>
    <p:extLst>
      <p:ext uri="{BB962C8B-B14F-4D97-AF65-F5344CB8AC3E}">
        <p14:creationId xmlns:p14="http://schemas.microsoft.com/office/powerpoint/2010/main" val="2506569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下一页看图像边缘处理（对于图像的边缘，滤波函数是没有定义的，所以应对图像的边缘部分做特殊的处理  先看缩减图像法）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104</a:t>
            </a:fld>
            <a:endParaRPr lang="zh-CN" altLang="en-US"/>
          </a:p>
        </p:txBody>
      </p:sp>
    </p:spTree>
    <p:extLst>
      <p:ext uri="{BB962C8B-B14F-4D97-AF65-F5344CB8AC3E}">
        <p14:creationId xmlns:p14="http://schemas.microsoft.com/office/powerpoint/2010/main" val="5902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文字定义后，看一个简单的图示，其结果图像仅剩余一个有效像素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下一页看缩小滤波函数定义域方法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105</a:t>
            </a:fld>
            <a:endParaRPr lang="zh-CN" altLang="en-US"/>
          </a:p>
        </p:txBody>
      </p:sp>
    </p:spTree>
    <p:extLst>
      <p:ext uri="{BB962C8B-B14F-4D97-AF65-F5344CB8AC3E}">
        <p14:creationId xmlns:p14="http://schemas.microsoft.com/office/powerpoint/2010/main" val="41455544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文字定义和公式讲完后，看一下图示：先看一下在图像内部的情况，再看一个在图像左上角的代数均值处理的实例（灰色为图像左上角，其中绿色方框为待处理像素，红色为函数定义域范围）分为两个动画</a:t>
            </a:r>
            <a:endParaRPr lang="en-US" altLang="zh-CN" dirty="0"/>
          </a:p>
          <a:p>
            <a:endParaRPr lang="en-US" altLang="zh-CN" dirty="0"/>
          </a:p>
          <a:p>
            <a:r>
              <a:rPr lang="zh-CN" altLang="en-US" dirty="0"/>
              <a:t>可问一下同学，应该怎样进行分块？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下一页看看常见的边缘扩展方法，先看定义</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106</a:t>
            </a:fld>
            <a:endParaRPr lang="zh-CN" altLang="en-US"/>
          </a:p>
        </p:txBody>
      </p:sp>
    </p:spTree>
    <p:extLst>
      <p:ext uri="{BB962C8B-B14F-4D97-AF65-F5344CB8AC3E}">
        <p14:creationId xmlns:p14="http://schemas.microsoft.com/office/powerpoint/2010/main" val="28182644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文字定义和公式讲完后，看一下图示：先看一下在图像内部的情况，再看一个在图像左上角的代数均值处理的实例（灰色为图像左上角，其中绿色方框为待处理像素，红色为函数定义域范围）分为两个动画</a:t>
            </a:r>
            <a:endParaRPr lang="en-US" altLang="zh-CN" dirty="0"/>
          </a:p>
          <a:p>
            <a:endParaRPr lang="en-US" altLang="zh-CN" dirty="0"/>
          </a:p>
          <a:p>
            <a:r>
              <a:rPr lang="zh-CN" altLang="en-US" dirty="0"/>
              <a:t>可问一下同学，应该怎样进行分块？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下一页看常见的边缘扩展方法，先看</a:t>
            </a:r>
            <a:r>
              <a:rPr lang="en-US" altLang="zh-CN" dirty="0"/>
              <a:t>0</a:t>
            </a:r>
            <a:r>
              <a:rPr lang="zh-CN" altLang="en-US" dirty="0"/>
              <a:t>扩展（也叫背景扩展）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107</a:t>
            </a:fld>
            <a:endParaRPr lang="zh-CN" altLang="en-US"/>
          </a:p>
        </p:txBody>
      </p:sp>
    </p:spTree>
    <p:extLst>
      <p:ext uri="{BB962C8B-B14F-4D97-AF65-F5344CB8AC3E}">
        <p14:creationId xmlns:p14="http://schemas.microsoft.com/office/powerpoint/2010/main" val="2198077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解释常量值扩展方式</a:t>
            </a:r>
            <a:endParaRPr lang="en-US" altLang="zh-CN" dirty="0"/>
          </a:p>
          <a:p>
            <a:r>
              <a:rPr lang="zh-CN" altLang="en-US" dirty="0"/>
              <a:t>再看图像实例</a:t>
            </a:r>
            <a:endParaRPr lang="en-US" altLang="zh-CN" dirty="0"/>
          </a:p>
          <a:p>
            <a:r>
              <a:rPr lang="zh-CN" altLang="en-US" dirty="0"/>
              <a:t>最后再说一下它的优点：整个图像的处理过程统一，（这也是所有扩展方法的好处！！！）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下一页边缘像素扩展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108</a:t>
            </a:fld>
            <a:endParaRPr lang="zh-CN" altLang="en-US"/>
          </a:p>
        </p:txBody>
      </p:sp>
    </p:spTree>
    <p:extLst>
      <p:ext uri="{BB962C8B-B14F-4D97-AF65-F5344CB8AC3E}">
        <p14:creationId xmlns:p14="http://schemas.microsoft.com/office/powerpoint/2010/main" val="32203806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下一页边缘镜像扩展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109</a:t>
            </a:fld>
            <a:endParaRPr lang="zh-CN" altLang="en-US"/>
          </a:p>
        </p:txBody>
      </p:sp>
    </p:spTree>
    <p:extLst>
      <p:ext uri="{BB962C8B-B14F-4D97-AF65-F5344CB8AC3E}">
        <p14:creationId xmlns:p14="http://schemas.microsoft.com/office/powerpoint/2010/main" val="5283850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下一页看图像周期重复扩展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110</a:t>
            </a:fld>
            <a:endParaRPr lang="zh-CN" altLang="en-US"/>
          </a:p>
        </p:txBody>
      </p:sp>
    </p:spTree>
    <p:extLst>
      <p:ext uri="{BB962C8B-B14F-4D97-AF65-F5344CB8AC3E}">
        <p14:creationId xmlns:p14="http://schemas.microsoft.com/office/powerpoint/2010/main" val="23010989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这种方式在空间域处理中看似很不合理</a:t>
            </a:r>
            <a:endParaRPr lang="en-US" altLang="zh-CN" dirty="0"/>
          </a:p>
          <a:p>
            <a:r>
              <a:rPr lang="zh-CN" altLang="en-US" dirty="0"/>
              <a:t>下一页看一下基于地理连续性的扩展概念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111</a:t>
            </a:fld>
            <a:endParaRPr lang="zh-CN" altLang="en-US"/>
          </a:p>
        </p:txBody>
      </p:sp>
    </p:spTree>
    <p:extLst>
      <p:ext uri="{BB962C8B-B14F-4D97-AF65-F5344CB8AC3E}">
        <p14:creationId xmlns:p14="http://schemas.microsoft.com/office/powerpoint/2010/main" val="35469003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这是我自己虚拟的一种扩展方法，在正式的文档中并不存在！！</a:t>
            </a:r>
            <a:endParaRPr lang="en-US" altLang="zh-CN" dirty="0"/>
          </a:p>
          <a:p>
            <a:r>
              <a:rPr lang="zh-CN" altLang="en-US" dirty="0"/>
              <a:t>下一页开始讲第三节：线性滤波，首先看线性滤波的概念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112</a:t>
            </a:fld>
            <a:endParaRPr lang="zh-CN" altLang="en-US"/>
          </a:p>
        </p:txBody>
      </p:sp>
    </p:spTree>
    <p:extLst>
      <p:ext uri="{BB962C8B-B14F-4D97-AF65-F5344CB8AC3E}">
        <p14:creationId xmlns:p14="http://schemas.microsoft.com/office/powerpoint/2010/main" val="28672358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“中心”也称为“热点”，一般也就在滤波器的</a:t>
            </a:r>
            <a:r>
              <a:rPr lang="zh-CN" altLang="en-US"/>
              <a:t>中心，但这</a:t>
            </a:r>
            <a:r>
              <a:rPr lang="zh-CN" altLang="en-US" dirty="0"/>
              <a:t>不是必需要求，可以任意指定</a:t>
            </a:r>
            <a:endParaRPr lang="en-US" altLang="zh-CN" dirty="0"/>
          </a:p>
          <a:p>
            <a:r>
              <a:rPr lang="zh-CN" altLang="en-US" dirty="0"/>
              <a:t>最后再看一个线性滤波的图示化表达</a:t>
            </a:r>
            <a:endParaRPr lang="en-US" altLang="zh-CN" dirty="0"/>
          </a:p>
          <a:p>
            <a:endParaRPr lang="en-US" altLang="zh-CN" dirty="0"/>
          </a:p>
          <a:p>
            <a:r>
              <a:rPr lang="zh-CN" altLang="en-US" dirty="0"/>
              <a:t>下一页看线性相关与线性卷积的相关内容（实际上我们所用的这个定义在数学上就是线性相关的概念）</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113</a:t>
            </a:fld>
            <a:endParaRPr lang="zh-CN" altLang="en-US"/>
          </a:p>
        </p:txBody>
      </p:sp>
    </p:spTree>
    <p:extLst>
      <p:ext uri="{BB962C8B-B14F-4D97-AF65-F5344CB8AC3E}">
        <p14:creationId xmlns:p14="http://schemas.microsoft.com/office/powerpoint/2010/main" val="79276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静态多态是在编译时确定应执行的代码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（本页的例子</a:t>
            </a:r>
            <a:r>
              <a:rPr lang="en-US" altLang="zh-CN" dirty="0"/>
              <a:t>3</a:t>
            </a:r>
            <a:r>
              <a:rPr lang="zh-CN" altLang="en-US" dirty="0"/>
              <a:t>个方法应定义在同一个类中，是非多态的写法，先看定义，后看下面的调用）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下页看对应多态写法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a:t>
            </a:fld>
            <a:endParaRPr lang="zh-CN" altLang="en-US"/>
          </a:p>
        </p:txBody>
      </p:sp>
    </p:spTree>
    <p:extLst>
      <p:ext uri="{BB962C8B-B14F-4D97-AF65-F5344CB8AC3E}">
        <p14:creationId xmlns:p14="http://schemas.microsoft.com/office/powerpoint/2010/main" val="28083998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注意：如果滤波器是对称的，则相关与卷积在实际计算中是一致的（有些书用*表示卷积，</a:t>
            </a:r>
            <a:r>
              <a:rPr lang="en-US" altLang="zh-CN" dirty="0"/>
              <a:t>.</a:t>
            </a:r>
            <a:r>
              <a:rPr lang="zh-CN" altLang="en-US" dirty="0"/>
              <a:t>点表示相关）</a:t>
            </a:r>
            <a:endParaRPr lang="en-US" altLang="zh-CN" dirty="0"/>
          </a:p>
          <a:p>
            <a:r>
              <a:rPr lang="zh-CN" altLang="en-US" dirty="0"/>
              <a:t>再看一个形象化的解释（例子是</a:t>
            </a:r>
            <a:r>
              <a:rPr lang="en-US" altLang="zh-CN" dirty="0"/>
              <a:t>1D</a:t>
            </a:r>
            <a:r>
              <a:rPr lang="zh-CN" altLang="en-US" dirty="0"/>
              <a:t>的）（ 具体的处理过程在黑板上书写）（计算时可扩展边缘，也可以用部分定义，前面讲过）</a:t>
            </a:r>
            <a:endParaRPr lang="en-US" altLang="zh-CN" dirty="0"/>
          </a:p>
          <a:p>
            <a:endParaRPr lang="en-US" altLang="zh-CN" dirty="0"/>
          </a:p>
          <a:p>
            <a:r>
              <a:rPr lang="zh-CN" altLang="en-US" dirty="0"/>
              <a:t>从计算的结果看，当函数仅有一个</a:t>
            </a:r>
            <a:r>
              <a:rPr lang="en-US" altLang="zh-CN" dirty="0"/>
              <a:t>1</a:t>
            </a:r>
            <a:r>
              <a:rPr lang="zh-CN" altLang="en-US" dirty="0"/>
              <a:t>时，结果是滤波器的一个</a:t>
            </a:r>
            <a:r>
              <a:rPr lang="en-US" altLang="zh-CN" dirty="0"/>
              <a:t>180</a:t>
            </a:r>
            <a:r>
              <a:rPr lang="zh-CN" altLang="en-US" dirty="0"/>
              <a:t>度旋转；而卷积则得到滤波器本身。相关与卷积的结果是不一样的</a:t>
            </a:r>
            <a:endParaRPr lang="en-US" altLang="zh-CN" dirty="0"/>
          </a:p>
          <a:p>
            <a:endParaRPr lang="en-US" altLang="zh-CN" dirty="0"/>
          </a:p>
          <a:p>
            <a:r>
              <a:rPr lang="zh-CN" altLang="en-US" dirty="0"/>
              <a:t>下一页看一下卷积的性质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114</a:t>
            </a:fld>
            <a:endParaRPr lang="zh-CN" altLang="en-US"/>
          </a:p>
        </p:txBody>
      </p:sp>
    </p:spTree>
    <p:extLst>
      <p:ext uri="{BB962C8B-B14F-4D97-AF65-F5344CB8AC3E}">
        <p14:creationId xmlns:p14="http://schemas.microsoft.com/office/powerpoint/2010/main" val="23282617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注：交换律使图像与滤波器处理同等地位</a:t>
            </a:r>
            <a:endParaRPr lang="en-US" altLang="zh-CN" dirty="0"/>
          </a:p>
          <a:p>
            <a:r>
              <a:rPr lang="en-US" altLang="zh-CN" dirty="0"/>
              <a:t>      </a:t>
            </a:r>
            <a:r>
              <a:rPr lang="zh-CN" altLang="en-US" dirty="0"/>
              <a:t>结合律可以用来执行效率（看下面的滤波器的可分解性）</a:t>
            </a:r>
            <a:endParaRPr lang="en-US" altLang="zh-CN" dirty="0"/>
          </a:p>
          <a:p>
            <a:r>
              <a:rPr lang="zh-CN" altLang="en-US" dirty="0"/>
              <a:t>（其它两个性质作用不大）</a:t>
            </a:r>
            <a:endParaRPr lang="en-US" altLang="zh-CN" dirty="0"/>
          </a:p>
          <a:p>
            <a:r>
              <a:rPr lang="zh-CN" altLang="en-US" dirty="0"/>
              <a:t>下一页看一下卷积的性质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115</a:t>
            </a:fld>
            <a:endParaRPr lang="zh-CN" altLang="en-US"/>
          </a:p>
        </p:txBody>
      </p:sp>
    </p:spTree>
    <p:extLst>
      <p:ext uri="{BB962C8B-B14F-4D97-AF65-F5344CB8AC3E}">
        <p14:creationId xmlns:p14="http://schemas.microsoft.com/office/powerpoint/2010/main" val="38049627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子式的概念：矩阵的任意</a:t>
            </a:r>
            <a:r>
              <a:rPr lang="en-US" altLang="zh-CN" dirty="0"/>
              <a:t>k</a:t>
            </a:r>
            <a:r>
              <a:rPr lang="zh-CN" altLang="en-US" dirty="0"/>
              <a:t>行和任意</a:t>
            </a:r>
            <a:r>
              <a:rPr lang="en-US" altLang="zh-CN" dirty="0"/>
              <a:t>k</a:t>
            </a:r>
            <a:r>
              <a:rPr lang="zh-CN" altLang="en-US" dirty="0"/>
              <a:t>列相交的元素所构成的行列式称为一个矩阵的</a:t>
            </a:r>
            <a:r>
              <a:rPr lang="en-US" altLang="zh-CN" dirty="0"/>
              <a:t>k</a:t>
            </a:r>
            <a:r>
              <a:rPr lang="zh-CN" altLang="en-US" dirty="0"/>
              <a:t>阶子式</a:t>
            </a:r>
            <a:endParaRPr lang="en-US" altLang="zh-CN" dirty="0"/>
          </a:p>
          <a:p>
            <a:r>
              <a:rPr lang="zh-CN" altLang="en-US" dirty="0"/>
              <a:t>秩的定义：如果有一个</a:t>
            </a:r>
            <a:r>
              <a:rPr lang="en-US" altLang="zh-CN" dirty="0"/>
              <a:t>k</a:t>
            </a:r>
            <a:r>
              <a:rPr lang="zh-CN" altLang="en-US" dirty="0"/>
              <a:t>阶子式不为</a:t>
            </a:r>
            <a:r>
              <a:rPr lang="en-US" altLang="zh-CN" dirty="0"/>
              <a:t>0</a:t>
            </a:r>
            <a:r>
              <a:rPr lang="zh-CN" altLang="en-US" dirty="0"/>
              <a:t>，而高于</a:t>
            </a:r>
            <a:r>
              <a:rPr lang="en-US" altLang="zh-CN" dirty="0"/>
              <a:t>k</a:t>
            </a:r>
            <a:r>
              <a:rPr lang="zh-CN" altLang="en-US" dirty="0"/>
              <a:t>阶的所有子式均为</a:t>
            </a:r>
            <a:r>
              <a:rPr lang="en-US" altLang="zh-CN" dirty="0"/>
              <a:t>0</a:t>
            </a:r>
            <a:r>
              <a:rPr lang="zh-CN" altLang="en-US" dirty="0"/>
              <a:t>，则矩阵的秩为</a:t>
            </a:r>
            <a:r>
              <a:rPr lang="en-US" altLang="zh-CN" dirty="0"/>
              <a:t>k</a:t>
            </a:r>
          </a:p>
          <a:p>
            <a:r>
              <a:rPr lang="zh-CN" altLang="en-US" dirty="0"/>
              <a:t>秩的求法：可以用子式判别法（由于滤波器一般较小，所以易于编程实现）  可用初等行变换，使矩阵成为阶梯形，不为零的行数即为矩阵的秩的大小（执行效率不高）</a:t>
            </a:r>
            <a:endParaRPr lang="en-US" altLang="zh-CN" dirty="0"/>
          </a:p>
          <a:p>
            <a:endParaRPr lang="en-US" altLang="zh-CN" dirty="0"/>
          </a:p>
          <a:p>
            <a:r>
              <a:rPr lang="zh-CN" altLang="en-US" dirty="0"/>
              <a:t>以上几点可边讲边问同学</a:t>
            </a:r>
            <a:endParaRPr lang="en-US" altLang="zh-CN" dirty="0"/>
          </a:p>
          <a:p>
            <a:endParaRPr lang="en-US" altLang="zh-CN" dirty="0"/>
          </a:p>
          <a:p>
            <a:r>
              <a:rPr lang="zh-CN" altLang="en-US" dirty="0"/>
              <a:t>接下来讲可分解滤波器的分解过程</a:t>
            </a:r>
            <a:r>
              <a:rPr lang="en-US" altLang="zh-CN" dirty="0"/>
              <a:t>(</a:t>
            </a:r>
            <a:r>
              <a:rPr lang="zh-CN" altLang="en-US" dirty="0"/>
              <a:t>共</a:t>
            </a:r>
            <a:r>
              <a:rPr lang="en-US" altLang="zh-CN" dirty="0"/>
              <a:t>4</a:t>
            </a:r>
            <a:r>
              <a:rPr lang="zh-CN" altLang="en-US" dirty="0"/>
              <a:t>步）</a:t>
            </a:r>
            <a:endParaRPr lang="en-US" altLang="zh-CN" dirty="0"/>
          </a:p>
          <a:p>
            <a:endParaRPr lang="en-US" altLang="zh-CN" dirty="0"/>
          </a:p>
          <a:p>
            <a:r>
              <a:rPr lang="zh-CN" altLang="en-US" dirty="0"/>
              <a:t>下一页看一个滤波器的设计（简单讲一下）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116</a:t>
            </a:fld>
            <a:endParaRPr lang="zh-CN" altLang="en-US"/>
          </a:p>
        </p:txBody>
      </p:sp>
    </p:spTree>
    <p:extLst>
      <p:ext uri="{BB962C8B-B14F-4D97-AF65-F5344CB8AC3E}">
        <p14:creationId xmlns:p14="http://schemas.microsoft.com/office/powerpoint/2010/main" val="33737031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种滤波器设计方式（简单了解）</a:t>
            </a:r>
            <a:endParaRPr lang="en-US" altLang="zh-CN" dirty="0"/>
          </a:p>
          <a:p>
            <a:r>
              <a:rPr lang="zh-CN" altLang="en-US" dirty="0"/>
              <a:t>（概念滤波器的优劣由其大小、函数性质、采样精度以及与待处理图像的特征的相符程度共同确定</a:t>
            </a:r>
            <a:endParaRPr lang="en-US" altLang="zh-CN" dirty="0"/>
          </a:p>
          <a:p>
            <a:endParaRPr lang="en-US" altLang="zh-CN" dirty="0"/>
          </a:p>
          <a:p>
            <a:r>
              <a:rPr lang="zh-CN" altLang="en-US" dirty="0"/>
              <a:t>下一页起开始看一些常见的线性滤波器，第一个盒式滤波器（</a:t>
            </a:r>
            <a:r>
              <a:rPr lang="en-US" altLang="zh-CN" dirty="0"/>
              <a:t>Box filter)</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117</a:t>
            </a:fld>
            <a:endParaRPr lang="zh-CN" altLang="en-US"/>
          </a:p>
        </p:txBody>
      </p:sp>
    </p:spTree>
    <p:extLst>
      <p:ext uri="{BB962C8B-B14F-4D97-AF65-F5344CB8AC3E}">
        <p14:creationId xmlns:p14="http://schemas.microsoft.com/office/powerpoint/2010/main" val="28398438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（看完图片后讲） ：真实使用的盒式滤波器是进行了归一化的，其目的是：从统计上图像的亮度不变（包括同态不部分的亮度不变和非同态部分不出现明显的偏移现象）</a:t>
            </a:r>
            <a:endParaRPr lang="en-US" altLang="zh-CN" dirty="0"/>
          </a:p>
          <a:p>
            <a:endParaRPr lang="en-US" altLang="zh-CN" dirty="0"/>
          </a:p>
          <a:p>
            <a:r>
              <a:rPr lang="zh-CN" altLang="en-US" dirty="0"/>
              <a:t>最后看一下处理结果实例（不同滤波器大小平滑程度不同）</a:t>
            </a:r>
            <a:endParaRPr lang="en-US" altLang="zh-CN" dirty="0"/>
          </a:p>
          <a:p>
            <a:endParaRPr lang="en-US" altLang="zh-CN" dirty="0"/>
          </a:p>
          <a:p>
            <a:r>
              <a:rPr lang="zh-CN" altLang="en-US" dirty="0"/>
              <a:t>下一页看一下高斯滤波器</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118</a:t>
            </a:fld>
            <a:endParaRPr lang="zh-CN" altLang="en-US"/>
          </a:p>
        </p:txBody>
      </p:sp>
    </p:spTree>
    <p:extLst>
      <p:ext uri="{BB962C8B-B14F-4D97-AF65-F5344CB8AC3E}">
        <p14:creationId xmlns:p14="http://schemas.microsoft.com/office/powerpoint/2010/main" val="5143148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先看关于高斯滤波器的</a:t>
            </a:r>
            <a:r>
              <a:rPr lang="en-US" altLang="zh-CN" dirty="0"/>
              <a:t>3</a:t>
            </a:r>
            <a:r>
              <a:rPr lang="zh-CN" altLang="en-US" dirty="0"/>
              <a:t>种视图，再看高斯滤波器的定义及第一部分特征，在说明滤波器大小时说明：高斯滤波器的大小一般为不小于</a:t>
            </a:r>
            <a:r>
              <a:rPr lang="en-US" altLang="zh-CN" dirty="0"/>
              <a:t>6</a:t>
            </a:r>
            <a:r>
              <a:rPr lang="zh-CN" altLang="en-US" dirty="0"/>
              <a:t>倍中误差奇数</a:t>
            </a:r>
            <a:endParaRPr lang="en-US" altLang="zh-CN" dirty="0"/>
          </a:p>
          <a:p>
            <a:endParaRPr lang="en-US" altLang="zh-CN" dirty="0"/>
          </a:p>
          <a:p>
            <a:r>
              <a:rPr lang="zh-CN" altLang="en-US" dirty="0"/>
              <a:t>接下来展示关于高斯函数的一个有用性质和作用</a:t>
            </a:r>
            <a:endParaRPr lang="en-US" altLang="zh-CN" dirty="0"/>
          </a:p>
          <a:p>
            <a:endParaRPr lang="en-US" altLang="zh-CN" dirty="0"/>
          </a:p>
          <a:p>
            <a:r>
              <a:rPr lang="zh-CN" altLang="en-US" dirty="0"/>
              <a:t>再看一下处理效果（</a:t>
            </a:r>
            <a:r>
              <a:rPr lang="en-US" altLang="zh-CN" dirty="0"/>
              <a:t>K=1</a:t>
            </a:r>
            <a:r>
              <a:rPr lang="zh-CN" altLang="en-US" dirty="0"/>
              <a:t>，中误差分别为</a:t>
            </a:r>
            <a:r>
              <a:rPr lang="en-US" altLang="zh-CN" dirty="0"/>
              <a:t>3.5 </a:t>
            </a:r>
            <a:r>
              <a:rPr lang="zh-CN" altLang="en-US" dirty="0"/>
              <a:t>和 </a:t>
            </a:r>
            <a:r>
              <a:rPr lang="en-US" altLang="zh-CN" dirty="0"/>
              <a:t>7</a:t>
            </a:r>
            <a:r>
              <a:rPr lang="zh-CN" altLang="en-US" dirty="0"/>
              <a:t>，即大小 分别为</a:t>
            </a:r>
            <a:r>
              <a:rPr lang="en-US" altLang="zh-CN" dirty="0"/>
              <a:t>21</a:t>
            </a:r>
            <a:r>
              <a:rPr lang="zh-CN" altLang="en-US" dirty="0"/>
              <a:t>和</a:t>
            </a:r>
            <a:r>
              <a:rPr lang="en-US" altLang="zh-CN" dirty="0"/>
              <a:t>43</a:t>
            </a:r>
            <a:r>
              <a:rPr lang="zh-CN" altLang="en-US" dirty="0"/>
              <a:t>）</a:t>
            </a:r>
            <a:endParaRPr lang="en-US" altLang="zh-CN" dirty="0"/>
          </a:p>
          <a:p>
            <a:r>
              <a:rPr lang="zh-CN" altLang="en-US" dirty="0"/>
              <a:t>（从图中可以看出，当用常量值</a:t>
            </a:r>
            <a:r>
              <a:rPr lang="en-US" altLang="zh-CN" dirty="0"/>
              <a:t>0</a:t>
            </a:r>
            <a:r>
              <a:rPr lang="zh-CN" altLang="en-US" dirty="0"/>
              <a:t>进行边缘扩展时，高斯滤波器产生的黑边远没有盒式滤波器的明显！！！）</a:t>
            </a:r>
            <a:endParaRPr lang="en-US" altLang="zh-CN" dirty="0"/>
          </a:p>
          <a:p>
            <a:endParaRPr lang="en-US" altLang="zh-CN" dirty="0"/>
          </a:p>
          <a:p>
            <a:r>
              <a:rPr lang="zh-CN" altLang="en-US" dirty="0"/>
              <a:t>最后看一下盒式滤波器与高斯滤波器滤波特征的图示比较（左，原图及亮度剖面，中，盒式滤波，右， 高斯滤波）（从图中可以看出盒式的各向不同性和高斯的各向同性，以及盒式的振铃（图中的亮线））</a:t>
            </a:r>
            <a:endParaRPr lang="en-US" altLang="zh-CN" dirty="0"/>
          </a:p>
          <a:p>
            <a:endParaRPr lang="en-US" altLang="zh-CN" dirty="0"/>
          </a:p>
          <a:p>
            <a:r>
              <a:rPr lang="zh-CN" altLang="en-US" dirty="0"/>
              <a:t>下一页看另一类线性滤波器：差值滤波器</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119</a:t>
            </a:fld>
            <a:endParaRPr lang="zh-CN" altLang="en-US"/>
          </a:p>
        </p:txBody>
      </p:sp>
    </p:spTree>
    <p:extLst>
      <p:ext uri="{BB962C8B-B14F-4D97-AF65-F5344CB8AC3E}">
        <p14:creationId xmlns:p14="http://schemas.microsoft.com/office/powerpoint/2010/main" val="41172618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注意讲一下平滑滤波器函数值总和为</a:t>
            </a:r>
            <a:r>
              <a:rPr lang="en-US" altLang="zh-CN" dirty="0"/>
              <a:t>1</a:t>
            </a:r>
          </a:p>
          <a:p>
            <a:r>
              <a:rPr lang="zh-CN" altLang="en-US" dirty="0"/>
              <a:t>拉普拉斯滤波的在后面再说</a:t>
            </a:r>
            <a:endParaRPr lang="en-US" altLang="zh-CN" dirty="0"/>
          </a:p>
          <a:p>
            <a:r>
              <a:rPr lang="zh-CN" altLang="en-US" dirty="0"/>
              <a:t>下一页看几个线性滤波器与其它处理过程的综合应用实例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121</a:t>
            </a:fld>
            <a:endParaRPr lang="zh-CN" altLang="en-US"/>
          </a:p>
        </p:txBody>
      </p:sp>
    </p:spTree>
    <p:extLst>
      <p:ext uri="{BB962C8B-B14F-4D97-AF65-F5344CB8AC3E}">
        <p14:creationId xmlns:p14="http://schemas.microsoft.com/office/powerpoint/2010/main" val="37869457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这种算法的效果将取决于：滤波器函数及其大小、子区域的划分两个方法</a:t>
            </a:r>
            <a:endParaRPr lang="en-US" altLang="zh-CN" dirty="0"/>
          </a:p>
          <a:p>
            <a:r>
              <a:rPr lang="en-US" altLang="zh-CN" dirty="0"/>
              <a:t>(</a:t>
            </a:r>
            <a:r>
              <a:rPr lang="zh-CN" altLang="en-US" dirty="0"/>
              <a:t>在下一页）下面就来看不同的子区域划分方案及其特征</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122</a:t>
            </a:fld>
            <a:endParaRPr lang="zh-CN" altLang="en-US"/>
          </a:p>
        </p:txBody>
      </p:sp>
    </p:spTree>
    <p:extLst>
      <p:ext uri="{BB962C8B-B14F-4D97-AF65-F5344CB8AC3E}">
        <p14:creationId xmlns:p14="http://schemas.microsoft.com/office/powerpoint/2010/main" val="3664961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（由上面两个图可知，滤波器可以根据需要定义成不同大小），但其共同特点是所有子区域均为包含了中心的方形区域。</a:t>
            </a:r>
            <a:endParaRPr lang="en-US" altLang="zh-CN" dirty="0"/>
          </a:p>
          <a:p>
            <a:r>
              <a:rPr lang="zh-CN" altLang="en-US" dirty="0"/>
              <a:t>图</a:t>
            </a:r>
            <a:r>
              <a:rPr lang="en-US" altLang="zh-CN" dirty="0"/>
              <a:t>1</a:t>
            </a:r>
            <a:r>
              <a:rPr lang="zh-CN" altLang="en-US" dirty="0"/>
              <a:t>子区域划分方法的缺点是：“中心”像素的值总会被一个子区域的均值所代替，从而会引起边界细节的偏移及边界细节的抖动</a:t>
            </a:r>
            <a:endParaRPr lang="en-US" altLang="zh-CN" dirty="0"/>
          </a:p>
          <a:p>
            <a:endParaRPr lang="en-US" altLang="zh-CN" dirty="0"/>
          </a:p>
          <a:p>
            <a:r>
              <a:rPr lang="zh-CN" altLang="en-US" dirty="0"/>
              <a:t>图</a:t>
            </a:r>
            <a:r>
              <a:rPr lang="en-US" altLang="zh-CN" dirty="0"/>
              <a:t>2</a:t>
            </a:r>
            <a:r>
              <a:rPr lang="zh-CN" altLang="en-US" dirty="0"/>
              <a:t>是图</a:t>
            </a:r>
            <a:r>
              <a:rPr lang="en-US" altLang="zh-CN" dirty="0"/>
              <a:t>1</a:t>
            </a:r>
            <a:r>
              <a:rPr lang="zh-CN" altLang="en-US" dirty="0"/>
              <a:t>的一种变体，其区别是增加了一个位于中心的子区域，从而可以较好的消除图</a:t>
            </a:r>
            <a:r>
              <a:rPr lang="en-US" altLang="zh-CN" dirty="0"/>
              <a:t>1</a:t>
            </a:r>
            <a:r>
              <a:rPr lang="zh-CN" altLang="en-US" dirty="0"/>
              <a:t>子区域划分方案带来的不足！！</a:t>
            </a:r>
            <a:endParaRPr lang="en-US" altLang="zh-CN" dirty="0"/>
          </a:p>
          <a:p>
            <a:endParaRPr lang="en-US" altLang="zh-CN" dirty="0"/>
          </a:p>
          <a:p>
            <a:r>
              <a:rPr lang="zh-CN" altLang="en-US" dirty="0"/>
              <a:t>显示出第</a:t>
            </a:r>
            <a:r>
              <a:rPr lang="en-US" altLang="zh-CN" dirty="0"/>
              <a:t>3</a:t>
            </a:r>
            <a:r>
              <a:rPr lang="zh-CN" altLang="en-US" dirty="0"/>
              <a:t>个图，其特点是子区域不再一定是方形的，这样的划分可以较好的减小振铃效应</a:t>
            </a:r>
            <a:endParaRPr lang="en-US" altLang="zh-CN" dirty="0"/>
          </a:p>
          <a:p>
            <a:endParaRPr lang="en-US" altLang="zh-CN" dirty="0"/>
          </a:p>
          <a:p>
            <a:r>
              <a:rPr lang="zh-CN" altLang="en-US" dirty="0"/>
              <a:t>下一页看一下，如何将</a:t>
            </a:r>
            <a:r>
              <a:rPr lang="en-US" altLang="zh-CN" dirty="0" err="1"/>
              <a:t>Kuwahara</a:t>
            </a:r>
            <a:r>
              <a:rPr lang="zh-CN" altLang="en-US" dirty="0"/>
              <a:t>类型的滤波器用于彩色图像中</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123</a:t>
            </a:fld>
            <a:endParaRPr lang="zh-CN" altLang="en-US"/>
          </a:p>
        </p:txBody>
      </p:sp>
    </p:spTree>
    <p:extLst>
      <p:ext uri="{BB962C8B-B14F-4D97-AF65-F5344CB8AC3E}">
        <p14:creationId xmlns:p14="http://schemas.microsoft.com/office/powerpoint/2010/main" val="7932490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第一种称为总方差（ 也就是方差协方差阵的“迹” ）   第二种利用方差协方差阵的</a:t>
            </a:r>
            <a:r>
              <a:rPr lang="en-US" altLang="zh-CN" dirty="0"/>
              <a:t>F</a:t>
            </a:r>
            <a:r>
              <a:rPr lang="zh-CN" altLang="en-US" dirty="0"/>
              <a:t>范</a:t>
            </a:r>
            <a:endParaRPr lang="en-US" altLang="zh-CN" dirty="0"/>
          </a:p>
          <a:p>
            <a:endParaRPr lang="en-US" altLang="zh-CN" dirty="0"/>
          </a:p>
          <a:p>
            <a:r>
              <a:rPr lang="zh-CN" altLang="en-US" dirty="0"/>
              <a:t>下一页看一下处理彩色图像的实例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124</a:t>
            </a:fld>
            <a:endParaRPr lang="zh-CN" altLang="en-US"/>
          </a:p>
        </p:txBody>
      </p:sp>
    </p:spTree>
    <p:extLst>
      <p:ext uri="{BB962C8B-B14F-4D97-AF65-F5344CB8AC3E}">
        <p14:creationId xmlns:p14="http://schemas.microsoft.com/office/powerpoint/2010/main" val="2880617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对调用方法进行解释：不管在调用中传入的实际</a:t>
            </a:r>
            <a:r>
              <a:rPr lang="en-US" altLang="zh-CN" dirty="0" err="1"/>
              <a:t>a,b</a:t>
            </a:r>
            <a:r>
              <a:rPr lang="zh-CN" altLang="en-US" dirty="0"/>
              <a:t>是哪个类型的，调用的方法都一样，当然这里也应该用</a:t>
            </a:r>
            <a:r>
              <a:rPr lang="en-US" altLang="zh-CN" dirty="0"/>
              <a:t>var</a:t>
            </a:r>
            <a:r>
              <a:rPr lang="zh-CN" altLang="en-US" dirty="0"/>
              <a:t>关键词（</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下页看一个动态多态的例子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a:t>
            </a:fld>
            <a:endParaRPr lang="zh-CN" altLang="en-US"/>
          </a:p>
        </p:txBody>
      </p:sp>
    </p:spTree>
    <p:extLst>
      <p:ext uri="{BB962C8B-B14F-4D97-AF65-F5344CB8AC3E}">
        <p14:creationId xmlns:p14="http://schemas.microsoft.com/office/powerpoint/2010/main" val="30748676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先解释完此内容之后，再放出</a:t>
            </a:r>
            <a:r>
              <a:rPr lang="en-US" altLang="zh-CN" dirty="0"/>
              <a:t>B</a:t>
            </a:r>
            <a:r>
              <a:rPr lang="zh-CN" altLang="en-US" dirty="0"/>
              <a:t>型滤波的概念）： 高斯滤波器及前一个讲的</a:t>
            </a:r>
            <a:r>
              <a:rPr lang="en-US" altLang="zh-CN" dirty="0" err="1"/>
              <a:t>Kuwahara</a:t>
            </a:r>
            <a:r>
              <a:rPr lang="zh-CN" altLang="en-US" dirty="0"/>
              <a:t>型滤波器，实际都仅考虑了空间相关性问题：即距离越近，相关性越强，权值也就越大。但如果有一个较近的像素是一个特明显的噪声（也就是与其它像素的值有很大的差别），那么这个像素就不相该考虑在滤波操作中 或 它不应该有太大的权值，这就是</a:t>
            </a:r>
            <a:r>
              <a:rPr lang="en-US" altLang="zh-CN" dirty="0"/>
              <a:t>Bilateral</a:t>
            </a:r>
            <a:r>
              <a:rPr lang="zh-CN" altLang="en-US" dirty="0"/>
              <a:t>类型的滤波器要考虑的问题</a:t>
            </a:r>
            <a:endParaRPr lang="en-US" altLang="zh-CN" dirty="0"/>
          </a:p>
          <a:p>
            <a:endParaRPr lang="en-US" altLang="zh-CN" dirty="0"/>
          </a:p>
          <a:p>
            <a:r>
              <a:rPr lang="zh-CN" altLang="en-US" dirty="0"/>
              <a:t>看过文字概念描述后，讲公式的构造：由空间距离相关滤波（第一个公式，放出）可以相似的得到像素差值滤波（也可以叫离差滤波器）的概念（放出第</a:t>
            </a:r>
            <a:r>
              <a:rPr lang="en-US" altLang="zh-CN" dirty="0"/>
              <a:t>2</a:t>
            </a:r>
            <a:r>
              <a:rPr lang="zh-CN" altLang="en-US" dirty="0"/>
              <a:t>个公式）</a:t>
            </a:r>
            <a:endParaRPr lang="en-US" altLang="zh-CN" dirty="0"/>
          </a:p>
          <a:p>
            <a:endParaRPr lang="en-US" altLang="zh-CN" dirty="0"/>
          </a:p>
          <a:p>
            <a:r>
              <a:rPr lang="zh-CN" altLang="en-US" dirty="0"/>
              <a:t>由于上面两公式都应用的是卷积的概念，所以可以把两个公式组合成一个统一的处理过程（放出公式</a:t>
            </a:r>
            <a:r>
              <a:rPr lang="en-US" altLang="zh-CN" dirty="0"/>
              <a:t>3</a:t>
            </a:r>
            <a:r>
              <a:rPr lang="zh-CN" altLang="en-US" dirty="0"/>
              <a:t>），由公式也可以看出在平滑的图像区，它将退化为一般的基于距离的滤波器。</a:t>
            </a:r>
            <a:endParaRPr lang="en-US" altLang="zh-CN" dirty="0"/>
          </a:p>
          <a:p>
            <a:endParaRPr lang="en-US" altLang="zh-CN" dirty="0"/>
          </a:p>
          <a:p>
            <a:r>
              <a:rPr lang="zh-CN" altLang="en-US" dirty="0"/>
              <a:t>下一页看两种滤波器均为高斯函数时的结果</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125</a:t>
            </a:fld>
            <a:endParaRPr lang="zh-CN" altLang="en-US"/>
          </a:p>
        </p:txBody>
      </p:sp>
    </p:spTree>
    <p:extLst>
      <p:ext uri="{BB962C8B-B14F-4D97-AF65-F5344CB8AC3E}">
        <p14:creationId xmlns:p14="http://schemas.microsoft.com/office/powerpoint/2010/main" val="37276071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下一页简单看一个最小值和最大值滤波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126</a:t>
            </a:fld>
            <a:endParaRPr lang="zh-CN" altLang="en-US"/>
          </a:p>
        </p:txBody>
      </p:sp>
    </p:spTree>
    <p:extLst>
      <p:ext uri="{BB962C8B-B14F-4D97-AF65-F5344CB8AC3E}">
        <p14:creationId xmlns:p14="http://schemas.microsoft.com/office/powerpoint/2010/main" val="8743159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先给出概念和公式</a:t>
            </a:r>
            <a:endParaRPr lang="en-US" altLang="zh-CN" dirty="0"/>
          </a:p>
          <a:p>
            <a:r>
              <a:rPr lang="zh-CN" altLang="en-US" dirty="0"/>
              <a:t>再看一个最小滤波器在一维中实例 （粉色方框表示滤波器，黑线为图像剖面图，上面为原图，下面为处理后的结果）：可以看出对边缘会向高亮方向偏移，而对于小型突变则有消除作用。</a:t>
            </a:r>
            <a:endParaRPr lang="en-US" altLang="zh-CN" dirty="0"/>
          </a:p>
          <a:p>
            <a:r>
              <a:rPr lang="zh-CN" altLang="en-US" dirty="0"/>
              <a:t>而最大值滤波器则有相反的作用。</a:t>
            </a:r>
            <a:endParaRPr lang="en-US" altLang="zh-CN" dirty="0"/>
          </a:p>
          <a:p>
            <a:r>
              <a:rPr lang="zh-CN" altLang="en-US" dirty="0"/>
              <a:t>最后看一个消除椒盐噪声的具体实体（在下一页）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127</a:t>
            </a:fld>
            <a:endParaRPr lang="zh-CN" altLang="en-US"/>
          </a:p>
        </p:txBody>
      </p:sp>
    </p:spTree>
    <p:extLst>
      <p:ext uri="{BB962C8B-B14F-4D97-AF65-F5344CB8AC3E}">
        <p14:creationId xmlns:p14="http://schemas.microsoft.com/office/powerpoint/2010/main" val="10294461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左图是与前面相同的污染原图，右图为中值滤波的结果，可以看出从视觉来说中值 滤波与最大值、最小值滤波相比，有很大的优势</a:t>
            </a:r>
            <a:endParaRPr lang="en-US" altLang="zh-CN" dirty="0"/>
          </a:p>
          <a:p>
            <a:endParaRPr lang="en-US" altLang="zh-CN" dirty="0"/>
          </a:p>
          <a:p>
            <a:r>
              <a:rPr lang="zh-CN" altLang="en-US" dirty="0"/>
              <a:t>同样，（普通</a:t>
            </a:r>
            <a:r>
              <a:rPr lang="en-US" altLang="zh-CN" dirty="0"/>
              <a:t>)</a:t>
            </a:r>
            <a:r>
              <a:rPr lang="zh-CN" altLang="en-US" dirty="0"/>
              <a:t>中值滤波与最大值、最小值滤波一样没有考虑空间距离的影响，所以可以对其进行改进，加入空间距离考量，即进行加权中值滤波，看下一页</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128</a:t>
            </a:fld>
            <a:endParaRPr lang="zh-CN" altLang="en-US"/>
          </a:p>
        </p:txBody>
      </p:sp>
    </p:spTree>
    <p:extLst>
      <p:ext uri="{BB962C8B-B14F-4D97-AF65-F5344CB8AC3E}">
        <p14:creationId xmlns:p14="http://schemas.microsoft.com/office/powerpoint/2010/main" val="11688908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左图为待处理的像素块，中图为对应的滤波器 右上图为由像素块和滤波器得到的数据序列，右下图为排序的结果，</a:t>
            </a:r>
            <a:endParaRPr lang="en-US" altLang="zh-CN" dirty="0"/>
          </a:p>
          <a:p>
            <a:r>
              <a:rPr lang="zh-CN" altLang="en-US" dirty="0"/>
              <a:t>可以看出此时的像素中值为</a:t>
            </a:r>
            <a:r>
              <a:rPr lang="en-US" altLang="zh-CN" dirty="0"/>
              <a:t>2</a:t>
            </a:r>
          </a:p>
          <a:p>
            <a:endParaRPr lang="en-US" altLang="zh-CN" dirty="0"/>
          </a:p>
          <a:p>
            <a:r>
              <a:rPr lang="zh-CN" altLang="en-US" dirty="0"/>
              <a:t>下一页开始讲彩色图像空间滤波：先看线性滤波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129</a:t>
            </a:fld>
            <a:endParaRPr lang="zh-CN" altLang="en-US"/>
          </a:p>
        </p:txBody>
      </p:sp>
    </p:spTree>
    <p:extLst>
      <p:ext uri="{BB962C8B-B14F-4D97-AF65-F5344CB8AC3E}">
        <p14:creationId xmlns:p14="http://schemas.microsoft.com/office/powerpoint/2010/main" val="15956719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可以把彩色图像看成是多个不同波段单波段图像的组合，所以在进行彩色线性滤波时可以分别对每一个波段分别进行线性滤波，再将滤波的结果组合在一起形成滤波后的图像，这种滤波过程可称为标量线性滤波（以后有时间再加矢量线性滤波的内容，并在这一页及后面几页中加入标题“标量线性滤波”）</a:t>
            </a:r>
            <a:endParaRPr lang="en-US" altLang="zh-CN" dirty="0"/>
          </a:p>
          <a:p>
            <a:r>
              <a:rPr lang="zh-CN" altLang="en-US" dirty="0"/>
              <a:t>接下来放出一般的公式表达（注：不同波段所使用的滤波器其实可以不一样）</a:t>
            </a:r>
            <a:endParaRPr lang="en-US" altLang="zh-CN" dirty="0"/>
          </a:p>
          <a:p>
            <a:endParaRPr lang="en-US" altLang="zh-CN" dirty="0"/>
          </a:p>
          <a:p>
            <a:r>
              <a:rPr lang="zh-CN" altLang="en-US" dirty="0"/>
              <a:t>再放出一个在</a:t>
            </a:r>
            <a:r>
              <a:rPr lang="en-US" altLang="zh-CN" dirty="0"/>
              <a:t>RGB</a:t>
            </a:r>
            <a:r>
              <a:rPr lang="zh-CN" altLang="en-US" dirty="0"/>
              <a:t>空间中进行滤波的例子</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下一页开始讲一下彩色线性滤波中应该注意的问题   先看从矢量的角度解释彩色滤波中颜色变化的问题，以均值滤波为例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130</a:t>
            </a:fld>
            <a:endParaRPr lang="zh-CN" altLang="en-US"/>
          </a:p>
        </p:txBody>
      </p:sp>
    </p:spTree>
    <p:extLst>
      <p:ext uri="{BB962C8B-B14F-4D97-AF65-F5344CB8AC3E}">
        <p14:creationId xmlns:p14="http://schemas.microsoft.com/office/powerpoint/2010/main" val="20140225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给出均值滤波的公式，式中</a:t>
            </a:r>
            <a:r>
              <a:rPr lang="en-US" altLang="zh-CN" dirty="0"/>
              <a:t>alpha </a:t>
            </a:r>
            <a:r>
              <a:rPr lang="en-US" altLang="zh-CN" dirty="0" err="1"/>
              <a:t>i</a:t>
            </a:r>
            <a:r>
              <a:rPr lang="zh-CN" altLang="en-US" dirty="0"/>
              <a:t> 是滤波器权，</a:t>
            </a:r>
            <a:r>
              <a:rPr lang="en-US" altLang="zh-CN" dirty="0"/>
              <a:t>ci </a:t>
            </a:r>
            <a:r>
              <a:rPr lang="zh-CN" altLang="en-US" dirty="0"/>
              <a:t>是对应的像素矢量 </a:t>
            </a:r>
            <a:endParaRPr lang="en-US" altLang="zh-CN" dirty="0"/>
          </a:p>
          <a:p>
            <a:r>
              <a:rPr lang="zh-CN" altLang="en-US" dirty="0"/>
              <a:t>如果式中只有两个像素矢量，我们其均值的结果应该落在两个像素矢量构成的差矢量之上（放出图）</a:t>
            </a:r>
            <a:endParaRPr lang="en-US" altLang="zh-CN" dirty="0"/>
          </a:p>
          <a:p>
            <a:r>
              <a:rPr lang="zh-CN" altLang="en-US" dirty="0"/>
              <a:t>那么不难理解当对多个像素矢量求均值时，结果应位于所有像素矢量构成的凸多面体内（放出图），所以均值滤波的结果可能由于滤波器的选择而变化过大而无法接受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下一页看在不同颜色空间中的差异</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131</a:t>
            </a:fld>
            <a:endParaRPr lang="zh-CN" altLang="en-US"/>
          </a:p>
        </p:txBody>
      </p:sp>
    </p:spTree>
    <p:extLst>
      <p:ext uri="{BB962C8B-B14F-4D97-AF65-F5344CB8AC3E}">
        <p14:creationId xmlns:p14="http://schemas.microsoft.com/office/powerpoint/2010/main" val="487752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讲要考虑的问题）颜色空间这个问题要解决的是：颜色空间对线性滤波有没有影响，影响有多大，哪种颜色空间更好（或存不存在理想颜色空间），是在线性颜色空间中进行线性滤波好还是在非线性颜色空间中好  等问题</a:t>
            </a:r>
            <a:endParaRPr lang="en-US" altLang="zh-CN" dirty="0"/>
          </a:p>
          <a:p>
            <a:endParaRPr lang="en-US" altLang="zh-CN" dirty="0"/>
          </a:p>
          <a:p>
            <a:r>
              <a:rPr lang="zh-CN" altLang="en-US" dirty="0"/>
              <a:t>再看在不同颜色空间中进行线性插值的差异（如图，从纯红到纯绿的插值，在不同空间中插值后再统一转换到</a:t>
            </a:r>
            <a:r>
              <a:rPr lang="en-US" altLang="zh-CN" dirty="0"/>
              <a:t>RGB</a:t>
            </a:r>
            <a:r>
              <a:rPr lang="zh-CN" altLang="en-US" dirty="0"/>
              <a:t>空间中的结果，不同颜色的线分别表示</a:t>
            </a:r>
            <a:r>
              <a:rPr lang="en-US" altLang="zh-CN" dirty="0"/>
              <a:t>R</a:t>
            </a:r>
            <a:r>
              <a:rPr lang="zh-CN" altLang="en-US" dirty="0"/>
              <a:t>、</a:t>
            </a:r>
            <a:r>
              <a:rPr lang="en-US" altLang="zh-CN" dirty="0"/>
              <a:t>G</a:t>
            </a:r>
            <a:r>
              <a:rPr lang="zh-CN" altLang="en-US" dirty="0"/>
              <a:t>、</a:t>
            </a:r>
            <a:r>
              <a:rPr lang="en-US" altLang="zh-CN" dirty="0"/>
              <a:t>B</a:t>
            </a:r>
            <a:r>
              <a:rPr lang="zh-CN" altLang="en-US" dirty="0"/>
              <a:t>的插值结果）南木达是插值比例系数</a:t>
            </a:r>
            <a:endParaRPr lang="en-US" altLang="zh-CN" dirty="0"/>
          </a:p>
          <a:p>
            <a:endParaRPr lang="en-US" altLang="zh-CN" dirty="0"/>
          </a:p>
          <a:p>
            <a:r>
              <a:rPr lang="zh-CN" altLang="en-US" dirty="0"/>
              <a:t>结论：不同空间中的插值效果是不一样的</a:t>
            </a:r>
            <a:endParaRPr lang="en-US" altLang="zh-CN" dirty="0"/>
          </a:p>
          <a:p>
            <a:r>
              <a:rPr lang="zh-CN" altLang="en-US" dirty="0"/>
              <a:t>看一个具体的高斯滤波的例子</a:t>
            </a:r>
            <a:r>
              <a:rPr lang="en-US" altLang="zh-CN" dirty="0"/>
              <a:t>(</a:t>
            </a:r>
            <a:r>
              <a:rPr lang="zh-CN" altLang="en-US" dirty="0"/>
              <a:t>原图中中间方块的亮度与相邻像素的亮度一致，从结果可以看出</a:t>
            </a:r>
            <a:r>
              <a:rPr lang="en-US" altLang="zh-CN" dirty="0"/>
              <a:t>sRGB</a:t>
            </a:r>
            <a:r>
              <a:rPr lang="zh-CN" altLang="en-US" dirty="0"/>
              <a:t>中在红、蓝边界和绿、紫边界上明显的黑线，方块的亮度也不再一致（下面一排为对应的亮度图）</a:t>
            </a:r>
            <a:endParaRPr lang="en-US" altLang="zh-CN" dirty="0"/>
          </a:p>
          <a:p>
            <a:r>
              <a:rPr lang="zh-CN" altLang="en-US" dirty="0"/>
              <a:t>本页最后看一下为了保持滤波后“亮度”不变应该理解的概念（放出文字说明，</a:t>
            </a:r>
            <a:r>
              <a:rPr lang="en-US" altLang="zh-CN" dirty="0"/>
              <a:t>RGB</a:t>
            </a:r>
            <a:r>
              <a:rPr lang="zh-CN" altLang="en-US" dirty="0"/>
              <a:t>与</a:t>
            </a:r>
            <a:r>
              <a:rPr lang="en-US" altLang="zh-CN" dirty="0"/>
              <a:t>sRGB</a:t>
            </a:r>
            <a:r>
              <a:rPr lang="zh-CN" altLang="en-US" dirty="0"/>
              <a:t>中的亮度是三个组分的线性组合（已在讲颜色空间时讲过）。   两个</a:t>
            </a:r>
            <a:r>
              <a:rPr lang="en-US" altLang="zh-CN" dirty="0"/>
              <a:t>CIE</a:t>
            </a:r>
            <a:r>
              <a:rPr lang="zh-CN" altLang="en-US" dirty="0"/>
              <a:t>空中的</a:t>
            </a:r>
            <a:r>
              <a:rPr lang="en-US" altLang="zh-CN" dirty="0"/>
              <a:t>L</a:t>
            </a:r>
            <a:r>
              <a:rPr lang="zh-CN" altLang="en-US" dirty="0"/>
              <a:t>即是表示“明度”的量）</a:t>
            </a:r>
            <a:endParaRPr lang="en-US" altLang="zh-CN" dirty="0"/>
          </a:p>
          <a:p>
            <a:endParaRPr lang="en-US" altLang="zh-CN" dirty="0"/>
          </a:p>
          <a:p>
            <a:r>
              <a:rPr lang="zh-CN" altLang="en-US" dirty="0"/>
              <a:t>最后看一下基于感受一致性时滤波颜色空间的选择问题</a:t>
            </a:r>
            <a:endParaRPr lang="en-US" altLang="zh-CN" dirty="0"/>
          </a:p>
          <a:p>
            <a:r>
              <a:rPr lang="zh-CN" altLang="en-US" dirty="0"/>
              <a:t>下一页看一下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132</a:t>
            </a:fld>
            <a:endParaRPr lang="zh-CN" altLang="en-US"/>
          </a:p>
        </p:txBody>
      </p:sp>
    </p:spTree>
    <p:extLst>
      <p:ext uri="{BB962C8B-B14F-4D97-AF65-F5344CB8AC3E}">
        <p14:creationId xmlns:p14="http://schemas.microsoft.com/office/powerpoint/2010/main" val="4213287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下一页看颜色空间中的非线性滤波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134</a:t>
            </a:fld>
            <a:endParaRPr lang="zh-CN" altLang="en-US"/>
          </a:p>
        </p:txBody>
      </p:sp>
    </p:spTree>
    <p:extLst>
      <p:ext uri="{BB962C8B-B14F-4D97-AF65-F5344CB8AC3E}">
        <p14:creationId xmlns:p14="http://schemas.microsoft.com/office/powerpoint/2010/main" val="15737929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非线性滤波与线性滤波一样，也可以从标量和矢量两个不同的角度进行处理，本页看基于标量的非线性滤波上（放出标量滤波标题）（中值滤波是最有意义的，仅讲它，最大、最小等滤波不讲）</a:t>
            </a:r>
            <a:endParaRPr lang="en-US" altLang="zh-CN" dirty="0"/>
          </a:p>
          <a:p>
            <a:r>
              <a:rPr lang="en-US" altLang="zh-CN" dirty="0"/>
              <a:t>(</a:t>
            </a:r>
            <a:r>
              <a:rPr lang="zh-CN" altLang="en-US" dirty="0"/>
              <a:t>标题放出之后  口头阐述）：说明过程  将各处波段看成一个个独立的图像，并按灰度图像中值滤波的方法对其进行滤波，最后将滤波后的结果重新组合成彩色图像  然后放出图形进行可视化说明</a:t>
            </a:r>
            <a:endParaRPr lang="en-US" altLang="zh-CN" dirty="0"/>
          </a:p>
          <a:p>
            <a:endParaRPr lang="en-US" altLang="zh-CN" dirty="0"/>
          </a:p>
          <a:p>
            <a:r>
              <a:rPr lang="zh-CN" altLang="en-US" dirty="0"/>
              <a:t>最后再放出其优、缺点的文字说明（缺点的说明结合左图）</a:t>
            </a:r>
            <a:endParaRPr lang="en-US" altLang="zh-CN" dirty="0"/>
          </a:p>
          <a:p>
            <a:endParaRPr lang="en-US" altLang="zh-CN" dirty="0"/>
          </a:p>
          <a:p>
            <a:r>
              <a:rPr lang="zh-CN" altLang="en-US" dirty="0"/>
              <a:t>下一页开始看基于矢量的中值滤波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135</a:t>
            </a:fld>
            <a:endParaRPr lang="zh-CN" altLang="en-US"/>
          </a:p>
        </p:txBody>
      </p:sp>
    </p:spTree>
    <p:extLst>
      <p:ext uri="{BB962C8B-B14F-4D97-AF65-F5344CB8AC3E}">
        <p14:creationId xmlns:p14="http://schemas.microsoft.com/office/powerpoint/2010/main" val="324734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动态多态是在代码运行时确定应该运行的代码，可以用“接口”，“继承”和“重载”来具体实现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本页使用接口方式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下页再看一个用“重载”实现的动态多态</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a:t>
            </a:fld>
            <a:endParaRPr lang="zh-CN" altLang="en-US"/>
          </a:p>
        </p:txBody>
      </p:sp>
    </p:spTree>
    <p:extLst>
      <p:ext uri="{BB962C8B-B14F-4D97-AF65-F5344CB8AC3E}">
        <p14:creationId xmlns:p14="http://schemas.microsoft.com/office/powerpoint/2010/main" val="40796862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中值滤波的关键是对像素的大小进行排序，所以基于矢量的中值滤波主要需要考虑的就是排序的问题。</a:t>
            </a:r>
            <a:endParaRPr lang="en-US" altLang="zh-CN" dirty="0"/>
          </a:p>
          <a:p>
            <a:r>
              <a:rPr lang="zh-CN" altLang="en-US" dirty="0"/>
              <a:t>比如说   矢量的“长度”（问同学好不好定义  答案是不好，因为是多个值的平方和，从滤波的角度不一定得到好的“中值”）</a:t>
            </a:r>
            <a:endParaRPr lang="en-US" altLang="zh-CN" dirty="0"/>
          </a:p>
          <a:p>
            <a:r>
              <a:rPr lang="zh-CN" altLang="en-US" dirty="0"/>
              <a:t>比如说   基于各个滤波值的“字典排序”（在“直方图精确匹配”中讲过  问同学好不好   答案也是不好，因为了多个波段，我们并不好确定以什么样的波段顺序来进行排序）</a:t>
            </a:r>
            <a:endParaRPr lang="en-US" altLang="zh-CN" dirty="0"/>
          </a:p>
          <a:p>
            <a:endParaRPr lang="en-US" altLang="zh-CN" dirty="0"/>
          </a:p>
          <a:p>
            <a:r>
              <a:rPr lang="zh-CN" altLang="en-US" dirty="0"/>
              <a:t>下面讲较好的排序方法  从标量“重心”的概念引入矢量排序指标的计算方法 （当一个数到所有数的距离最小时，这个数最能代表这些所有的数）</a:t>
            </a:r>
            <a:endParaRPr lang="en-US" altLang="zh-CN" dirty="0"/>
          </a:p>
          <a:p>
            <a:r>
              <a:rPr lang="zh-CN" altLang="en-US" dirty="0"/>
              <a:t>先看标量的概念（放出公式）（说明   式中如果</a:t>
            </a:r>
            <a:r>
              <a:rPr lang="en-US" altLang="zh-CN" dirty="0"/>
              <a:t>pm</a:t>
            </a:r>
            <a:r>
              <a:rPr lang="zh-CN" altLang="en-US" dirty="0"/>
              <a:t>的到各数的累积距离最小，则认为</a:t>
            </a:r>
            <a:r>
              <a:rPr lang="en-US" altLang="zh-CN" dirty="0"/>
              <a:t>pm</a:t>
            </a:r>
            <a:r>
              <a:rPr lang="zh-CN" altLang="en-US" dirty="0"/>
              <a:t>最有代表性）</a:t>
            </a:r>
            <a:endParaRPr lang="en-US" altLang="zh-CN" dirty="0"/>
          </a:p>
          <a:p>
            <a:r>
              <a:rPr lang="zh-CN" altLang="en-US" dirty="0"/>
              <a:t>相应的我们可以在矢量中定义相似的概念（放出公式）  评价标准与标量中一样    另外给出不同“范”的计算</a:t>
            </a:r>
            <a:endParaRPr lang="en-US" altLang="zh-CN" dirty="0"/>
          </a:p>
          <a:p>
            <a:r>
              <a:rPr lang="zh-CN" altLang="en-US" dirty="0"/>
              <a:t>由以上引出我们的“矢量中值滤波”算法准则（放出公式）（说明  公式中的“范”的确定与图像中的“噪声”分布有关，  要与中心像素计算的中值进行比较，如果一样大，则中心像素中值优先）（范是一种排序依据，范最小的值作为“中值”））</a:t>
            </a:r>
            <a:endParaRPr lang="en-US" altLang="zh-CN" dirty="0"/>
          </a:p>
          <a:p>
            <a:r>
              <a:rPr lang="zh-CN" altLang="en-US" dirty="0"/>
              <a:t>下一页看例子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136</a:t>
            </a:fld>
            <a:endParaRPr lang="zh-CN" altLang="en-US"/>
          </a:p>
        </p:txBody>
      </p:sp>
    </p:spTree>
    <p:extLst>
      <p:ext uri="{BB962C8B-B14F-4D97-AF65-F5344CB8AC3E}">
        <p14:creationId xmlns:p14="http://schemas.microsoft.com/office/powerpoint/2010/main" val="27798120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与灰度图像平滑滤波一样，我们也可以想办法在进行滤波的同时保留必要的细节，下面就看一下方法</a:t>
            </a:r>
            <a:endParaRPr lang="en-US" altLang="zh-CN" dirty="0"/>
          </a:p>
          <a:p>
            <a:r>
              <a:rPr lang="zh-CN" altLang="en-US" dirty="0"/>
              <a:t>（回忆灰度图像 ：</a:t>
            </a:r>
            <a:r>
              <a:rPr lang="zh-CN" altLang="en-US"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a:t>
            </a:r>
            <a:r>
              <a:rPr lang="zh-CN" altLang="en-US" sz="12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灰度图象的保留</a:t>
            </a:r>
            <a:r>
              <a:rPr lang="zh-CN" altLang="en-US"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细节中值滤波中，是在空间上将滤波器覆盖范围内的像素分为一些小的区域，再进行方差统计并根据最小方差区域的中值来确定最终的中值）   </a:t>
            </a:r>
            <a:r>
              <a:rPr lang="zh-CN" altLang="en-US" sz="1200" b="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这种方法可称为“空间剪切法”  而在彩色图像中，可以采用一种称为“距离剪切法”的方式来达到在滤波的同时尽量保留细节的目的（</a:t>
            </a:r>
            <a:r>
              <a:rPr lang="zh-CN" altLang="en-US"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放出公式</a:t>
            </a:r>
            <a:r>
              <a:rPr lang="zh-CN" altLang="en-US" sz="1200" b="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，并进行解释 ：</a:t>
            </a:r>
            <a:r>
              <a:rPr lang="zh-CN" altLang="en-US"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对滤波器内的每个像素计算其到其它像素的距离，并以距离最小的</a:t>
            </a:r>
            <a:r>
              <a:rPr lang="en-US" altLang="zh-CN"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alpha</a:t>
            </a:r>
            <a:r>
              <a:rPr lang="zh-CN" altLang="en-US" sz="12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个距离统计其累积距离，最后取累积距离最小的像素作为中值结果</a:t>
            </a:r>
            <a:r>
              <a:rPr lang="en-US" altLang="zh-CN" sz="1200" b="0" dirty="0">
                <a:solidFill>
                  <a:schemeClr val="bg1"/>
                </a:solidFill>
                <a:effectLst/>
                <a:latin typeface="宋体" panose="02010600030101010101" pitchFamily="2" charset="-122"/>
                <a:ea typeface="宋体" panose="02010600030101010101" pitchFamily="2" charset="-122"/>
              </a:rPr>
              <a:t>(</a:t>
            </a:r>
            <a:r>
              <a:rPr lang="zh-CN" altLang="en-US" sz="1200" b="0" dirty="0">
                <a:solidFill>
                  <a:schemeClr val="bg1"/>
                </a:solidFill>
                <a:effectLst/>
                <a:latin typeface="宋体" panose="02010600030101010101" pitchFamily="2" charset="-122"/>
                <a:ea typeface="宋体" panose="02010600030101010101" pitchFamily="2" charset="-122"/>
              </a:rPr>
              <a:t>可以将异常值排除在统计之外，有利保留细节）</a:t>
            </a:r>
            <a:endParaRPr lang="en-US" altLang="zh-CN" sz="1200" b="0" dirty="0">
              <a:solidFill>
                <a:schemeClr val="bg1"/>
              </a:solidFill>
              <a:effectLst/>
              <a:latin typeface="宋体" panose="02010600030101010101" pitchFamily="2" charset="-122"/>
              <a:ea typeface="宋体" panose="02010600030101010101" pitchFamily="2" charset="-122"/>
            </a:endParaRPr>
          </a:p>
          <a:p>
            <a:endParaRPr lang="en-US" altLang="zh-CN" b="1" dirty="0"/>
          </a:p>
          <a:p>
            <a:r>
              <a:rPr lang="zh-CN" altLang="en-US" b="0" dirty="0"/>
              <a:t>算法中最重要的就是</a:t>
            </a:r>
            <a:r>
              <a:rPr lang="en-US" altLang="zh-CN" b="0" dirty="0"/>
              <a:t>alpha</a:t>
            </a:r>
            <a:r>
              <a:rPr lang="zh-CN" altLang="en-US" b="0" dirty="0"/>
              <a:t>的确定，其值越小，滤波作用越小，保留细节更多，值越大则反之（为</a:t>
            </a:r>
            <a:r>
              <a:rPr lang="en-US" altLang="zh-CN" b="0" dirty="0"/>
              <a:t>0</a:t>
            </a:r>
            <a:r>
              <a:rPr lang="zh-CN" altLang="en-US" b="0" dirty="0"/>
              <a:t>时输出原图，为</a:t>
            </a:r>
            <a:r>
              <a:rPr lang="en-US" altLang="zh-CN" b="0" dirty="0"/>
              <a:t>K</a:t>
            </a:r>
            <a:r>
              <a:rPr lang="zh-CN" altLang="en-US" b="0" dirty="0"/>
              <a:t>时就是一般的中值滤波）</a:t>
            </a:r>
            <a:endParaRPr lang="en-US" altLang="zh-CN" b="0" dirty="0"/>
          </a:p>
          <a:p>
            <a:endParaRPr lang="en-US" altLang="zh-CN" b="0" dirty="0"/>
          </a:p>
          <a:p>
            <a:r>
              <a:rPr lang="zh-CN" altLang="en-US" b="0" dirty="0"/>
              <a:t>下面看一个以灰度图来解释的例子（先原图</a:t>
            </a:r>
            <a:r>
              <a:rPr lang="en-US" altLang="zh-CN" b="0" dirty="0">
                <a:sym typeface="Wingdings" panose="05000000000000000000" pitchFamily="2" charset="2"/>
              </a:rPr>
              <a:t></a:t>
            </a:r>
            <a:r>
              <a:rPr lang="zh-CN" altLang="en-US" b="0" dirty="0">
                <a:sym typeface="Wingdings" panose="05000000000000000000" pitchFamily="2" charset="2"/>
              </a:rPr>
              <a:t>距离计算表</a:t>
            </a:r>
            <a:r>
              <a:rPr lang="en-US" altLang="zh-CN" b="0" dirty="0">
                <a:sym typeface="Wingdings" panose="05000000000000000000" pitchFamily="2" charset="2"/>
              </a:rPr>
              <a:t>alpha&gt;3</a:t>
            </a:r>
            <a:r>
              <a:rPr lang="zh-CN" altLang="en-US" b="0" dirty="0">
                <a:sym typeface="Wingdings" panose="05000000000000000000" pitchFamily="2" charset="2"/>
              </a:rPr>
              <a:t>的结果</a:t>
            </a:r>
            <a:r>
              <a:rPr lang="en-US" altLang="zh-CN" b="0" dirty="0">
                <a:sym typeface="Wingdings" panose="05000000000000000000" pitchFamily="2" charset="2"/>
              </a:rPr>
              <a:t>alpha=2</a:t>
            </a:r>
            <a:r>
              <a:rPr lang="zh-CN" altLang="en-US" b="0" dirty="0">
                <a:sym typeface="Wingdings" panose="05000000000000000000" pitchFamily="2" charset="2"/>
              </a:rPr>
              <a:t>，</a:t>
            </a:r>
            <a:r>
              <a:rPr lang="en-US" altLang="zh-CN" b="0" dirty="0">
                <a:sym typeface="Wingdings" panose="05000000000000000000" pitchFamily="2" charset="2"/>
              </a:rPr>
              <a:t>3</a:t>
            </a:r>
            <a:r>
              <a:rPr lang="zh-CN" altLang="en-US" b="0" dirty="0">
                <a:sym typeface="Wingdings" panose="05000000000000000000" pitchFamily="2" charset="2"/>
              </a:rPr>
              <a:t>的结果）</a:t>
            </a:r>
            <a:r>
              <a:rPr lang="zh-CN" altLang="en-US" b="1" dirty="0">
                <a:sym typeface="Wingdings" panose="05000000000000000000" pitchFamily="2" charset="2"/>
              </a:rPr>
              <a:t>从这个例子中再一次验证了</a:t>
            </a:r>
            <a:r>
              <a:rPr lang="en-US" altLang="zh-CN" b="1" dirty="0">
                <a:sym typeface="Wingdings" panose="05000000000000000000" pitchFamily="2" charset="2"/>
              </a:rPr>
              <a:t>alpha</a:t>
            </a:r>
            <a:r>
              <a:rPr lang="zh-CN" altLang="en-US" b="1" dirty="0">
                <a:sym typeface="Wingdings" panose="05000000000000000000" pitchFamily="2" charset="2"/>
              </a:rPr>
              <a:t>的影响</a:t>
            </a:r>
            <a:endParaRPr lang="en-US" altLang="zh-CN" b="1" dirty="0"/>
          </a:p>
          <a:p>
            <a:endParaRPr lang="en-US" altLang="zh-CN" dirty="0"/>
          </a:p>
          <a:p>
            <a:r>
              <a:rPr lang="zh-CN" altLang="en-US" dirty="0"/>
              <a:t>下一页开始讲第六部分：傅里叶变换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137</a:t>
            </a:fld>
            <a:endParaRPr lang="zh-CN" altLang="en-US"/>
          </a:p>
        </p:txBody>
      </p:sp>
    </p:spTree>
    <p:extLst>
      <p:ext uri="{BB962C8B-B14F-4D97-AF65-F5344CB8AC3E}">
        <p14:creationId xmlns:p14="http://schemas.microsoft.com/office/powerpoint/2010/main" val="38212019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频域滤波与空间域滤波的相通点     </a:t>
            </a:r>
            <a:r>
              <a:rPr lang="en-US" altLang="zh-CN" dirty="0"/>
              <a:t>2.</a:t>
            </a:r>
            <a:r>
              <a:rPr lang="zh-CN" altLang="en-US" dirty="0"/>
              <a:t>频域滤波的原始目的    </a:t>
            </a:r>
            <a:r>
              <a:rPr lang="en-US" altLang="zh-CN" dirty="0"/>
              <a:t>3.</a:t>
            </a:r>
            <a:r>
              <a:rPr lang="zh-CN" altLang="en-US" dirty="0"/>
              <a:t>空间域滤波存在的一些问题  从这三个方面引入傅里叶变换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138</a:t>
            </a:fld>
            <a:endParaRPr lang="zh-CN" altLang="en-US"/>
          </a:p>
        </p:txBody>
      </p:sp>
    </p:spTree>
    <p:extLst>
      <p:ext uri="{BB962C8B-B14F-4D97-AF65-F5344CB8AC3E}">
        <p14:creationId xmlns:p14="http://schemas.microsoft.com/office/powerpoint/2010/main" val="3845900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14:m>
                  <m:oMath xmlns:m="http://schemas.openxmlformats.org/officeDocument/2006/math">
                    <m:r>
                      <a:rPr lang="zh-CN" altLang="en-US" sz="1200" i="1" kern="1200" smtClean="0">
                        <a:solidFill>
                          <a:schemeClr val="tx1"/>
                        </a:solidFill>
                        <a:latin typeface="Cambria Math" panose="02040503050406030204" pitchFamily="18" charset="0"/>
                        <a:ea typeface="+mn-ea"/>
                        <a:cs typeface="+mn-cs"/>
                      </a:rPr>
                      <m:t>𝜋</m:t>
                    </m:r>
                  </m:oMath>
                </a14:m>
                <a:r>
                  <a:rPr lang="zh-CN" altLang="en-US" dirty="0"/>
                  <a:t>，由上式自变量也要变化</a:t>
                </a:r>
                <a:r>
                  <a:rPr lang="en-US" altLang="zh-CN" dirty="0">
                    <a:sym typeface="Wingdings" panose="05000000000000000000" pitchFamily="2" charset="2"/>
                  </a:rPr>
                  <a:t>2</a:t>
                </a:r>
                <a14:m>
                  <m:oMath xmlns:m="http://schemas.openxmlformats.org/officeDocument/2006/math">
                    <m:r>
                      <a:rPr lang="zh-CN" altLang="en-US" sz="1200" i="1" kern="1200" smtClean="0">
                        <a:solidFill>
                          <a:schemeClr val="tx1"/>
                        </a:solidFill>
                        <a:latin typeface="Cambria Math" panose="02040503050406030204" pitchFamily="18" charset="0"/>
                        <a:ea typeface="+mn-ea"/>
                        <a:cs typeface="+mn-cs"/>
                      </a:rPr>
                      <m:t>𝜋</m:t>
                    </m:r>
                  </m:oMath>
                </a14:m>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放出公式   是一个无量纲是量）</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根据角频的概念可以得到周期的另一个表达（放出公式）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幅值的概念（放出定义）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总结出正、余函数的最终表达（放出公式）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下一页看一个正、余弦的欧拉表达</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139</a:t>
            </a:fld>
            <a:endParaRPr lang="zh-CN" altLang="en-US"/>
          </a:p>
        </p:txBody>
      </p:sp>
    </p:spTree>
    <p:extLst>
      <p:ext uri="{BB962C8B-B14F-4D97-AF65-F5344CB8AC3E}">
        <p14:creationId xmlns:p14="http://schemas.microsoft.com/office/powerpoint/2010/main" val="38868649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先看函数的傅里叶表达：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先看一下中学时的和、差化积公式， 由此公式及正弦与余弦的关系可以知道任何正、余弦函数均可表示为同角频的正余弦的加权和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这个概念可推广到任意的周期函数（放出公式，称为傅里叶序列） 式中的</a:t>
                </a:r>
                <a:r>
                  <a:rPr lang="en-US" altLang="zh-CN" dirty="0"/>
                  <a:t>A</a:t>
                </a:r>
                <a:r>
                  <a:rPr lang="zh-CN" altLang="en-US" dirty="0"/>
                  <a:t>、</a:t>
                </a:r>
                <a:r>
                  <a:rPr lang="en-US" altLang="zh-CN" dirty="0"/>
                  <a:t>B</a:t>
                </a:r>
                <a:r>
                  <a:rPr lang="zh-CN" altLang="en-US" dirty="0"/>
                  <a:t>称为傅里叶系数  其大小确定了对应正、余弦对周期函数的</a:t>
                </a:r>
                <a:r>
                  <a:rPr lang="zh-CN" altLang="en-US" b="1" dirty="0"/>
                  <a:t>贡献</a:t>
                </a:r>
                <a:r>
                  <a:rPr lang="zh-CN" altLang="en-US" dirty="0"/>
                  <a:t>；另外</a:t>
                </a:r>
                <a:r>
                  <a:rPr lang="zh-CN" altLang="en-US" b="1" dirty="0"/>
                  <a:t>函数与其傅里叶序列是一一对应的</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对于非周期函数，也可以正、余弦函数的和（称为傅里叶积分）（放出公式）</a:t>
                </a:r>
                <a:r>
                  <a:rPr lang="en-US" altLang="zh-CN" dirty="0"/>
                  <a:t>, </a:t>
                </a:r>
                <a:r>
                  <a:rPr lang="zh-CN" altLang="en-US" dirty="0"/>
                  <a:t>其系数</a:t>
                </a:r>
                <a:r>
                  <a:rPr lang="en-US" altLang="zh-CN" dirty="0"/>
                  <a:t>A</a:t>
                </a:r>
                <a:r>
                  <a:rPr lang="zh-CN" altLang="en-US" dirty="0"/>
                  <a:t>、</a:t>
                </a:r>
                <a:r>
                  <a:rPr lang="en-US" altLang="zh-CN" dirty="0"/>
                  <a:t>B</a:t>
                </a:r>
                <a:r>
                  <a:rPr lang="zh-CN" altLang="en-US" dirty="0"/>
                  <a:t>可以由公式给出（放出公式）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下一页看傅里叶变换</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140</a:t>
            </a:fld>
            <a:endParaRPr lang="zh-CN" altLang="en-US"/>
          </a:p>
        </p:txBody>
      </p:sp>
    </p:spTree>
    <p:extLst>
      <p:ext uri="{BB962C8B-B14F-4D97-AF65-F5344CB8AC3E}">
        <p14:creationId xmlns:p14="http://schemas.microsoft.com/office/powerpoint/2010/main" val="32546269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基于函数的傅里叶表达，用其系数定义出傅里叶变换（给出定义公式）下一页看傅里叶变换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再由一般函数的傅里叶表达的系数的定义进行推导：一步步给公式（共</a:t>
                </a:r>
                <a:r>
                  <a:rPr lang="en-US" altLang="zh-CN" dirty="0"/>
                  <a:t>3</a:t>
                </a:r>
                <a:r>
                  <a:rPr lang="zh-CN" altLang="en-US" dirty="0"/>
                  <a:t>步）（根据函数的系数计算</a:t>
                </a:r>
                <a:r>
                  <a:rPr lang="en-US" altLang="zh-CN" dirty="0">
                    <a:sym typeface="Wingdings" panose="05000000000000000000" pitchFamily="2" charset="2"/>
                  </a:rPr>
                  <a:t></a:t>
                </a:r>
                <a:r>
                  <a:rPr lang="zh-CN" altLang="en-US" dirty="0">
                    <a:sym typeface="Wingdings" panose="05000000000000000000" pitchFamily="2" charset="2"/>
                  </a:rPr>
                  <a:t>由积分的性质化简</a:t>
                </a:r>
                <a:r>
                  <a:rPr lang="en-US" altLang="zh-CN" dirty="0">
                    <a:sym typeface="Wingdings" panose="05000000000000000000" pitchFamily="2" charset="2"/>
                  </a:rPr>
                  <a:t></a:t>
                </a:r>
                <a:r>
                  <a:rPr lang="zh-CN" altLang="en-US" dirty="0">
                    <a:sym typeface="Wingdings" panose="05000000000000000000" pitchFamily="2" charset="2"/>
                  </a:rPr>
                  <a:t>根据欧拉表达化简）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接下来看一下逆变换  ：定义</a:t>
                </a:r>
                <a:r>
                  <a:rPr lang="en-US" altLang="zh-CN" dirty="0">
                    <a:sym typeface="Wingdings" panose="05000000000000000000" pitchFamily="2" charset="2"/>
                  </a:rPr>
                  <a:t></a:t>
                </a:r>
                <a:r>
                  <a:rPr lang="zh-CN" altLang="en-US" dirty="0">
                    <a:sym typeface="Wingdings" panose="05000000000000000000" pitchFamily="2" charset="2"/>
                  </a:rPr>
                  <a:t>简化为欧拉表达</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说明：傅里叶变换及傅里叶逆变换通常称为一个傅里叶变换对，对比它们可以看出  它们基本是一样的，除了式的欧拉数的指有正、负的区别外！！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下一页看一下傅里叶变换的一些基本性质</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141</a:t>
            </a:fld>
            <a:endParaRPr lang="zh-CN" altLang="en-US"/>
          </a:p>
        </p:txBody>
      </p:sp>
    </p:spTree>
    <p:extLst>
      <p:ext uri="{BB962C8B-B14F-4D97-AF65-F5344CB8AC3E}">
        <p14:creationId xmlns:p14="http://schemas.microsoft.com/office/powerpoint/2010/main" val="28443092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看完相似性的公式后，给出一个高斯函数的实例图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（对着图说明）相似性说明在空间域中周期增大，则傅里叶变换中的周期就变小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偏移性： 空间中的一个平移操作对应于傅里叶变换中的象位偏移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下一页开始讲采样原理</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142</a:t>
            </a:fld>
            <a:endParaRPr lang="zh-CN" altLang="en-US"/>
          </a:p>
        </p:txBody>
      </p:sp>
    </p:spTree>
    <p:extLst>
      <p:ext uri="{BB962C8B-B14F-4D97-AF65-F5344CB8AC3E}">
        <p14:creationId xmlns:p14="http://schemas.microsoft.com/office/powerpoint/2010/main" val="1865860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目前的数字计算机实际上是没有办法表达和处理连续函数的，而只能处理离散的数据（函数）  所以基于连续函数的傅里叶变换也无法直接应用，这就要求有一种理论可以很好的将连续函数转换成离散形式，而且从离散化的形式可以完全精确的重构原连续函数 ，这就是连续函数的采样理论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首先再看一下刺激函数的相关知识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刺激函数的定义</a:t>
                </a:r>
                <a:r>
                  <a:rPr lang="en-US" altLang="zh-CN" dirty="0">
                    <a:sym typeface="Wingdings" panose="05000000000000000000" pitchFamily="2" charset="2"/>
                  </a:rPr>
                  <a:t></a:t>
                </a:r>
                <a:r>
                  <a:rPr lang="zh-CN" altLang="en-US" dirty="0">
                    <a:sym typeface="Wingdings" panose="05000000000000000000" pitchFamily="2" charset="2"/>
                  </a:rPr>
                  <a:t>刺激函数的偏移性</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     </a:t>
                </a:r>
                <a:r>
                  <a:rPr lang="zh-CN" altLang="en-US" dirty="0">
                    <a:sym typeface="Wingdings" panose="05000000000000000000" pitchFamily="2" charset="2"/>
                  </a:rPr>
                  <a:t>由定义和偏移性质可以得到刺激函数的过滤性质（给出公式） 这两个过滤公式也可以写成简单的乘积形式（给出公式）</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     </a:t>
                </a:r>
                <a:r>
                  <a:rPr lang="zh-CN" altLang="en-US" dirty="0">
                    <a:sym typeface="Wingdings" panose="05000000000000000000" pitchFamily="2" charset="2"/>
                  </a:rPr>
                  <a:t>看了公式后，给出一个简单的过滤示意图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下一页看向同步刺激的扩展</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143</a:t>
            </a:fld>
            <a:endParaRPr lang="zh-CN" altLang="en-US"/>
          </a:p>
        </p:txBody>
      </p:sp>
    </p:spTree>
    <p:extLst>
      <p:ext uri="{BB962C8B-B14F-4D97-AF65-F5344CB8AC3E}">
        <p14:creationId xmlns:p14="http://schemas.microsoft.com/office/powerpoint/2010/main" val="39238508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先看两个刺激函数的情况 给出公式并一步步向下得到结论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再将这个结论进行扩展到</a:t>
                </a:r>
                <a:r>
                  <a:rPr lang="en-US" altLang="zh-CN" dirty="0"/>
                  <a:t>N</a:t>
                </a:r>
                <a:r>
                  <a:rPr lang="zh-CN" altLang="en-US" dirty="0"/>
                  <a:t>个刺激函数的情况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求和部分我们通常称为梳状刺激函数，给出它的一般表达式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接下来将同步刺激表达为梳状函数的形式  </a:t>
                </a:r>
                <a:r>
                  <a:rPr lang="en-US" altLang="zh-CN" dirty="0"/>
                  <a:t>(</a:t>
                </a:r>
                <a:r>
                  <a:rPr lang="zh-CN" altLang="en-US" dirty="0"/>
                  <a:t>得到最终的表达形式后，说明 </a:t>
                </a:r>
                <a:r>
                  <a:rPr lang="zh-CN" altLang="en-US" b="1" u="sng" dirty="0"/>
                  <a:t>梳状刺激函数的傅里叶变换仍是梳状函数  放出公式</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通过这个过程我们就把连续函数离散化了，  看一个具体的形象化一点的图形表达（放出图）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卷积性质（空间域中两个函数相乘对应于两个函数分别进行傅里叶变换后的卷积），所以接下来只要解决怎样的离散化才是精确的，才能由离散结果精确重构原函数，就可以进行正式的傅里叶变换处理了，所以接下来解释空间采样原理（ 看下一页解释）</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144</a:t>
            </a:fld>
            <a:endParaRPr lang="zh-CN" altLang="en-US"/>
          </a:p>
        </p:txBody>
      </p:sp>
    </p:spTree>
    <p:extLst>
      <p:ext uri="{BB962C8B-B14F-4D97-AF65-F5344CB8AC3E}">
        <p14:creationId xmlns:p14="http://schemas.microsoft.com/office/powerpoint/2010/main" val="21412927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在前面讲空间滤波时讲过：当用一个刺激函数去卷积另一个函数</a:t>
                </a:r>
                <a:r>
                  <a:rPr lang="en-US" altLang="zh-CN" dirty="0"/>
                  <a:t>a</a:t>
                </a:r>
                <a:r>
                  <a:rPr lang="zh-CN" altLang="en-US" dirty="0"/>
                  <a:t>时，其结果仍得到函数</a:t>
                </a:r>
                <a:r>
                  <a:rPr lang="en-US" altLang="zh-CN" dirty="0"/>
                  <a:t>a</a:t>
                </a:r>
                <a:r>
                  <a:rPr lang="zh-CN" altLang="en-US" dirty="0"/>
                  <a:t>（给出第一个公式）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根据刺激函数的偏移性质，用偏移后的刺激函数去卷积时，有相似的结论（给出第二个公式）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根据这两个性质，一个连续函数的傅里叶谱就会出现无穷多次的重复（因为不同的</a:t>
                </a:r>
                <a:r>
                  <a:rPr lang="en-US" altLang="zh-CN" dirty="0"/>
                  <a:t>x</a:t>
                </a:r>
                <a:r>
                  <a:rPr lang="zh-CN" altLang="en-US" dirty="0"/>
                  <a:t>与不同的</a:t>
                </a:r>
                <a:r>
                  <a:rPr lang="en-US" altLang="zh-CN" dirty="0"/>
                  <a:t>d</a:t>
                </a:r>
                <a:r>
                  <a:rPr lang="zh-CN" altLang="en-US" dirty="0"/>
                  <a:t>组合可以得到同一个值 如</a:t>
                </a:r>
                <a:r>
                  <a:rPr lang="en-US" altLang="zh-CN" dirty="0"/>
                  <a:t>3-2=1</a:t>
                </a:r>
                <a:r>
                  <a:rPr lang="zh-CN" altLang="en-US" dirty="0"/>
                  <a:t>，</a:t>
                </a:r>
                <a:r>
                  <a:rPr lang="en-US" altLang="zh-CN" dirty="0"/>
                  <a:t>5-4=1</a:t>
                </a:r>
                <a:r>
                  <a:rPr lang="zh-CN" altLang="en-US" dirty="0"/>
                  <a:t>）</a:t>
                </a:r>
                <a:r>
                  <a:rPr lang="en-US" altLang="zh-CN" dirty="0"/>
                  <a:t>, </a:t>
                </a:r>
                <a:r>
                  <a:rPr lang="zh-CN" altLang="en-US" dirty="0"/>
                  <a:t>用</a:t>
                </a:r>
                <a:r>
                  <a:rPr lang="zh-CN" altLang="en-US" b="1" dirty="0"/>
                  <a:t>一个图来解释  上图是用一个刺激得到的谱图像，下面两图均是用梳状刺激得到的谱图像，可以看出如果所用的梳状刺激函数的间隔（周期）太小，谱图像就会出现混淆，那么我们将无法从傅里叶谱中识别独立的谱信号，从而无法重构空间域中的原函数</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问题就来了，如何确定合适的采样频率（梳状刺激的频率），才能得到中部图像的结果？ 这就是采样理论所要解决的问题：</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从图中可以看  如果采样的频率越低（就是刺激函数的间隔（周期）越大）谱就隔得越远，即就越不会重叠  具体的要求是（放出公式）</a:t>
                </a:r>
                <a:r>
                  <a:rPr lang="el-GR" altLang="zh-CN" b="0" dirty="0"/>
                  <a:t>ω </a:t>
                </a:r>
                <a:r>
                  <a:rPr lang="en-US" altLang="zh-CN" b="0" dirty="0"/>
                  <a:t>s &gt; 2</a:t>
                </a:r>
                <a:r>
                  <a:rPr lang="el-GR" altLang="zh-CN" b="0" dirty="0"/>
                  <a:t>ω </a:t>
                </a:r>
                <a:r>
                  <a:rPr lang="en-US" altLang="zh-CN" b="0" dirty="0"/>
                  <a:t>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下一页看离散傅里叶变换（图像处理所需要）</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145</a:t>
            </a:fld>
            <a:endParaRPr lang="zh-CN" altLang="en-US"/>
          </a:p>
        </p:txBody>
      </p:sp>
    </p:spTree>
    <p:extLst>
      <p:ext uri="{BB962C8B-B14F-4D97-AF65-F5344CB8AC3E}">
        <p14:creationId xmlns:p14="http://schemas.microsoft.com/office/powerpoint/2010/main" val="407532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下页开始第二节：设计模式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14</a:t>
            </a:fld>
            <a:endParaRPr lang="zh-CN" altLang="en-US"/>
          </a:p>
        </p:txBody>
      </p:sp>
    </p:spTree>
    <p:extLst>
      <p:ext uri="{BB962C8B-B14F-4D97-AF65-F5344CB8AC3E}">
        <p14:creationId xmlns:p14="http://schemas.microsoft.com/office/powerpoint/2010/main" val="8264498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先给出正向傅里叶变换的定义公式 </a:t>
                </a:r>
                <a:r>
                  <a:rPr lang="en-US" altLang="zh-CN" b="0" dirty="0">
                    <a:sym typeface="Wingdings" panose="05000000000000000000" pitchFamily="2" charset="2"/>
                  </a:rPr>
                  <a:t></a:t>
                </a:r>
                <a:r>
                  <a:rPr lang="zh-CN" altLang="en-US" b="0" dirty="0">
                    <a:sym typeface="Wingdings" panose="05000000000000000000" pitchFamily="2" charset="2"/>
                  </a:rPr>
                  <a:t>再与连续函数的变换比较一下（得出结论：形式上完全一样，而区别在于离散傅里叶变换是可以直接计算的，其它性质完全一致）</a:t>
                </a:r>
                <a:endParaRPr lang="en-US" altLang="zh-CN"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再看逆向变换</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下一页看一个简单的计算例子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146</a:t>
            </a:fld>
            <a:endParaRPr lang="zh-CN" altLang="en-US"/>
          </a:p>
        </p:txBody>
      </p:sp>
    </p:spTree>
    <p:extLst>
      <p:ext uri="{BB962C8B-B14F-4D97-AF65-F5344CB8AC3E}">
        <p14:creationId xmlns:p14="http://schemas.microsoft.com/office/powerpoint/2010/main" val="25584462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给出一个简单的计算例子  对原连续函数进行采样如右图  （为方便记忆，将正向变换放在右边）</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详细的计算在黑板上手写（</a:t>
                </a:r>
                <a:r>
                  <a:rPr lang="en-US" altLang="zh-CN" b="0" dirty="0"/>
                  <a:t>PPT</a:t>
                </a:r>
                <a:r>
                  <a:rPr lang="zh-CN" altLang="en-US" b="0" dirty="0"/>
                  <a:t>上有对</a:t>
                </a:r>
                <a:r>
                  <a:rPr lang="en-US" altLang="zh-CN" b="0" dirty="0"/>
                  <a:t>G0</a:t>
                </a:r>
                <a:r>
                  <a:rPr lang="zh-CN" altLang="en-US" b="0" dirty="0"/>
                  <a:t>和</a:t>
                </a:r>
                <a:r>
                  <a:rPr lang="en-US" altLang="zh-CN" b="0" dirty="0"/>
                  <a:t>G1</a:t>
                </a:r>
                <a:r>
                  <a:rPr lang="zh-CN" altLang="en-US" b="0" dirty="0"/>
                  <a:t>的简单计算）</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再计算逆向变换，也将其公式放在右， 所有计算在黑板上手写，（主要目的是验证逆向变换可以完美重构原函数）</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下一页讲一下傅里叶变换的偏移对称性</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147</a:t>
            </a:fld>
            <a:endParaRPr lang="zh-CN" altLang="en-US"/>
          </a:p>
        </p:txBody>
      </p:sp>
    </p:spTree>
    <p:extLst>
      <p:ext uri="{BB962C8B-B14F-4D97-AF65-F5344CB8AC3E}">
        <p14:creationId xmlns:p14="http://schemas.microsoft.com/office/powerpoint/2010/main" val="4057750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在傅里叶变换中，我们将原函数和变换函数均看成是复值函数（放出公式）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所以傅里叶变换公式可表示为（放出公式）：初始表达</a:t>
                </a:r>
                <a:r>
                  <a:rPr lang="en-US" altLang="zh-CN" b="0" dirty="0">
                    <a:sym typeface="Wingdings" panose="05000000000000000000" pitchFamily="2" charset="2"/>
                  </a:rPr>
                  <a:t></a:t>
                </a:r>
                <a:r>
                  <a:rPr lang="zh-CN" altLang="en-US" b="0" dirty="0">
                    <a:sym typeface="Wingdings" panose="05000000000000000000" pitchFamily="2" charset="2"/>
                  </a:rPr>
                  <a:t>替换</a:t>
                </a:r>
                <a:r>
                  <a:rPr lang="en-US" altLang="zh-CN" b="0" dirty="0">
                    <a:sym typeface="Wingdings" panose="05000000000000000000" pitchFamily="2" charset="2"/>
                  </a:rPr>
                  <a:t>g</a:t>
                </a:r>
                <a:r>
                  <a:rPr lang="zh-CN" altLang="en-US" b="0" dirty="0">
                    <a:sym typeface="Wingdings" panose="05000000000000000000" pitchFamily="2" charset="2"/>
                  </a:rPr>
                  <a:t>为其复数表达</a:t>
                </a:r>
                <a:r>
                  <a:rPr lang="en-US" altLang="zh-CN" b="0" dirty="0">
                    <a:sym typeface="Wingdings" panose="05000000000000000000" pitchFamily="2" charset="2"/>
                  </a:rPr>
                  <a:t></a:t>
                </a:r>
                <a:r>
                  <a:rPr lang="zh-CN" altLang="en-US" b="0" dirty="0">
                    <a:sym typeface="Wingdings" panose="05000000000000000000" pitchFamily="2" charset="2"/>
                  </a:rPr>
                  <a:t>将求和项乘开后可看到</a:t>
                </a:r>
                <a:r>
                  <a:rPr lang="zh-CN" altLang="en-US" sz="1800" b="1" dirty="0">
                    <a:sym typeface="Wingdings" panose="05000000000000000000" pitchFamily="2" charset="2"/>
                  </a:rPr>
                  <a:t>波数</a:t>
                </a:r>
                <a:r>
                  <a:rPr lang="en-US" altLang="zh-CN" sz="1800" b="1" dirty="0">
                    <a:sym typeface="Wingdings" panose="05000000000000000000" pitchFamily="2" charset="2"/>
                  </a:rPr>
                  <a:t>m</a:t>
                </a:r>
                <a:r>
                  <a:rPr lang="zh-CN" altLang="en-US" sz="1800" b="1" dirty="0">
                    <a:sym typeface="Wingdings" panose="05000000000000000000" pitchFamily="2" charset="2"/>
                  </a:rPr>
                  <a:t>直接对应角频</a:t>
                </a:r>
                <a:endParaRPr lang="en-US" altLang="zh-CN" sz="18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t>通过图形来加深上面结论的映象 </a:t>
                </a:r>
                <a:r>
                  <a:rPr lang="en-US" altLang="zh-CN" sz="1800" b="0" dirty="0"/>
                  <a:t>(</a:t>
                </a:r>
                <a:r>
                  <a:rPr lang="zh-CN" altLang="en-US" sz="1800" b="0" dirty="0"/>
                  <a:t>每两个波数和为</a:t>
                </a:r>
                <a:r>
                  <a:rPr lang="en-US" altLang="zh-CN" sz="1800" b="0" dirty="0"/>
                  <a:t>M</a:t>
                </a:r>
                <a:r>
                  <a:rPr lang="zh-CN" altLang="en-US" sz="1800" b="0" dirty="0"/>
                  <a:t>的基本正、余弦图为一组，包括</a:t>
                </a:r>
                <a:r>
                  <a:rPr lang="en-US" altLang="zh-CN" sz="1800" b="0" dirty="0"/>
                  <a:t>3</a:t>
                </a:r>
                <a:r>
                  <a:rPr lang="zh-CN" altLang="en-US" sz="1800" b="0" dirty="0"/>
                  <a:t>个步骤：放出原图、缩小、影藏； </a:t>
                </a:r>
                <a:r>
                  <a:rPr lang="zh-CN" altLang="en-US" sz="1800" b="1" dirty="0">
                    <a:solidFill>
                      <a:srgbClr val="FF0000"/>
                    </a:solidFill>
                  </a:rPr>
                  <a:t>在缩小后说明波数互余的基本函数在相同采样点余弦具有相同的值、正弦相反，这就是偏移特性！！），这一特征可以用在傅里叶能量谱的可视化处理中</a:t>
                </a:r>
                <a:endParaRPr lang="en-US" altLang="zh-CN"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rgbClr val="FF0000"/>
                    </a:solidFill>
                  </a:rPr>
                  <a:t>这一特性用公式可表示为（放出公式）</a:t>
                </a:r>
                <a:endParaRPr lang="en-US" altLang="zh-CN" sz="18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下一页看能量谱的相关知识</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148</a:t>
            </a:fld>
            <a:endParaRPr lang="zh-CN" altLang="en-US"/>
          </a:p>
        </p:txBody>
      </p:sp>
    </p:spTree>
    <p:extLst>
      <p:ext uri="{BB962C8B-B14F-4D97-AF65-F5344CB8AC3E}">
        <p14:creationId xmlns:p14="http://schemas.microsoft.com/office/powerpoint/2010/main" val="8954482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先给出定义公式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再解释其特征</a:t>
                </a:r>
                <a:r>
                  <a:rPr lang="en-US" altLang="zh-CN" b="0" dirty="0"/>
                  <a:t>(</a:t>
                </a:r>
                <a:r>
                  <a:rPr lang="zh-CN" altLang="en-US" b="0" dirty="0"/>
                  <a:t> 共三个</a:t>
                </a:r>
                <a:r>
                  <a:rPr lang="en-US" altLang="zh-CN" b="0" dirty="0"/>
                  <a:t>),</a:t>
                </a:r>
                <a:r>
                  <a:rPr lang="zh-CN" altLang="en-US" b="0" dirty="0"/>
                  <a:t>对第三个特征的解释：如果两个不看起来具有很大不同的信号经过程傅里叶变换后具有相同的能量谱函数，则两个原信号是相互间产生了偏移的同一个信号！</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下一页简单看一下傅里叶变换的实现方法</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149</a:t>
            </a:fld>
            <a:endParaRPr lang="zh-CN" altLang="en-US"/>
          </a:p>
        </p:txBody>
      </p:sp>
    </p:spTree>
    <p:extLst>
      <p:ext uri="{BB962C8B-B14F-4D97-AF65-F5344CB8AC3E}">
        <p14:creationId xmlns:p14="http://schemas.microsoft.com/office/powerpoint/2010/main" val="24945002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方法</a:t>
                </a:r>
                <a:r>
                  <a:rPr lang="en-US" altLang="zh-CN" b="0" dirty="0"/>
                  <a:t>1</a:t>
                </a:r>
                <a:r>
                  <a:rPr lang="zh-CN" altLang="en-US" b="0" dirty="0"/>
                  <a:t>，看完公式后说明其算法复杂度为</a:t>
                </a:r>
                <a:r>
                  <a:rPr lang="en-US" altLang="zh-CN" b="0" dirty="0"/>
                  <a:t>M</a:t>
                </a:r>
                <a:r>
                  <a:rPr lang="zh-CN" altLang="en-US" b="0" dirty="0"/>
                  <a:t>的平方的</a:t>
                </a:r>
                <a:r>
                  <a:rPr lang="en-US" altLang="zh-CN" b="0" dirty="0"/>
                  <a:t>2</a:t>
                </a:r>
                <a:r>
                  <a:rPr lang="zh-CN" altLang="en-US" b="0" dirty="0"/>
                  <a:t>倍（一个</a:t>
                </a:r>
                <a:r>
                  <a:rPr lang="en-US" altLang="zh-CN" b="0" dirty="0"/>
                  <a:t>u</a:t>
                </a:r>
                <a:r>
                  <a:rPr lang="zh-CN" altLang="en-US" b="0" dirty="0"/>
                  <a:t>值有</a:t>
                </a:r>
                <a:r>
                  <a:rPr lang="en-US" altLang="zh-CN" b="0" dirty="0"/>
                  <a:t>2</a:t>
                </a:r>
                <a:r>
                  <a:rPr lang="zh-CN" altLang="en-US" b="0" dirty="0"/>
                  <a:t>个三角函数计算，一个</a:t>
                </a:r>
                <a:r>
                  <a:rPr lang="en-US" altLang="zh-CN" b="0" dirty="0"/>
                  <a:t>m</a:t>
                </a:r>
                <a:r>
                  <a:rPr lang="zh-CN" altLang="en-US" b="0" dirty="0"/>
                  <a:t>有</a:t>
                </a:r>
                <a:r>
                  <a:rPr lang="en-US" altLang="zh-CN" b="0" dirty="0"/>
                  <a:t>M</a:t>
                </a:r>
                <a:r>
                  <a:rPr lang="zh-CN" altLang="en-US" b="0" dirty="0"/>
                  <a:t>个</a:t>
                </a:r>
                <a:r>
                  <a:rPr lang="en-US" altLang="zh-CN" b="0" dirty="0"/>
                  <a:t>u</a:t>
                </a:r>
                <a:r>
                  <a:rPr lang="zh-CN" altLang="en-US" b="0" dirty="0"/>
                  <a:t>，其</a:t>
                </a:r>
                <a:r>
                  <a:rPr lang="en-US" altLang="zh-CN" b="0" dirty="0"/>
                  <a:t>M</a:t>
                </a:r>
                <a:r>
                  <a:rPr lang="zh-CN" altLang="en-US" b="0" dirty="0"/>
                  <a:t>个谱值），所以说有点效率低</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再看方法</a:t>
                </a:r>
                <a:r>
                  <a:rPr lang="en-US" altLang="zh-CN" b="0" dirty="0"/>
                  <a:t>2</a:t>
                </a:r>
                <a:r>
                  <a:rPr lang="zh-CN" altLang="en-US" b="0" dirty="0"/>
                  <a:t>， 傅里叶变换定义中最耗时的是正、余弦的计算，如果能减小其计算时间，则可以有效的提高整体计算效率：</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      </a:t>
                </a:r>
                <a:r>
                  <a:rPr lang="zh-CN" altLang="en-US" b="0" dirty="0"/>
                  <a:t>由定义中三角函数中的自变量进行推导（说明这点后先隐藏</a:t>
                </a:r>
                <a:r>
                  <a:rPr lang="en-US" altLang="zh-CN" b="0" dirty="0"/>
                  <a:t>Gm</a:t>
                </a:r>
                <a:r>
                  <a:rPr lang="zh-CN" altLang="en-US" b="0" dirty="0"/>
                  <a:t>公式），放出推导过程</a:t>
                </a:r>
                <a:r>
                  <a:rPr lang="en-US" altLang="zh-CN" b="0" dirty="0"/>
                  <a:t>,</a:t>
                </a:r>
                <a:r>
                  <a:rPr lang="zh-CN" altLang="en-US" b="0" dirty="0"/>
                  <a:t>可以看出参数仅可能有</a:t>
                </a:r>
                <a:r>
                  <a:rPr lang="en-US" altLang="zh-CN" b="0" dirty="0"/>
                  <a:t>M</a:t>
                </a:r>
                <a:r>
                  <a:rPr lang="zh-CN" altLang="en-US" b="0" dirty="0"/>
                  <a:t>个不同的值</a:t>
                </a:r>
                <a:r>
                  <a:rPr lang="en-US" altLang="zh-CN" b="0" dirty="0"/>
                  <a:t>,</a:t>
                </a:r>
                <a:r>
                  <a:rPr lang="zh-CN" altLang="en-US" b="0" dirty="0"/>
                  <a:t>所以我们只要事先做出</a:t>
                </a:r>
                <a:r>
                  <a:rPr lang="en-US" altLang="zh-CN" b="0" dirty="0"/>
                  <a:t>M</a:t>
                </a:r>
                <a:r>
                  <a:rPr lang="zh-CN" altLang="en-US" b="0" dirty="0"/>
                  <a:t>个正弦值 和 </a:t>
                </a:r>
                <a:r>
                  <a:rPr lang="en-US" altLang="zh-CN" b="0" dirty="0"/>
                  <a:t>M</a:t>
                </a:r>
                <a:r>
                  <a:rPr lang="zh-CN" altLang="en-US" b="0" dirty="0"/>
                  <a:t>个余弦值</a:t>
                </a:r>
                <a:r>
                  <a:rPr lang="en-US" altLang="zh-CN" b="0" dirty="0"/>
                  <a:t>, </a:t>
                </a:r>
                <a:r>
                  <a:rPr lang="zh-CN" altLang="en-US" b="0" dirty="0"/>
                  <a:t>再在计算中进行查找赋值就可以较快的实现变换计算</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方法</a:t>
                </a:r>
                <a:r>
                  <a:rPr lang="en-US" altLang="zh-CN" b="0" dirty="0"/>
                  <a:t>3FFT: </a:t>
                </a:r>
                <a:r>
                  <a:rPr lang="zh-CN" altLang="en-US" b="0" dirty="0"/>
                  <a:t>（放出定义公式），再进行策略解释     再用</a:t>
                </a:r>
                <a:r>
                  <a:rPr lang="en-US" altLang="zh-CN" b="0" dirty="0"/>
                  <a:t>Cooley-Tukey</a:t>
                </a:r>
                <a:r>
                  <a:rPr lang="zh-CN" altLang="en-US" b="0" dirty="0"/>
                  <a:t>算法解释第一种策略</a:t>
                </a:r>
                <a:r>
                  <a:rPr lang="en-US" altLang="zh-CN"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然后，解释过程：</a:t>
                </a:r>
                <a:r>
                  <a:rPr lang="en-US" altLang="zh-CN" b="0" dirty="0"/>
                  <a:t>1.</a:t>
                </a:r>
                <a:r>
                  <a:rPr lang="zh-CN" altLang="en-US" b="0" dirty="0"/>
                  <a:t>假定</a:t>
                </a:r>
                <a:r>
                  <a:rPr lang="en-US" altLang="zh-CN" b="0" dirty="0"/>
                  <a:t>n</a:t>
                </a:r>
                <a:r>
                  <a:rPr lang="zh-CN" altLang="en-US" b="0" dirty="0"/>
                  <a:t>是合数，则可以分解为两个数的乘积（放出公式）  </a:t>
                </a:r>
                <a:r>
                  <a:rPr lang="en-US" altLang="zh-CN" b="0" dirty="0"/>
                  <a:t>2.</a:t>
                </a:r>
                <a:r>
                  <a:rPr lang="zh-CN" altLang="en-US" b="0" dirty="0"/>
                  <a:t>再令原公式中的变量（放出公式，公式的意义为</a:t>
                </a:r>
                <a:r>
                  <a:rPr lang="en-US" altLang="zh-CN" b="0" dirty="0" err="1"/>
                  <a:t>i</a:t>
                </a:r>
                <a:r>
                  <a:rPr lang="zh-CN" altLang="en-US" b="0" dirty="0"/>
                  <a:t>总能表示为后面的组合；</a:t>
                </a:r>
                <a:r>
                  <a:rPr lang="en-US" altLang="zh-CN" b="0" dirty="0"/>
                  <a:t>K</a:t>
                </a:r>
                <a:r>
                  <a:rPr lang="zh-CN" altLang="en-US" b="0" dirty="0"/>
                  <a:t>同理）  </a:t>
                </a:r>
                <a:r>
                  <a:rPr lang="en-US" altLang="zh-CN" b="0" dirty="0"/>
                  <a:t>3.</a:t>
                </a:r>
                <a:r>
                  <a:rPr lang="zh-CN" altLang="en-US" b="0" dirty="0"/>
                  <a:t>将</a:t>
                </a:r>
                <a:r>
                  <a:rPr lang="en-US" altLang="zh-CN" b="0" dirty="0" err="1"/>
                  <a:t>i</a:t>
                </a:r>
                <a:r>
                  <a:rPr lang="en-US" altLang="zh-CN" b="0" dirty="0"/>
                  <a:t>, k</a:t>
                </a:r>
                <a:r>
                  <a:rPr lang="zh-CN" altLang="en-US" b="0" dirty="0"/>
                  <a:t>的表达代入原公式（放出公式）  </a:t>
                </a:r>
                <a:r>
                  <a:rPr lang="en-US" altLang="zh-CN" b="0" dirty="0"/>
                  <a:t>4.</a:t>
                </a:r>
                <a:r>
                  <a:rPr lang="zh-CN" altLang="en-US" b="0" dirty="0"/>
                  <a:t>将</a:t>
                </a:r>
                <a14:m>
                  <m:oMath xmlns:m="http://schemas.openxmlformats.org/officeDocument/2006/math">
                    <m:r>
                      <a:rPr lang="zh-CN" altLang="en-US" sz="1200" i="1" kern="1200" smtClean="0">
                        <a:solidFill>
                          <a:schemeClr val="tx1"/>
                        </a:solidFill>
                        <a:latin typeface="Cambria Math" panose="02040503050406030204" pitchFamily="18" charset="0"/>
                        <a:ea typeface="+mn-ea"/>
                        <a:cs typeface="+mn-cs"/>
                      </a:rPr>
                      <m:t>𝜔</m:t>
                    </m:r>
                  </m:oMath>
                </a14:m>
                <a:r>
                  <a:rPr lang="zh-CN" altLang="en-US" b="0" dirty="0"/>
                  <a:t>的指数乘开来</a:t>
                </a:r>
                <a:r>
                  <a:rPr lang="en-US" altLang="zh-CN" b="0" dirty="0"/>
                  <a:t>(</a:t>
                </a:r>
                <a:r>
                  <a:rPr lang="zh-CN" altLang="en-US" b="0" dirty="0"/>
                  <a:t>放出公式，式中第</a:t>
                </a:r>
                <a:r>
                  <a:rPr lang="en-US" altLang="zh-CN" b="0" dirty="0"/>
                  <a:t>3</a:t>
                </a:r>
                <a:r>
                  <a:rPr lang="zh-CN" altLang="en-US" b="0" dirty="0"/>
                  <a:t>项</a:t>
                </a:r>
                <a:r>
                  <a:rPr lang="en-US" altLang="zh-CN" b="0" dirty="0"/>
                  <a:t>=1</a:t>
                </a:r>
                <a:r>
                  <a:rPr lang="zh-CN" altLang="en-US" b="0" dirty="0"/>
                  <a:t>，可消去） </a:t>
                </a:r>
                <a:r>
                  <a:rPr lang="en-US" altLang="zh-CN" b="0" dirty="0"/>
                  <a:t>5</a:t>
                </a:r>
                <a:r>
                  <a:rPr lang="zh-CN" altLang="en-US" b="0" dirty="0"/>
                  <a:t>。再令（放出公式），可将公式表示为（放出最终公式），其算法时间复杂度大概是</a:t>
                </a:r>
                <a:r>
                  <a:rPr lang="en-US" altLang="zh-CN" b="0" dirty="0"/>
                  <a:t>n(n’+n’’+1)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为方便表达，将原来的傅里叶公式变换</a:t>
                </a:r>
                <a:r>
                  <a:rPr lang="en-US" altLang="zh-CN" b="0" dirty="0"/>
                  <a:t>CT</a:t>
                </a:r>
                <a:r>
                  <a:rPr lang="zh-CN" altLang="en-US" b="0" dirty="0"/>
                  <a:t>公式（放出来）</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150</a:t>
            </a:fld>
            <a:endParaRPr lang="zh-CN" altLang="en-US"/>
          </a:p>
        </p:txBody>
      </p:sp>
    </p:spTree>
    <p:extLst>
      <p:ext uri="{BB962C8B-B14F-4D97-AF65-F5344CB8AC3E}">
        <p14:creationId xmlns:p14="http://schemas.microsoft.com/office/powerpoint/2010/main" val="4928959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2D</a:t>
                </a:r>
                <a:r>
                  <a:rPr lang="zh-CN" altLang="en-US" b="0" dirty="0"/>
                  <a:t>离散函数的傅里叶变换的定义，可以看出在形式上与</a:t>
                </a:r>
                <a:r>
                  <a:rPr lang="en-US" altLang="zh-CN" b="0" dirty="0"/>
                  <a:t>1D</a:t>
                </a:r>
                <a:r>
                  <a:rPr lang="zh-CN" altLang="en-US" b="0" dirty="0"/>
                  <a:t>变换是一模一样的</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与</a:t>
                </a:r>
                <a:r>
                  <a:rPr lang="en-US" altLang="zh-CN" b="0" dirty="0"/>
                  <a:t>1D</a:t>
                </a:r>
                <a:r>
                  <a:rPr lang="zh-CN" altLang="en-US" b="0" dirty="0"/>
                  <a:t>中一样，如果把其中的欧拉数转换为正、余弦来表示，可以得到其基函数   </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逆变换中表达相似，只要把正、余弦中间的 </a:t>
                </a:r>
                <a:r>
                  <a:rPr lang="en-US" altLang="zh-CN" b="0" dirty="0"/>
                  <a:t>+ </a:t>
                </a:r>
                <a:r>
                  <a:rPr lang="zh-CN" altLang="en-US" b="0" dirty="0"/>
                  <a:t>换成 </a:t>
                </a:r>
                <a:r>
                  <a:rPr lang="en-US" altLang="zh-CN" b="0" dirty="0"/>
                  <a:t>– </a:t>
                </a:r>
                <a:r>
                  <a:rPr lang="zh-CN" altLang="en-US" b="0" dirty="0"/>
                  <a:t>就可以了， 基函数本身是一样的</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再看计算方法：我们只要把公式中的</a:t>
                </a:r>
                <a:r>
                  <a:rPr lang="en-US" altLang="zh-CN" b="0" dirty="0"/>
                  <a:t>2D</a:t>
                </a:r>
                <a:r>
                  <a:rPr lang="zh-CN" altLang="en-US" b="0" dirty="0"/>
                  <a:t>的联合形式分解为两个连续的一维形式，就可以用前面讲到的实现方法了（放出公式）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下一页看一下</a:t>
                </a:r>
                <a:r>
                  <a:rPr lang="en-US" altLang="zh-CN" b="0" dirty="0"/>
                  <a:t>2D</a:t>
                </a:r>
                <a:r>
                  <a:rPr lang="zh-CN" altLang="en-US" b="0" dirty="0"/>
                  <a:t>能量谱的可视化问题（原因是基于傅里叶变换的图像处理大多时候需要人、机交互，所以要有一个便于分析的表达形式）</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151</a:t>
            </a:fld>
            <a:endParaRPr lang="zh-CN" altLang="en-US"/>
          </a:p>
        </p:txBody>
      </p:sp>
    </p:spTree>
    <p:extLst>
      <p:ext uri="{BB962C8B-B14F-4D97-AF65-F5344CB8AC3E}">
        <p14:creationId xmlns:p14="http://schemas.microsoft.com/office/powerpoint/2010/main" val="32129550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与一维一样，</a:t>
                </a:r>
                <a:r>
                  <a:rPr lang="en-US" altLang="zh-CN" b="0" dirty="0"/>
                  <a:t>2D</a:t>
                </a:r>
                <a:r>
                  <a:rPr lang="zh-CN" altLang="en-US" b="0" dirty="0"/>
                  <a:t>傅里叶函数也是周期函数（放出公式），其能量谱也是对称的（放出公式）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对于大多图像来说，能量主要集中在低频部分（放出实际的图和示意图）</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切换到中心化后的效果（说明原始的能量谱图不好分析，然后展示为中心化后的图，先实际的图，后是示意化图）</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最后展示中心化的概念方法</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a:t>
                </a:r>
                <a:r>
                  <a:rPr lang="en-US" altLang="zh-CN" b="0" dirty="0"/>
                  <a:t>2D</a:t>
                </a:r>
                <a:r>
                  <a:rPr lang="zh-CN" altLang="en-US" b="0" dirty="0"/>
                  <a:t>傅里叶变换的完成算法过程</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153</a:t>
            </a:fld>
            <a:endParaRPr lang="zh-CN" altLang="en-US"/>
          </a:p>
        </p:txBody>
      </p:sp>
    </p:spTree>
    <p:extLst>
      <p:ext uri="{BB962C8B-B14F-4D97-AF65-F5344CB8AC3E}">
        <p14:creationId xmlns:p14="http://schemas.microsoft.com/office/powerpoint/2010/main" val="31738774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一步一步说明算法：（每一步均有图像说明）</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在第二步时，可以问一下同学，是否还记得扩展方法：（</a:t>
                </a:r>
                <a:r>
                  <a:rPr lang="en-US" altLang="zh-CN" b="0" dirty="0"/>
                  <a:t>0</a:t>
                </a:r>
                <a:r>
                  <a:rPr lang="zh-CN" altLang="en-US" b="0" dirty="0"/>
                  <a:t>，镜像，周期，复制等） ，并说明 </a:t>
                </a:r>
                <a:r>
                  <a:rPr lang="en-US" altLang="zh-CN" b="0" dirty="0"/>
                  <a:t>:2</a:t>
                </a:r>
                <a:r>
                  <a:rPr lang="zh-CN" altLang="en-US" b="0" dirty="0"/>
                  <a:t>侪倍是最小大小，可以更大；其目的是解决频域周期分解问题</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第三步的目的是使傅里叶变换结果中心化（上一页讲的）</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在第五步中，滤波函数应与扩展后的图像有相同的大小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下一页看傅里叶滤波实例</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154</a:t>
            </a:fld>
            <a:endParaRPr lang="zh-CN" altLang="en-US"/>
          </a:p>
        </p:txBody>
      </p:sp>
    </p:spTree>
    <p:extLst>
      <p:ext uri="{BB962C8B-B14F-4D97-AF65-F5344CB8AC3E}">
        <p14:creationId xmlns:p14="http://schemas.microsoft.com/office/powerpoint/2010/main" val="23253371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左图：左上原图，右上没中心化的能量谱图（基本看不到内容），左下中心化后的能量谱图（也不明显，对分析没有太大意义），右下对能量谱对数化后的谱图（效果很好，可以进行图像的特征分析了）</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右图：与左图一样，但方块进行了移位或旋转 ， 左上移位； 右上对应对数化谱图（与左图右下一致，所以有结论图像的位移不影响谱图）；左下旋转；右下是左下的对应谱图。</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由右图可以看出谱图可以分析图像频率的分析和变化特征（方向一致性）</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再看一个分析特征的例子</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再看一下不同滤波器滤波的例子</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最后看一下对相位角进行处理的例子（上面的例子是一般图像处理的方法，即仅对能量谱进行处理，本例子是对相位角进行处理（左图为原图，中图为对相位乘</a:t>
                </a:r>
                <a:r>
                  <a:rPr lang="en-US" altLang="zh-CN" b="0" dirty="0"/>
                  <a:t>-1</a:t>
                </a:r>
                <a:r>
                  <a:rPr lang="zh-CN" altLang="en-US" b="0" dirty="0"/>
                  <a:t>的结果，右图为对相位乘</a:t>
                </a:r>
                <a:r>
                  <a:rPr lang="en-US" altLang="zh-CN" b="0" dirty="0"/>
                  <a:t>0.25</a:t>
                </a:r>
                <a:r>
                  <a:rPr lang="zh-CN" altLang="en-US" b="0" dirty="0"/>
                  <a:t>的结果）</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下一页开始看形态学分析</a:t>
                </a:r>
                <a:endParaRPr lang="en-US" altLang="zh-CN" b="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周期的概念（通过</a:t>
                </a:r>
                <a:r>
                  <a:rPr lang="en-US" altLang="zh-CN" dirty="0">
                    <a:sym typeface="Wingdings" panose="05000000000000000000" pitchFamily="2" charset="2"/>
                  </a:rPr>
                  <a:t>2</a:t>
                </a:r>
                <a:r>
                  <a:rPr lang="zh-CN" altLang="en-US" sz="1200" i="0" kern="1200">
                    <a:solidFill>
                      <a:schemeClr val="tx1"/>
                    </a:solidFill>
                    <a:latin typeface="+mn-lt"/>
                    <a:ea typeface="+mn-ea"/>
                    <a:cs typeface="+mn-cs"/>
                  </a:rPr>
                  <a:t>𝜋</a:t>
                </a:r>
                <a:r>
                  <a:rPr lang="zh-CN" altLang="en-US" dirty="0"/>
                  <a:t>距离所用的时间）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155</a:t>
            </a:fld>
            <a:endParaRPr lang="zh-CN" altLang="en-US"/>
          </a:p>
        </p:txBody>
      </p:sp>
    </p:spTree>
    <p:extLst>
      <p:ext uri="{BB962C8B-B14F-4D97-AF65-F5344CB8AC3E}">
        <p14:creationId xmlns:p14="http://schemas.microsoft.com/office/powerpoint/2010/main" val="27080185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频域滤波与空间域滤波的相通点     </a:t>
            </a:r>
            <a:r>
              <a:rPr lang="en-US" altLang="zh-CN" dirty="0"/>
              <a:t>2.</a:t>
            </a:r>
            <a:r>
              <a:rPr lang="zh-CN" altLang="en-US" dirty="0"/>
              <a:t>频域滤波的原始目的    </a:t>
            </a:r>
            <a:r>
              <a:rPr lang="en-US" altLang="zh-CN" dirty="0"/>
              <a:t>3.</a:t>
            </a:r>
            <a:r>
              <a:rPr lang="zh-CN" altLang="en-US" dirty="0"/>
              <a:t>空间域滤波存在的一些问题  从这三个方面引入傅里叶变换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156</a:t>
            </a:fld>
            <a:endParaRPr lang="zh-CN" altLang="en-US"/>
          </a:p>
        </p:txBody>
      </p:sp>
    </p:spTree>
    <p:extLst>
      <p:ext uri="{BB962C8B-B14F-4D97-AF65-F5344CB8AC3E}">
        <p14:creationId xmlns:p14="http://schemas.microsoft.com/office/powerpoint/2010/main" val="4155363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这些原则可以在</a:t>
            </a:r>
            <a:r>
              <a:rPr lang="en-US" altLang="zh-CN" sz="1200" b="1" dirty="0">
                <a:solidFill>
                  <a:schemeClr val="bg1"/>
                </a:solidFill>
                <a:effectLst>
                  <a:outerShdw blurRad="38100" dist="38100" dir="2700000" algn="tl">
                    <a:srgbClr val="000000">
                      <a:alpha val="43137"/>
                    </a:srgbClr>
                  </a:outerShdw>
                </a:effectLst>
              </a:rPr>
              <a:t>9.</a:t>
            </a:r>
            <a:r>
              <a:rPr lang="zh-CN" altLang="en-US" sz="1200" b="1" dirty="0">
                <a:solidFill>
                  <a:schemeClr val="bg1"/>
                </a:solidFill>
                <a:effectLst>
                  <a:outerShdw blurRad="38100" dist="38100" dir="2700000" algn="tl">
                    <a:srgbClr val="000000">
                      <a:alpha val="43137"/>
                    </a:srgbClr>
                  </a:outerShdw>
                </a:effectLst>
              </a:rPr>
              <a:t> </a:t>
            </a:r>
            <a:r>
              <a:rPr lang="en-US" altLang="zh-CN" sz="1200" b="1" dirty="0">
                <a:solidFill>
                  <a:schemeClr val="bg1"/>
                </a:solidFill>
                <a:effectLst>
                  <a:outerShdw blurRad="38100" dist="38100" dir="2700000" algn="tl">
                    <a:srgbClr val="000000">
                      <a:alpha val="43137"/>
                    </a:srgbClr>
                  </a:outerShdw>
                </a:effectLst>
              </a:rPr>
              <a:t>Hands-On Design Patterns with C# and .NET Core</a:t>
            </a:r>
            <a:r>
              <a:rPr lang="zh-CN" altLang="en-US" sz="1200" kern="1200" dirty="0">
                <a:solidFill>
                  <a:schemeClr val="tx1"/>
                </a:solidFill>
                <a:latin typeface="+mn-lt"/>
                <a:ea typeface="+mn-ea"/>
                <a:cs typeface="+mn-cs"/>
              </a:rPr>
              <a:t>看</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（在节标题后讲）本节主要讲述软件设计的基本原则、设计模式的重要性和常用设计模式举例三部分内容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讲第一个原则前讲）软件设计最重要的是保证功能的正确和易于维护，所以要遵循必要的、好的设计原则。否则会使软件的维护和扩展变得困难，甚至是使得必需重写整个软件；而好的原则则可以有效的免去这些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DRY: Don’t Repeat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（在讲概念后）以水准测量为例请同学分析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KISS</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15</a:t>
            </a:fld>
            <a:endParaRPr lang="zh-CN" altLang="en-US"/>
          </a:p>
        </p:txBody>
      </p:sp>
    </p:spTree>
    <p:extLst>
      <p:ext uri="{BB962C8B-B14F-4D97-AF65-F5344CB8AC3E}">
        <p14:creationId xmlns:p14="http://schemas.microsoft.com/office/powerpoint/2010/main" val="17835395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（在显示小节标题之前）形态学的概念概念来自于生物学。在图像处理中主要可以用来提取目标的边缘、凸包、骨架线等对表达和描述目标的形状、特征有关的信息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（正式）几个基本概念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相邻，先文字描述，再用图解释（有时编号顺序有用，有时无意义。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结构元，先文字描述，再用图解释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点集，（文字描述，再是图像的点集定义公式（二值图像），结构元的点集定义公式），在点集概念下，集合的所有性质和操作均可应用在图像和结构元中； 最后给出以集合表达的图像 和 结构元的表达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平移  和  反射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下一页看形态学的基本操作  先看腐蚀</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157</a:t>
            </a:fld>
            <a:endParaRPr lang="zh-CN" altLang="en-US"/>
          </a:p>
        </p:txBody>
      </p:sp>
    </p:spTree>
    <p:extLst>
      <p:ext uri="{BB962C8B-B14F-4D97-AF65-F5344CB8AC3E}">
        <p14:creationId xmlns:p14="http://schemas.microsoft.com/office/powerpoint/2010/main" val="284527572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先看腐蚀的定义， 再用动画图示来形象化的表达此概念（先放出图像的表达，再放出结构元的表达，最后用动画演示计算过程（显示一个新图像来表达结果。  要注意的是在进行正式操作前也要进行图像的扩展，可以问同学应用什么方式扩展）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最后当动画完成后，再显示一下以点集表达的操作结果（在动画演示到（</a:t>
                </a:r>
                <a:r>
                  <a:rPr lang="en-US" altLang="zh-CN" dirty="0"/>
                  <a:t>1</a:t>
                </a:r>
                <a:r>
                  <a:rPr lang="zh-CN" altLang="en-US" dirty="0"/>
                  <a:t>，</a:t>
                </a:r>
                <a:r>
                  <a:rPr lang="en-US" altLang="zh-CN" dirty="0"/>
                  <a:t>1</a:t>
                </a:r>
                <a:r>
                  <a:rPr lang="zh-CN" altLang="en-US" dirty="0"/>
                  <a:t>）点时自动显示计算过程（这一过程显示了基于点集的算法），再单击显示填充结果像素）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总结一下：腐蚀操作会使图像目标变小（或变廋）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下一页看一下膨胀操作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158</a:t>
            </a:fld>
            <a:endParaRPr lang="zh-CN" altLang="en-US"/>
          </a:p>
        </p:txBody>
      </p:sp>
    </p:spTree>
    <p:extLst>
      <p:ext uri="{BB962C8B-B14F-4D97-AF65-F5344CB8AC3E}">
        <p14:creationId xmlns:p14="http://schemas.microsoft.com/office/powerpoint/2010/main" val="32885339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先看膨胀的定义， 再用动画图示来形象化的表达此概念（先放出图像的表达，再放出结构元的表达，最后用动画演示计算过程（显示一个新图像来表达结果。  要注意的是在进行正式操作前也要进行图像的扩展）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最后当动画完成后，再显示一下以点集表达的操作结果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再看一下膨胀 和 腐蚀 的性质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下一页看一个正、余弦的欧拉表达</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159</a:t>
            </a:fld>
            <a:endParaRPr lang="zh-CN" altLang="en-US"/>
          </a:p>
        </p:txBody>
      </p:sp>
    </p:spTree>
    <p:extLst>
      <p:ext uri="{BB962C8B-B14F-4D97-AF65-F5344CB8AC3E}">
        <p14:creationId xmlns:p14="http://schemas.microsoft.com/office/powerpoint/2010/main" val="22672199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交换律，在实际中没有太大的作用  </a:t>
                </a:r>
                <a:r>
                  <a:rPr lang="en-US" altLang="zh-CN" dirty="0"/>
                  <a:t>(</a:t>
                </a:r>
                <a:r>
                  <a:rPr lang="zh-CN" altLang="en-US" dirty="0"/>
                  <a:t>先膨胀， 后腐蚀）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结合律，此性质说明膨胀操作与顺序无关，从而可推出一个实用性质（放出，它可以用于提高效率，此点与空间滤波中二维核分解为二个一维核的作用一致）作用  </a:t>
                </a:r>
                <a:r>
                  <a:rPr lang="en-US" altLang="zh-CN" dirty="0"/>
                  <a:t>(</a:t>
                </a:r>
                <a:r>
                  <a:rPr lang="zh-CN" altLang="en-US" dirty="0"/>
                  <a:t>先膨胀， 后腐蚀）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对偶性，此性质对一个图像操作可不一定有意义，但从编程的角度，可以只写一个代码，从而使程序得到优化（主要是指可维护性） ，最后看一下对偶性的图示实例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下一页看一个基于腐蚀操作的实际应用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160</a:t>
            </a:fld>
            <a:endParaRPr lang="zh-CN" altLang="en-US"/>
          </a:p>
        </p:txBody>
      </p:sp>
    </p:spTree>
    <p:extLst>
      <p:ext uri="{BB962C8B-B14F-4D97-AF65-F5344CB8AC3E}">
        <p14:creationId xmlns:p14="http://schemas.microsoft.com/office/powerpoint/2010/main" val="1634170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说明：这个动画并不是正式的算法过程（可让同学们想一下真正的算法过程）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过程：对原图求腐蚀</a:t>
                </a:r>
                <a:r>
                  <a:rPr lang="en-US" altLang="zh-CN" dirty="0">
                    <a:sym typeface="Wingdings" panose="05000000000000000000" pitchFamily="2" charset="2"/>
                  </a:rPr>
                  <a:t></a:t>
                </a:r>
                <a:r>
                  <a:rPr lang="zh-CN" altLang="en-US" dirty="0">
                    <a:sym typeface="Wingdings" panose="05000000000000000000" pitchFamily="2" charset="2"/>
                  </a:rPr>
                  <a:t>对腐蚀结果求补</a:t>
                </a:r>
                <a:r>
                  <a:rPr lang="en-US" altLang="zh-CN" dirty="0">
                    <a:sym typeface="Wingdings" panose="05000000000000000000" pitchFamily="2" charset="2"/>
                  </a:rPr>
                  <a:t></a:t>
                </a:r>
                <a:r>
                  <a:rPr lang="zh-CN" altLang="en-US" dirty="0">
                    <a:sym typeface="Wingdings" panose="05000000000000000000" pitchFamily="2" charset="2"/>
                  </a:rPr>
                  <a:t>与原图求交集</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a:t>
                </a:r>
                <a:r>
                  <a:rPr lang="en-US" altLang="zh-CN" dirty="0"/>
                  <a:t>1.</a:t>
                </a:r>
                <a:r>
                  <a:rPr lang="zh-CN" altLang="en-US" dirty="0"/>
                  <a:t>利用腐蚀进行边缘提取     </a:t>
                </a:r>
                <a:r>
                  <a:rPr lang="en-US" altLang="zh-CN" dirty="0"/>
                  <a:t>2.</a:t>
                </a:r>
                <a:r>
                  <a:rPr lang="zh-CN" altLang="en-US" dirty="0"/>
                  <a:t>利用膨胀进行文本修补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下一页看基本组合操作 ：先看开操作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161</a:t>
            </a:fld>
            <a:endParaRPr lang="zh-CN" altLang="en-US"/>
          </a:p>
        </p:txBody>
      </p:sp>
    </p:spTree>
    <p:extLst>
      <p:ext uri="{BB962C8B-B14F-4D97-AF65-F5344CB8AC3E}">
        <p14:creationId xmlns:p14="http://schemas.microsoft.com/office/powerpoint/2010/main" val="21712207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开操作：原图</a:t>
                </a:r>
                <a:r>
                  <a:rPr lang="en-US" altLang="zh-CN" dirty="0">
                    <a:sym typeface="Wingdings" panose="05000000000000000000" pitchFamily="2" charset="2"/>
                  </a:rPr>
                  <a:t>r=2.5</a:t>
                </a:r>
                <a:r>
                  <a:rPr lang="zh-CN" altLang="en-US" dirty="0">
                    <a:sym typeface="Wingdings" panose="05000000000000000000" pitchFamily="2" charset="2"/>
                  </a:rPr>
                  <a:t>的结构元</a:t>
                </a:r>
                <a:r>
                  <a:rPr lang="en-US" altLang="zh-CN" dirty="0">
                    <a:sym typeface="Wingdings" panose="05000000000000000000" pitchFamily="2" charset="2"/>
                  </a:rPr>
                  <a:t>r=5</a:t>
                </a:r>
                <a:r>
                  <a:rPr lang="zh-CN" altLang="en-US" dirty="0">
                    <a:sym typeface="Wingdings" panose="05000000000000000000" pitchFamily="2" charset="2"/>
                  </a:rPr>
                  <a:t>的结构元</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闭操作：原图</a:t>
                </a:r>
                <a:r>
                  <a:rPr lang="en-US" altLang="zh-CN" dirty="0">
                    <a:sym typeface="Wingdings" panose="05000000000000000000" pitchFamily="2" charset="2"/>
                  </a:rPr>
                  <a:t>r=2.5</a:t>
                </a:r>
                <a:r>
                  <a:rPr lang="zh-CN" altLang="en-US" dirty="0">
                    <a:sym typeface="Wingdings" panose="05000000000000000000" pitchFamily="2" charset="2"/>
                  </a:rPr>
                  <a:t>的结构元</a:t>
                </a:r>
                <a:r>
                  <a:rPr lang="en-US" altLang="zh-CN" dirty="0">
                    <a:sym typeface="Wingdings" panose="05000000000000000000" pitchFamily="2" charset="2"/>
                  </a:rPr>
                  <a:t>r=5</a:t>
                </a:r>
                <a:r>
                  <a:rPr lang="zh-CN" altLang="en-US" dirty="0">
                    <a:sym typeface="Wingdings" panose="05000000000000000000" pitchFamily="2" charset="2"/>
                  </a:rPr>
                  <a:t>的结构元</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再来一个更直观的开操作  和  闭操作   原图 </a:t>
                </a:r>
                <a:r>
                  <a:rPr lang="en-US" altLang="zh-CN" dirty="0">
                    <a:sym typeface="Wingdings" panose="05000000000000000000" pitchFamily="2" charset="2"/>
                  </a:rPr>
                  <a:t></a:t>
                </a:r>
                <a:r>
                  <a:rPr lang="zh-CN" altLang="en-US" dirty="0">
                    <a:sym typeface="Wingdings" panose="05000000000000000000" pitchFamily="2" charset="2"/>
                  </a:rPr>
                  <a:t>开操作</a:t>
                </a:r>
                <a:r>
                  <a:rPr lang="en-US" altLang="zh-CN" dirty="0">
                    <a:sym typeface="Wingdings" panose="05000000000000000000" pitchFamily="2" charset="2"/>
                  </a:rPr>
                  <a:t></a:t>
                </a:r>
                <a:r>
                  <a:rPr lang="zh-CN" altLang="en-US" dirty="0">
                    <a:sym typeface="Wingdings" panose="05000000000000000000" pitchFamily="2" charset="2"/>
                  </a:rPr>
                  <a:t>闭操作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下一页看一下开、闭操作的性质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162</a:t>
            </a:fld>
            <a:endParaRPr lang="zh-CN" altLang="en-US"/>
          </a:p>
        </p:txBody>
      </p:sp>
    </p:spTree>
    <p:extLst>
      <p:ext uri="{BB962C8B-B14F-4D97-AF65-F5344CB8AC3E}">
        <p14:creationId xmlns:p14="http://schemas.microsoft.com/office/powerpoint/2010/main" val="38114263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开操作：原图</a:t>
                </a:r>
                <a:r>
                  <a:rPr lang="en-US" altLang="zh-CN" dirty="0">
                    <a:sym typeface="Wingdings" panose="05000000000000000000" pitchFamily="2" charset="2"/>
                  </a:rPr>
                  <a:t>r=2.5</a:t>
                </a:r>
                <a:r>
                  <a:rPr lang="zh-CN" altLang="en-US" dirty="0">
                    <a:sym typeface="Wingdings" panose="05000000000000000000" pitchFamily="2" charset="2"/>
                  </a:rPr>
                  <a:t>的结构元</a:t>
                </a:r>
                <a:r>
                  <a:rPr lang="en-US" altLang="zh-CN" dirty="0">
                    <a:sym typeface="Wingdings" panose="05000000000000000000" pitchFamily="2" charset="2"/>
                  </a:rPr>
                  <a:t>r=5</a:t>
                </a:r>
                <a:r>
                  <a:rPr lang="zh-CN" altLang="en-US" dirty="0">
                    <a:sym typeface="Wingdings" panose="05000000000000000000" pitchFamily="2" charset="2"/>
                  </a:rPr>
                  <a:t>的结构元</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闭操作：原图</a:t>
                </a:r>
                <a:r>
                  <a:rPr lang="en-US" altLang="zh-CN" dirty="0">
                    <a:sym typeface="Wingdings" panose="05000000000000000000" pitchFamily="2" charset="2"/>
                  </a:rPr>
                  <a:t>r=2.5</a:t>
                </a:r>
                <a:r>
                  <a:rPr lang="zh-CN" altLang="en-US" dirty="0">
                    <a:sym typeface="Wingdings" panose="05000000000000000000" pitchFamily="2" charset="2"/>
                  </a:rPr>
                  <a:t>的结构元</a:t>
                </a:r>
                <a:r>
                  <a:rPr lang="en-US" altLang="zh-CN" dirty="0">
                    <a:sym typeface="Wingdings" panose="05000000000000000000" pitchFamily="2" charset="2"/>
                  </a:rPr>
                  <a:t>r=5</a:t>
                </a:r>
                <a:r>
                  <a:rPr lang="zh-CN" altLang="en-US" dirty="0">
                    <a:sym typeface="Wingdings" panose="05000000000000000000" pitchFamily="2" charset="2"/>
                  </a:rPr>
                  <a:t>的结构元</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再来一个更直观的开操作  和  闭操作   原图 </a:t>
                </a:r>
                <a:r>
                  <a:rPr lang="en-US" altLang="zh-CN" dirty="0">
                    <a:sym typeface="Wingdings" panose="05000000000000000000" pitchFamily="2" charset="2"/>
                  </a:rPr>
                  <a:t></a:t>
                </a:r>
                <a:r>
                  <a:rPr lang="zh-CN" altLang="en-US" dirty="0">
                    <a:sym typeface="Wingdings" panose="05000000000000000000" pitchFamily="2" charset="2"/>
                  </a:rPr>
                  <a:t>开操作</a:t>
                </a:r>
                <a:r>
                  <a:rPr lang="en-US" altLang="zh-CN" dirty="0">
                    <a:sym typeface="Wingdings" panose="05000000000000000000" pitchFamily="2" charset="2"/>
                  </a:rPr>
                  <a:t></a:t>
                </a:r>
                <a:r>
                  <a:rPr lang="zh-CN" altLang="en-US" dirty="0">
                    <a:sym typeface="Wingdings" panose="05000000000000000000" pitchFamily="2" charset="2"/>
                  </a:rPr>
                  <a:t>闭操作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下一页看一个综合开、闭操作一个实际应用</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163</a:t>
            </a:fld>
            <a:endParaRPr lang="zh-CN" altLang="en-US"/>
          </a:p>
        </p:txBody>
      </p:sp>
    </p:spTree>
    <p:extLst>
      <p:ext uri="{BB962C8B-B14F-4D97-AF65-F5344CB8AC3E}">
        <p14:creationId xmlns:p14="http://schemas.microsoft.com/office/powerpoint/2010/main" val="34258627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指纹原图</a:t>
                </a:r>
                <a:r>
                  <a:rPr lang="en-US" altLang="zh-CN" dirty="0">
                    <a:sym typeface="Wingdings" panose="05000000000000000000" pitchFamily="2" charset="2"/>
                  </a:rPr>
                  <a:t></a:t>
                </a:r>
                <a:r>
                  <a:rPr lang="zh-CN" altLang="en-US" dirty="0">
                    <a:sym typeface="Wingdings" panose="05000000000000000000" pitchFamily="2" charset="2"/>
                  </a:rPr>
                  <a:t>腐蚀</a:t>
                </a:r>
                <a:r>
                  <a:rPr lang="en-US" altLang="zh-CN" dirty="0">
                    <a:sym typeface="Wingdings" panose="05000000000000000000" pitchFamily="2" charset="2"/>
                  </a:rPr>
                  <a:t></a:t>
                </a:r>
                <a:r>
                  <a:rPr lang="zh-CN" altLang="en-US" dirty="0">
                    <a:sym typeface="Wingdings" panose="05000000000000000000" pitchFamily="2" charset="2"/>
                  </a:rPr>
                  <a:t>膨胀（即完成开操作）</a:t>
                </a:r>
                <a:r>
                  <a:rPr lang="en-US" altLang="zh-CN" dirty="0">
                    <a:sym typeface="Wingdings" panose="05000000000000000000" pitchFamily="2" charset="2"/>
                  </a:rPr>
                  <a:t></a:t>
                </a:r>
                <a:r>
                  <a:rPr lang="zh-CN" altLang="en-US" dirty="0">
                    <a:sym typeface="Wingdings" panose="05000000000000000000" pitchFamily="2" charset="2"/>
                  </a:rPr>
                  <a:t>膨胀</a:t>
                </a:r>
                <a:r>
                  <a:rPr lang="en-US" altLang="zh-CN" dirty="0">
                    <a:sym typeface="Wingdings" panose="05000000000000000000" pitchFamily="2" charset="2"/>
                  </a:rPr>
                  <a:t></a:t>
                </a:r>
                <a:r>
                  <a:rPr lang="zh-CN" altLang="en-US" dirty="0">
                    <a:sym typeface="Wingdings" panose="05000000000000000000" pitchFamily="2" charset="2"/>
                  </a:rPr>
                  <a:t>腐蚀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下一页看一个正、余弦的欧拉表达</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164</a:t>
            </a:fld>
            <a:endParaRPr lang="zh-CN" altLang="en-US"/>
          </a:p>
        </p:txBody>
      </p:sp>
    </p:spTree>
    <p:extLst>
      <p:ext uri="{BB962C8B-B14F-4D97-AF65-F5344CB8AC3E}">
        <p14:creationId xmlns:p14="http://schemas.microsoft.com/office/powerpoint/2010/main" val="43443696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先看定义，再看图示</a:t>
                </a:r>
                <a:r>
                  <a:rPr lang="en-US" altLang="zh-CN" dirty="0"/>
                  <a:t>: </a:t>
                </a:r>
                <a:r>
                  <a:rPr lang="zh-CN" altLang="en-US" dirty="0"/>
                  <a:t>即检测图中是否存在</a:t>
                </a:r>
                <a:r>
                  <a:rPr lang="en-US" altLang="zh-CN" dirty="0"/>
                  <a:t>D</a:t>
                </a:r>
                <a:r>
                  <a:rPr lang="zh-CN" altLang="en-US" dirty="0"/>
                  <a:t>目标（也就中</a:t>
                </a:r>
                <a:r>
                  <a:rPr lang="en-US" altLang="zh-CN" dirty="0"/>
                  <a:t>S1):</a:t>
                </a:r>
                <a:r>
                  <a:rPr lang="zh-CN" altLang="en-US" dirty="0"/>
                  <a:t>步骤   原图 和 待检目标</a:t>
                </a:r>
                <a:r>
                  <a:rPr lang="en-US" altLang="zh-CN" dirty="0">
                    <a:sym typeface="Wingdings" panose="05000000000000000000" pitchFamily="2" charset="2"/>
                  </a:rPr>
                  <a:t></a:t>
                </a:r>
                <a:r>
                  <a:rPr lang="zh-CN" altLang="en-US" dirty="0">
                    <a:sym typeface="Wingdings" panose="05000000000000000000" pitchFamily="2" charset="2"/>
                  </a:rPr>
                  <a:t>进行开操作</a:t>
                </a:r>
                <a:r>
                  <a:rPr lang="en-US" altLang="zh-CN" dirty="0">
                    <a:sym typeface="Wingdings" panose="05000000000000000000" pitchFamily="2" charset="2"/>
                  </a:rPr>
                  <a:t></a:t>
                </a:r>
                <a:r>
                  <a:rPr lang="zh-CN" altLang="en-US" dirty="0">
                    <a:sym typeface="Wingdings" panose="05000000000000000000" pitchFamily="2" charset="2"/>
                  </a:rPr>
                  <a:t>再求原图的补与对应的待检目标（实质上应与原目标一致）</a:t>
                </a:r>
                <a:r>
                  <a:rPr lang="en-US" altLang="zh-CN" dirty="0">
                    <a:sym typeface="Wingdings" panose="05000000000000000000" pitchFamily="2" charset="2"/>
                  </a:rPr>
                  <a:t></a:t>
                </a:r>
                <a:r>
                  <a:rPr lang="zh-CN" altLang="en-US" dirty="0">
                    <a:sym typeface="Wingdings" panose="05000000000000000000" pitchFamily="2" charset="2"/>
                  </a:rPr>
                  <a:t>进行开操作</a:t>
                </a:r>
                <a:r>
                  <a:rPr lang="en-US" altLang="zh-CN" dirty="0">
                    <a:sym typeface="Wingdings" panose="05000000000000000000" pitchFamily="2" charset="2"/>
                  </a:rPr>
                  <a:t></a:t>
                </a:r>
                <a:r>
                  <a:rPr lang="zh-CN" altLang="en-US" dirty="0">
                    <a:sym typeface="Wingdings" panose="05000000000000000000" pitchFamily="2" charset="2"/>
                  </a:rPr>
                  <a:t>将两个开操作的结果进行求交得到结果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下一页看边缘提取算法</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165</a:t>
            </a:fld>
            <a:endParaRPr lang="zh-CN" altLang="en-US"/>
          </a:p>
        </p:txBody>
      </p:sp>
    </p:spTree>
    <p:extLst>
      <p:ext uri="{BB962C8B-B14F-4D97-AF65-F5344CB8AC3E}">
        <p14:creationId xmlns:p14="http://schemas.microsoft.com/office/powerpoint/2010/main" val="30135820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下一页看一下空洞填充</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166</a:t>
            </a:fld>
            <a:endParaRPr lang="zh-CN" altLang="en-US"/>
          </a:p>
        </p:txBody>
      </p:sp>
    </p:spTree>
    <p:extLst>
      <p:ext uri="{BB962C8B-B14F-4D97-AF65-F5344CB8AC3E}">
        <p14:creationId xmlns:p14="http://schemas.microsoft.com/office/powerpoint/2010/main" val="343563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Keep It Simple Stupid, </a:t>
            </a:r>
            <a:r>
              <a:rPr lang="zh-CN" altLang="en-US" dirty="0"/>
              <a:t>这个原则其实与“不作死就不会死”差不多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这个原则同时适用于功能代码和用户界面表达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问一下，这个原则与“简单化”是不是一样的？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YAGNI</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16</a:t>
            </a:fld>
            <a:endParaRPr lang="zh-CN" altLang="en-US"/>
          </a:p>
        </p:txBody>
      </p:sp>
    </p:spTree>
    <p:extLst>
      <p:ext uri="{BB962C8B-B14F-4D97-AF65-F5344CB8AC3E}">
        <p14:creationId xmlns:p14="http://schemas.microsoft.com/office/powerpoint/2010/main" val="9512171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对图解动画的说明：第一步是在原图中找到空洞中的一点，以此为种子来构造</a:t>
                </a:r>
                <a:r>
                  <a:rPr lang="en-US" altLang="zh-CN" dirty="0"/>
                  <a:t>X0</a:t>
                </a:r>
                <a:r>
                  <a:rPr lang="zh-CN" altLang="en-US" dirty="0"/>
                  <a:t>， 此实例共</a:t>
                </a:r>
                <a:r>
                  <a:rPr lang="en-US" altLang="zh-CN" dirty="0"/>
                  <a:t>9</a:t>
                </a:r>
                <a:r>
                  <a:rPr lang="zh-CN" altLang="en-US" dirty="0"/>
                  <a:t>步，即</a:t>
                </a:r>
                <a:r>
                  <a:rPr lang="en-US" altLang="zh-CN" dirty="0"/>
                  <a:t>X8=X7</a:t>
                </a:r>
                <a:r>
                  <a:rPr lang="zh-CN" altLang="en-US" dirty="0"/>
                  <a:t>，完成迭代，最后与原图求 “并”得到充填后的最终结果！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对此算法存在的问题的思考：（先问同学，再总结：</a:t>
                </a:r>
                <a:r>
                  <a:rPr lang="en-US" altLang="zh-CN" dirty="0"/>
                  <a:t>1.</a:t>
                </a:r>
                <a:r>
                  <a:rPr lang="zh-CN" altLang="en-US" dirty="0"/>
                  <a:t>是如何确定空洞的存在；</a:t>
                </a:r>
                <a:r>
                  <a:rPr lang="en-US" altLang="zh-CN" dirty="0"/>
                  <a:t>2.</a:t>
                </a:r>
                <a:r>
                  <a:rPr lang="zh-CN" altLang="en-US" dirty="0"/>
                  <a:t>是种子点的确定； </a:t>
                </a:r>
                <a:r>
                  <a:rPr lang="en-US" altLang="zh-CN" dirty="0"/>
                  <a:t>3.</a:t>
                </a:r>
                <a:r>
                  <a:rPr lang="zh-CN" altLang="en-US" dirty="0"/>
                  <a:t>是算法的复杂度问题（从动画中可以看出很多重复过程）；</a:t>
                </a:r>
                <a:r>
                  <a:rPr lang="en-US" altLang="zh-CN" dirty="0"/>
                  <a:t>4.</a:t>
                </a:r>
                <a:r>
                  <a:rPr lang="zh-CN" altLang="en-US" dirty="0"/>
                  <a:t>是通过以上</a:t>
                </a:r>
                <a:r>
                  <a:rPr lang="en-US" altLang="zh-CN" dirty="0"/>
                  <a:t>3</a:t>
                </a:r>
                <a:r>
                  <a:rPr lang="zh-CN" altLang="en-US" dirty="0"/>
                  <a:t>点，可以得出形态学用于空洞填充   </a:t>
                </a:r>
                <a:r>
                  <a:rPr lang="zh-CN" altLang="en-US" b="1" dirty="0"/>
                  <a:t>并不是可取的方法</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最后再看一个实际的例子图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下一页看如何提取连续组分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167</a:t>
            </a:fld>
            <a:endParaRPr lang="zh-CN" altLang="en-US"/>
          </a:p>
        </p:txBody>
      </p:sp>
    </p:spTree>
    <p:extLst>
      <p:ext uri="{BB962C8B-B14F-4D97-AF65-F5344CB8AC3E}">
        <p14:creationId xmlns:p14="http://schemas.microsoft.com/office/powerpoint/2010/main" val="157700431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先看定义，再根据定义看一下两个结构元是否一样（这个问同学）</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再看关于腐蚀 和 膨胀 的定义及简单示例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最后看一下腐蚀和膨胀的一个实际例子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最后再口头上说明一下如何从灰度形态学扩展到彩色形态学的方法（与空间滤波一样，可以将彩色图像的每一个通道看成一个独立的灰度图像进行处理）</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168</a:t>
            </a:fld>
            <a:endParaRPr lang="zh-CN" altLang="en-US"/>
          </a:p>
        </p:txBody>
      </p:sp>
    </p:spTree>
    <p:extLst>
      <p:ext uri="{BB962C8B-B14F-4D97-AF65-F5344CB8AC3E}">
        <p14:creationId xmlns:p14="http://schemas.microsoft.com/office/powerpoint/2010/main" val="25864219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下一页看第一节：边缘的概念等</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169</a:t>
            </a:fld>
            <a:endParaRPr lang="zh-CN" altLang="en-US"/>
          </a:p>
        </p:txBody>
      </p:sp>
    </p:spTree>
    <p:extLst>
      <p:ext uri="{BB962C8B-B14F-4D97-AF65-F5344CB8AC3E}">
        <p14:creationId xmlns:p14="http://schemas.microsoft.com/office/powerpoint/2010/main" val="57806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先说明一下边缘在图像分析中的意义，再讲本节的具体内容：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定义。 要注意的是此边缘是从光学能量的角度来定义的，不能与平常所说的边缘所混淆！！！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边缘的成因：从飞机图上进行讲解。</a:t>
                </a:r>
                <a:r>
                  <a:rPr lang="en-US" altLang="zh-CN" dirty="0"/>
                  <a:t>1.</a:t>
                </a:r>
                <a:r>
                  <a:rPr lang="zh-CN" altLang="en-US" dirty="0"/>
                  <a:t>是不同目标的交界（此为我们一般边缘的概念）</a:t>
                </a:r>
                <a:r>
                  <a:rPr lang="en-US" altLang="zh-CN" dirty="0"/>
                  <a:t>2.</a:t>
                </a:r>
                <a:r>
                  <a:rPr lang="zh-CN" altLang="en-US" dirty="0"/>
                  <a:t>是阴影 </a:t>
                </a:r>
                <a:r>
                  <a:rPr lang="en-US" altLang="zh-CN" dirty="0"/>
                  <a:t>3.</a:t>
                </a:r>
                <a:r>
                  <a:rPr lang="zh-CN" altLang="en-US" dirty="0"/>
                  <a:t>是颜色变化</a:t>
                </a:r>
                <a:r>
                  <a:rPr lang="en-US" altLang="zh-CN" dirty="0"/>
                  <a:t>4.</a:t>
                </a:r>
                <a:r>
                  <a:rPr lang="zh-CN" altLang="en-US" dirty="0"/>
                  <a:t>是光照（这</a:t>
                </a:r>
                <a:r>
                  <a:rPr lang="en-US" altLang="zh-CN" dirty="0"/>
                  <a:t>4</a:t>
                </a:r>
                <a:r>
                  <a:rPr lang="zh-CN" altLang="en-US" dirty="0"/>
                  <a:t>种用红框动画揭示）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边缘的类型：先看一下理论模型，再看没有太多噪声的实际实例  最后看一下含有不同程度高斯噪声污染（高斯标准差分别是</a:t>
                </a:r>
                <a:r>
                  <a:rPr lang="en-US" altLang="zh-CN" dirty="0"/>
                  <a:t>0</a:t>
                </a:r>
                <a:r>
                  <a:rPr lang="zh-CN" altLang="en-US" dirty="0"/>
                  <a:t>，</a:t>
                </a:r>
                <a:r>
                  <a:rPr lang="en-US" altLang="zh-CN" dirty="0"/>
                  <a:t>0.1</a:t>
                </a:r>
                <a:r>
                  <a:rPr lang="zh-CN" altLang="en-US" dirty="0"/>
                  <a:t>，</a:t>
                </a:r>
                <a:r>
                  <a:rPr lang="en-US" altLang="zh-CN" dirty="0"/>
                  <a:t>1</a:t>
                </a:r>
                <a:r>
                  <a:rPr lang="zh-CN" altLang="en-US" dirty="0"/>
                  <a:t>，</a:t>
                </a:r>
                <a:r>
                  <a:rPr lang="en-US" altLang="zh-CN" dirty="0"/>
                  <a:t>10</a:t>
                </a:r>
                <a:r>
                  <a:rPr lang="zh-CN" altLang="en-US" dirty="0"/>
                  <a:t>）的合成实例（从左到右分别是原图、一阶微分图和二阶微分图）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下一页开始讲基于一阶差分的边缘检测算法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傅里叶变换的目标就是通过利用了任何空间函数均可转换为不同角频和幅值的正弦和余弦的和的形式，而滤波则是通过消除或修改某些角频的正、余来达到对图像进行处理的目的，所以对于频域滤波，需要掌握两个方面的内容：傅里叶变换及逆傅里叶变换、频域修改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先来复习一下关于正、余的相关概念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正余弦的公式</a:t>
                </a:r>
                <a:r>
                  <a:rPr lang="en-US" altLang="zh-CN" dirty="0">
                    <a:sym typeface="Wingdings" panose="05000000000000000000" pitchFamily="2" charset="2"/>
                  </a:rPr>
                  <a:t></a:t>
                </a:r>
                <a:r>
                  <a:rPr lang="zh-CN" altLang="en-US" dirty="0">
                    <a:sym typeface="Wingdings" panose="05000000000000000000" pitchFamily="2" charset="2"/>
                  </a:rPr>
                  <a:t>图像</a:t>
                </a:r>
                <a:r>
                  <a:rPr lang="en-US" altLang="zh-CN" dirty="0">
                    <a:sym typeface="Wingdings" panose="05000000000000000000" pitchFamily="2" charset="2"/>
                  </a:rPr>
                  <a:t></a:t>
                </a:r>
                <a:r>
                  <a:rPr lang="zh-CN" altLang="en-US" dirty="0">
                    <a:sym typeface="Wingdings" panose="05000000000000000000" pitchFamily="2" charset="2"/>
                  </a:rPr>
                  <a:t>周期的概念</a:t>
                </a:r>
                <a:r>
                  <a:rPr lang="en-US" altLang="zh-CN" dirty="0">
                    <a:sym typeface="Wingdings" panose="05000000000000000000" pitchFamily="2" charset="2"/>
                  </a:rPr>
                  <a:t>(</a:t>
                </a:r>
                <a:r>
                  <a:rPr lang="zh-CN" altLang="en-US" dirty="0">
                    <a:sym typeface="Wingdings" panose="05000000000000000000" pitchFamily="2" charset="2"/>
                  </a:rPr>
                  <a:t>正弦一周是</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，由上式自变量也要变化</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，所以周期是</a:t>
                </a:r>
                <a:r>
                  <a:rPr lang="en-US" altLang="zh-CN" dirty="0"/>
                  <a:t>1</a:t>
                </a:r>
                <a:r>
                  <a:rPr lang="zh-CN" altLang="en-US" dirty="0"/>
                  <a:t>）  重新显示一个函数和相应的图像，进一步解释周期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角频的概念：在</a:t>
                </a:r>
                <a:r>
                  <a:rPr lang="en-US" altLang="zh-CN" dirty="0">
                    <a:sym typeface="Wingdings" panose="05000000000000000000" pitchFamily="2" charset="2"/>
                  </a:rPr>
                  <a:t>2</a:t>
                </a:r>
                <a:r>
                  <a:rPr lang="zh-CN" altLang="en-US" sz="1200" i="0" kern="1200">
                    <a:solidFill>
                      <a:schemeClr val="tx1"/>
                    </a:solidFill>
                    <a:latin typeface="Cambria Math" panose="02040503050406030204" pitchFamily="18" charset="0"/>
                    <a:ea typeface="+mn-ea"/>
                    <a:cs typeface="+mn-cs"/>
                  </a:rPr>
                  <a:t>𝜋</a:t>
                </a:r>
                <a:r>
                  <a:rPr lang="zh-CN" altLang="en-US" dirty="0"/>
                  <a:t>距离内，函数的振荡次数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BFC3553-936A-4FFB-A6F1-B46205F0A431}" type="slidenum">
              <a:rPr lang="zh-CN" altLang="en-US" smtClean="0"/>
              <a:t>170</a:t>
            </a:fld>
            <a:endParaRPr lang="zh-CN" altLang="en-US"/>
          </a:p>
        </p:txBody>
      </p:sp>
    </p:spTree>
    <p:extLst>
      <p:ext uri="{BB962C8B-B14F-4D97-AF65-F5344CB8AC3E}">
        <p14:creationId xmlns:p14="http://schemas.microsoft.com/office/powerpoint/2010/main" val="32268914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（口头）从边缘的定义可以看出，要检测边缘，其实质是以函数的微分的问题 ，从而由连续函数的微分引出图像离散函数的微差的问题：</a:t>
            </a:r>
            <a:endParaRPr lang="en-US" altLang="zh-CN" dirty="0"/>
          </a:p>
          <a:p>
            <a:r>
              <a:rPr lang="zh-CN" altLang="en-US" dirty="0"/>
              <a:t>先放出连续函数的一阶微分的概念，再放出离散函数的微商的概念， 再到图像的微差的概念</a:t>
            </a:r>
            <a:r>
              <a:rPr lang="en-US" altLang="zh-CN" dirty="0"/>
              <a:t>.</a:t>
            </a:r>
            <a:r>
              <a:rPr lang="zh-CN" altLang="en-US" dirty="0"/>
              <a:t>。 由于函数微分的性质（见第一个公式，微分即函数变化的极限）此时放出图来解释   及  图像处理中为了定位方便，通常使用以下公式来近似微分（放出公式）</a:t>
            </a:r>
            <a:endParaRPr lang="en-US" altLang="zh-CN" dirty="0"/>
          </a:p>
          <a:p>
            <a:endParaRPr lang="en-US" altLang="zh-CN" dirty="0"/>
          </a:p>
          <a:p>
            <a:r>
              <a:rPr lang="zh-CN" altLang="en-US" dirty="0"/>
              <a:t>下一页转到</a:t>
            </a:r>
            <a:r>
              <a:rPr lang="en-US" altLang="zh-CN" dirty="0"/>
              <a:t>2D</a:t>
            </a:r>
            <a:r>
              <a:rPr lang="zh-CN" altLang="en-US" dirty="0"/>
              <a:t>微分和梯度的概念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172</a:t>
            </a:fld>
            <a:endParaRPr lang="zh-CN" altLang="en-US"/>
          </a:p>
        </p:txBody>
      </p:sp>
    </p:spTree>
    <p:extLst>
      <p:ext uri="{BB962C8B-B14F-4D97-AF65-F5344CB8AC3E}">
        <p14:creationId xmlns:p14="http://schemas.microsoft.com/office/powerpoint/2010/main" val="345456130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放出</a:t>
            </a:r>
            <a:r>
              <a:rPr lang="en-US" altLang="zh-CN" dirty="0"/>
              <a:t>2D</a:t>
            </a:r>
            <a:r>
              <a:rPr lang="zh-CN" altLang="en-US" dirty="0"/>
              <a:t>中微分的表达， 从而给出梯度、梯度模（在精度要求不高时可以用第二种表示）、梯度方向的概念   模和方向是边缘检测中用到的最基本概念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 根据上一页中关于离散函数一阶微分的近似表达 可以得到基于梯度的概念模型</a:t>
            </a:r>
            <a:r>
              <a:rPr lang="en-US" altLang="zh-CN" dirty="0"/>
              <a:t>(</a:t>
            </a:r>
            <a:r>
              <a:rPr lang="zh-CN" altLang="en-US" dirty="0"/>
              <a:t>放出公式），接下来看一个基于合成图的一个实例（左上原图， 右上水平方向微分，左下竖向微分， 右下梯度模）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（由于实际图像中均存在各种噪声的影响 ，所以出现了多种优化的梯度检测算法）所以从下一页开始看各种梯度边缘检测算子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173</a:t>
            </a:fld>
            <a:endParaRPr lang="zh-CN" altLang="en-US"/>
          </a:p>
        </p:txBody>
      </p:sp>
    </p:spTree>
    <p:extLst>
      <p:ext uri="{BB962C8B-B14F-4D97-AF65-F5344CB8AC3E}">
        <p14:creationId xmlns:p14="http://schemas.microsoft.com/office/powerpoint/2010/main" val="39905650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a:t>
            </a:r>
            <a:r>
              <a:rPr lang="en-US" altLang="zh-CN" dirty="0"/>
              <a:t>Prewitt</a:t>
            </a:r>
            <a:r>
              <a:rPr lang="zh-CN" altLang="en-US" dirty="0"/>
              <a:t>算子：先给出公式（分别为水平向微分和竖向微分）（从公式可以看出：其实，算子也是一种空间滤波器）。再将公式分解为公式</a:t>
            </a:r>
            <a:r>
              <a:rPr lang="en-US" altLang="zh-CN" dirty="0"/>
              <a:t>2</a:t>
            </a:r>
            <a:r>
              <a:rPr lang="zh-CN" altLang="en-US" dirty="0"/>
              <a:t>的表达形式，来讲解算子的目的：通过均值滤波来降低局部噪声的影响（具体算法为先对图像进行均值滤波，再作微分梯度检测</a:t>
            </a:r>
            <a:endParaRPr lang="en-US" altLang="zh-CN" dirty="0"/>
          </a:p>
          <a:p>
            <a:r>
              <a:rPr lang="zh-CN" altLang="en-US" dirty="0"/>
              <a:t>此时可以问同学们：</a:t>
            </a:r>
            <a:r>
              <a:rPr lang="en-US" altLang="zh-CN" dirty="0"/>
              <a:t>1.</a:t>
            </a:r>
            <a:r>
              <a:rPr lang="zh-CN" altLang="en-US" dirty="0"/>
              <a:t>实际计算时是不是直接将算子代入计算就可以了（答案是  不行，注意要除以  </a:t>
            </a:r>
            <a:r>
              <a:rPr lang="en-US" altLang="zh-CN" b="1" dirty="0"/>
              <a:t>6</a:t>
            </a:r>
            <a:r>
              <a:rPr lang="zh-CN" altLang="en-US" dirty="0"/>
              <a:t>）  </a:t>
            </a:r>
            <a:r>
              <a:rPr lang="en-US" altLang="zh-CN" dirty="0"/>
              <a:t>2.</a:t>
            </a:r>
            <a:r>
              <a:rPr lang="zh-CN" altLang="en-US" dirty="0"/>
              <a:t>第</a:t>
            </a:r>
            <a:r>
              <a:rPr lang="en-US" altLang="zh-CN" dirty="0"/>
              <a:t>2</a:t>
            </a:r>
            <a:r>
              <a:rPr lang="zh-CN" altLang="en-US" dirty="0"/>
              <a:t>种表达与第</a:t>
            </a:r>
            <a:r>
              <a:rPr lang="en-US" altLang="zh-CN" dirty="0"/>
              <a:t>1</a:t>
            </a:r>
            <a:r>
              <a:rPr lang="zh-CN" altLang="en-US" dirty="0"/>
              <a:t>种表达相比，从程序实现来看是否有区别！</a:t>
            </a:r>
            <a:endParaRPr lang="en-US" altLang="zh-CN" dirty="0"/>
          </a:p>
          <a:p>
            <a:endParaRPr lang="en-US" altLang="zh-CN" dirty="0"/>
          </a:p>
          <a:p>
            <a:r>
              <a:rPr lang="zh-CN" altLang="en-US" dirty="0"/>
              <a:t>接下来看</a:t>
            </a:r>
            <a:r>
              <a:rPr lang="en-US" altLang="zh-CN" dirty="0"/>
              <a:t>Sobel</a:t>
            </a:r>
            <a:r>
              <a:rPr lang="zh-CN" altLang="en-US" dirty="0"/>
              <a:t>算子，给出公式。 说明它与</a:t>
            </a:r>
            <a:r>
              <a:rPr lang="en-US" altLang="zh-CN" dirty="0"/>
              <a:t>Prewitt</a:t>
            </a:r>
            <a:r>
              <a:rPr lang="zh-CN" altLang="en-US" dirty="0"/>
              <a:t>算子的区别：仅仅是认为当前像素更具有其重要性，所以使用了加权均值</a:t>
            </a:r>
            <a:endParaRPr lang="en-US" altLang="zh-CN" dirty="0"/>
          </a:p>
          <a:p>
            <a:endParaRPr lang="en-US" altLang="zh-CN" dirty="0"/>
          </a:p>
          <a:p>
            <a:r>
              <a:rPr lang="zh-CN" altLang="en-US" dirty="0"/>
              <a:t>最后再来看一个对</a:t>
            </a:r>
            <a:r>
              <a:rPr lang="en-US" altLang="zh-CN" dirty="0"/>
              <a:t>Sobel</a:t>
            </a:r>
            <a:r>
              <a:rPr lang="zh-CN" altLang="en-US" dirty="0"/>
              <a:t>算子的改进（提高精度）（其实，</a:t>
            </a:r>
            <a:r>
              <a:rPr lang="en-US" altLang="zh-CN" dirty="0"/>
              <a:t>Sobel</a:t>
            </a:r>
            <a:r>
              <a:rPr lang="zh-CN" altLang="en-US" dirty="0"/>
              <a:t>算子是以地</a:t>
            </a:r>
            <a:r>
              <a:rPr lang="en-US" altLang="zh-CN" dirty="0"/>
              <a:t>Prewitt</a:t>
            </a:r>
            <a:r>
              <a:rPr lang="zh-CN" altLang="en-US" dirty="0"/>
              <a:t>算子的改进）</a:t>
            </a:r>
            <a:endParaRPr lang="en-US" altLang="zh-CN" dirty="0"/>
          </a:p>
          <a:p>
            <a:endParaRPr lang="en-US" altLang="zh-CN" dirty="0"/>
          </a:p>
          <a:p>
            <a:r>
              <a:rPr lang="zh-CN" altLang="en-US" dirty="0"/>
              <a:t>最后看一个图像实例：原图、边缘强度图（梯度模）、方向图（梯度方向）</a:t>
            </a:r>
            <a:endParaRPr lang="en-US" altLang="zh-CN" dirty="0"/>
          </a:p>
          <a:p>
            <a:endParaRPr lang="en-US" altLang="zh-CN" dirty="0"/>
          </a:p>
          <a:p>
            <a:r>
              <a:rPr lang="zh-CN" altLang="en-US" dirty="0"/>
              <a:t>下一页看基于方向响应灵敏度的</a:t>
            </a:r>
            <a:r>
              <a:rPr lang="en-US" altLang="zh-CN" dirty="0"/>
              <a:t>Sobel</a:t>
            </a:r>
            <a:r>
              <a:rPr lang="zh-CN" altLang="en-US" dirty="0"/>
              <a:t>算子的改进</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174</a:t>
            </a:fld>
            <a:endParaRPr lang="zh-CN" altLang="en-US"/>
          </a:p>
        </p:txBody>
      </p:sp>
    </p:spTree>
    <p:extLst>
      <p:ext uri="{BB962C8B-B14F-4D97-AF65-F5344CB8AC3E}">
        <p14:creationId xmlns:p14="http://schemas.microsoft.com/office/powerpoint/2010/main" val="139613192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（口头解释）</a:t>
            </a:r>
            <a:r>
              <a:rPr lang="en-US" altLang="zh-CN" dirty="0"/>
              <a:t>Sobel</a:t>
            </a:r>
            <a:r>
              <a:rPr lang="zh-CN" altLang="en-US" dirty="0"/>
              <a:t>算子由于仅沿着水平方向和竖直方向进行微分计算，所以如果边缘昌沿着其它方向，则其计算出来的强度和方向就不可能很准确，从而就提出了基于不同方向的算子，以更好的实现边缘检测</a:t>
            </a:r>
            <a:endParaRPr lang="en-US" altLang="zh-CN" dirty="0"/>
          </a:p>
          <a:p>
            <a:endParaRPr lang="en-US" altLang="zh-CN" dirty="0"/>
          </a:p>
          <a:p>
            <a:r>
              <a:rPr lang="zh-CN" altLang="en-US" dirty="0"/>
              <a:t>再给出第一组公式</a:t>
            </a:r>
            <a:r>
              <a:rPr lang="en-US" altLang="zh-CN" dirty="0"/>
              <a:t>:</a:t>
            </a:r>
            <a:r>
              <a:rPr lang="zh-CN" altLang="en-US" dirty="0"/>
              <a:t>公式中 </a:t>
            </a:r>
            <a:r>
              <a:rPr lang="en-US" altLang="zh-CN" dirty="0"/>
              <a:t>1</a:t>
            </a:r>
            <a:r>
              <a:rPr lang="zh-CN" altLang="en-US" dirty="0"/>
              <a:t>式和</a:t>
            </a:r>
            <a:r>
              <a:rPr lang="en-US" altLang="zh-CN" dirty="0"/>
              <a:t>5</a:t>
            </a:r>
            <a:r>
              <a:rPr lang="zh-CN" altLang="en-US" dirty="0"/>
              <a:t>式分别为原</a:t>
            </a:r>
            <a:r>
              <a:rPr lang="en-US" altLang="zh-CN" dirty="0"/>
              <a:t>Sobel</a:t>
            </a:r>
            <a:r>
              <a:rPr lang="zh-CN" altLang="en-US" dirty="0"/>
              <a:t>算子中水平方向（</a:t>
            </a:r>
            <a:r>
              <a:rPr lang="en-US" altLang="zh-CN" dirty="0"/>
              <a:t>0</a:t>
            </a:r>
            <a:r>
              <a:rPr lang="zh-CN" altLang="en-US" dirty="0"/>
              <a:t>度方向）和竖直方向（</a:t>
            </a:r>
            <a:r>
              <a:rPr lang="en-US" altLang="zh-CN" dirty="0"/>
              <a:t>270</a:t>
            </a:r>
            <a:r>
              <a:rPr lang="zh-CN" altLang="en-US" dirty="0"/>
              <a:t>度方向）的微分，而</a:t>
            </a:r>
            <a:r>
              <a:rPr lang="en-US" altLang="zh-CN" dirty="0"/>
              <a:t>2</a:t>
            </a:r>
            <a:r>
              <a:rPr lang="zh-CN" altLang="en-US" dirty="0"/>
              <a:t>式与</a:t>
            </a:r>
            <a:r>
              <a:rPr lang="en-US" altLang="zh-CN" dirty="0"/>
              <a:t>1</a:t>
            </a:r>
            <a:r>
              <a:rPr lang="zh-CN" altLang="en-US" dirty="0"/>
              <a:t>式相反，是</a:t>
            </a:r>
            <a:r>
              <a:rPr lang="en-US" altLang="zh-CN" dirty="0"/>
              <a:t>180</a:t>
            </a:r>
            <a:r>
              <a:rPr lang="zh-CN" altLang="en-US" dirty="0"/>
              <a:t>度方向的微分，</a:t>
            </a:r>
            <a:r>
              <a:rPr lang="en-US" altLang="zh-CN" dirty="0"/>
              <a:t>6</a:t>
            </a:r>
            <a:r>
              <a:rPr lang="zh-CN" altLang="en-US" dirty="0"/>
              <a:t>式与</a:t>
            </a:r>
            <a:r>
              <a:rPr lang="en-US" altLang="zh-CN" dirty="0"/>
              <a:t>5</a:t>
            </a:r>
            <a:r>
              <a:rPr lang="zh-CN" altLang="en-US" dirty="0"/>
              <a:t>式相反，是</a:t>
            </a:r>
            <a:r>
              <a:rPr lang="en-US" altLang="zh-CN" dirty="0"/>
              <a:t>90</a:t>
            </a:r>
            <a:r>
              <a:rPr lang="zh-CN" altLang="en-US" dirty="0"/>
              <a:t>度方向的微分；</a:t>
            </a:r>
            <a:r>
              <a:rPr lang="en-US" altLang="zh-CN" dirty="0"/>
              <a:t>3</a:t>
            </a:r>
            <a:r>
              <a:rPr lang="zh-CN" altLang="en-US" dirty="0"/>
              <a:t>式是</a:t>
            </a:r>
            <a:r>
              <a:rPr lang="en-US" altLang="zh-CN" dirty="0"/>
              <a:t>315</a:t>
            </a:r>
            <a:r>
              <a:rPr lang="zh-CN" altLang="en-US" dirty="0"/>
              <a:t>度方向的微分，</a:t>
            </a:r>
            <a:r>
              <a:rPr lang="en-US" altLang="zh-CN" dirty="0"/>
              <a:t>4</a:t>
            </a:r>
            <a:r>
              <a:rPr lang="zh-CN" altLang="en-US" dirty="0"/>
              <a:t>式与其相反是</a:t>
            </a:r>
            <a:r>
              <a:rPr lang="en-US" altLang="zh-CN" dirty="0"/>
              <a:t>135</a:t>
            </a:r>
            <a:r>
              <a:rPr lang="zh-CN" altLang="en-US" dirty="0"/>
              <a:t>度方向的微分； </a:t>
            </a:r>
            <a:r>
              <a:rPr lang="en-US" altLang="zh-CN" dirty="0"/>
              <a:t>7</a:t>
            </a:r>
            <a:r>
              <a:rPr lang="zh-CN" altLang="en-US" dirty="0"/>
              <a:t>式是</a:t>
            </a:r>
            <a:r>
              <a:rPr lang="en-US" altLang="zh-CN" dirty="0"/>
              <a:t>225</a:t>
            </a:r>
            <a:r>
              <a:rPr lang="zh-CN" altLang="en-US" dirty="0"/>
              <a:t>度方向的微分，</a:t>
            </a:r>
            <a:r>
              <a:rPr lang="en-US" altLang="zh-CN" dirty="0"/>
              <a:t>8</a:t>
            </a:r>
            <a:r>
              <a:rPr lang="zh-CN" altLang="en-US" dirty="0"/>
              <a:t>式与其相反是</a:t>
            </a:r>
            <a:r>
              <a:rPr lang="en-US" altLang="zh-CN" dirty="0"/>
              <a:t>45</a:t>
            </a:r>
            <a:r>
              <a:rPr lang="zh-CN" altLang="en-US" dirty="0"/>
              <a:t>度方向的微分。所以这给公式可以更好的对这</a:t>
            </a:r>
            <a:r>
              <a:rPr lang="en-US" altLang="zh-CN" dirty="0"/>
              <a:t>8</a:t>
            </a:r>
            <a:r>
              <a:rPr lang="zh-CN" altLang="en-US" dirty="0"/>
              <a:t>个方向的边缘进行检测。</a:t>
            </a:r>
            <a:endParaRPr lang="en-US" altLang="zh-CN" dirty="0"/>
          </a:p>
          <a:p>
            <a:r>
              <a:rPr lang="zh-CN" altLang="en-US" dirty="0"/>
              <a:t>从计算的角度来看，本组中虽然有</a:t>
            </a:r>
            <a:r>
              <a:rPr lang="en-US" altLang="zh-CN" dirty="0"/>
              <a:t>8</a:t>
            </a:r>
            <a:r>
              <a:rPr lang="zh-CN" altLang="en-US" dirty="0"/>
              <a:t>个公式，但由于两两相反（微分值互为相反数）所以仅有</a:t>
            </a:r>
            <a:r>
              <a:rPr lang="en-US" altLang="zh-CN" dirty="0"/>
              <a:t>4</a:t>
            </a:r>
            <a:r>
              <a:rPr lang="zh-CN" altLang="en-US" dirty="0"/>
              <a:t>组计算。</a:t>
            </a:r>
            <a:endParaRPr lang="en-US" altLang="zh-CN" dirty="0"/>
          </a:p>
          <a:p>
            <a:endParaRPr lang="en-US" altLang="zh-CN" dirty="0"/>
          </a:p>
          <a:p>
            <a:r>
              <a:rPr lang="zh-CN" altLang="en-US" dirty="0"/>
              <a:t>当然为了达到目的，还要有对应的强度（梯度模）和边缘方向（梯度方向）的定义（分别放出公式）（强度仅需要计算</a:t>
            </a:r>
            <a:r>
              <a:rPr lang="en-US" altLang="zh-CN" dirty="0"/>
              <a:t>4</a:t>
            </a:r>
            <a:r>
              <a:rPr lang="zh-CN" altLang="en-US" dirty="0"/>
              <a:t>个）</a:t>
            </a:r>
            <a:endParaRPr lang="en-US" altLang="zh-CN" dirty="0"/>
          </a:p>
          <a:p>
            <a:endParaRPr lang="en-US" altLang="zh-CN" dirty="0"/>
          </a:p>
          <a:p>
            <a:r>
              <a:rPr lang="zh-CN" altLang="en-US" dirty="0"/>
              <a:t>下一页看一下梯度边缘检测存在的问题</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175</a:t>
            </a:fld>
            <a:endParaRPr lang="zh-CN" altLang="en-US"/>
          </a:p>
        </p:txBody>
      </p:sp>
    </p:spTree>
    <p:extLst>
      <p:ext uri="{BB962C8B-B14F-4D97-AF65-F5344CB8AC3E}">
        <p14:creationId xmlns:p14="http://schemas.microsoft.com/office/powerpoint/2010/main" val="5528224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先看文字说明，再放出图片展示直观结果， 最后用一个一维函数一阶微分和二阶微分的示意图来引出二阶微分的优点：边缘可以更细，也可以根据需要进行更为准确的定位</a:t>
            </a:r>
            <a:endParaRPr lang="en-US" altLang="zh-CN" dirty="0"/>
          </a:p>
          <a:p>
            <a:r>
              <a:rPr lang="zh-CN" altLang="en-US" dirty="0"/>
              <a:t>下一页看基于基于二阶微分的边缘检测算法：</a:t>
            </a:r>
            <a:r>
              <a:rPr lang="en-US" altLang="zh-CN" dirty="0" err="1"/>
              <a:t>LoG</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176</a:t>
            </a:fld>
            <a:endParaRPr lang="zh-CN" altLang="en-US"/>
          </a:p>
        </p:txBody>
      </p:sp>
    </p:spTree>
    <p:extLst>
      <p:ext uri="{BB962C8B-B14F-4D97-AF65-F5344CB8AC3E}">
        <p14:creationId xmlns:p14="http://schemas.microsoft.com/office/powerpoint/2010/main" val="40979243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先用公式定义过程引出拉普拉斯基本算子（从一维一阶到二阶一步步引出一维算子），然后给出二维算子</a:t>
            </a:r>
            <a:r>
              <a:rPr lang="en-US" altLang="zh-CN" dirty="0"/>
              <a:t>(</a:t>
            </a:r>
            <a:r>
              <a:rPr lang="zh-CN" altLang="en-US" dirty="0"/>
              <a:t>标准的拉普拉斯算子的一维表达和二维表达）</a:t>
            </a:r>
            <a:endParaRPr lang="en-US" altLang="zh-CN" dirty="0"/>
          </a:p>
          <a:p>
            <a:r>
              <a:rPr lang="zh-CN" altLang="en-US" dirty="0"/>
              <a:t>再看两个考虑了对角 和  距离的拉普拉斯算子的变体</a:t>
            </a:r>
            <a:endParaRPr lang="en-US" altLang="zh-CN" dirty="0"/>
          </a:p>
          <a:p>
            <a:endParaRPr lang="en-US" altLang="zh-CN" dirty="0"/>
          </a:p>
          <a:p>
            <a:r>
              <a:rPr lang="zh-CN" altLang="en-US" dirty="0"/>
              <a:t>（口头）普通的拉普拉斯算子的大小是固定的</a:t>
            </a:r>
            <a:r>
              <a:rPr lang="en-US" altLang="zh-CN" dirty="0"/>
              <a:t>3*3</a:t>
            </a:r>
            <a:r>
              <a:rPr lang="zh-CN" altLang="en-US" dirty="0"/>
              <a:t>的小算子，所以对噪声较为敏感，也不太适合大尺度的边缘的检测，所以在普通拉普拉斯算子的基础上提出了增强的拉普拉斯算子（</a:t>
            </a:r>
            <a:r>
              <a:rPr lang="en-US" altLang="zh-CN" dirty="0" err="1"/>
              <a:t>LoG</a:t>
            </a:r>
            <a:r>
              <a:rPr lang="zh-CN" altLang="en-US" dirty="0"/>
              <a:t>，也称为</a:t>
            </a:r>
            <a:r>
              <a:rPr lang="en-US" altLang="zh-CN" dirty="0"/>
              <a:t>Marr-Hildreth </a:t>
            </a:r>
            <a:r>
              <a:rPr lang="zh-CN" altLang="en-US" dirty="0"/>
              <a:t>算子），下一页就来看一下</a:t>
            </a:r>
            <a:r>
              <a:rPr lang="en-US" altLang="zh-CN" dirty="0" err="1"/>
              <a:t>LoG</a:t>
            </a:r>
            <a:r>
              <a:rPr lang="zh-CN" altLang="en-US" dirty="0"/>
              <a:t>算子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177</a:t>
            </a:fld>
            <a:endParaRPr lang="zh-CN" altLang="en-US"/>
          </a:p>
        </p:txBody>
      </p:sp>
    </p:spTree>
    <p:extLst>
      <p:ext uri="{BB962C8B-B14F-4D97-AF65-F5344CB8AC3E}">
        <p14:creationId xmlns:p14="http://schemas.microsoft.com/office/powerpoint/2010/main" val="12533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You Aren’t </a:t>
            </a:r>
            <a:r>
              <a:rPr lang="en-US" altLang="zh-CN" dirty="0" err="1"/>
              <a:t>Gonna</a:t>
            </a:r>
            <a:r>
              <a:rPr lang="en-US" altLang="zh-CN" dirty="0"/>
              <a:t> Need It,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（在概念后）例国内</a:t>
            </a:r>
            <a:r>
              <a:rPr lang="en-US" altLang="zh-CN" dirty="0"/>
              <a:t>GPS</a:t>
            </a:r>
            <a:r>
              <a:rPr lang="zh-CN" altLang="en-US" dirty="0"/>
              <a:t>接收机生产商就预留了北斗接口（可问一下同学这种是不是好的前瞻性）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MVP</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17</a:t>
            </a:fld>
            <a:endParaRPr lang="zh-CN" altLang="en-US"/>
          </a:p>
        </p:txBody>
      </p:sp>
    </p:spTree>
    <p:extLst>
      <p:ext uri="{BB962C8B-B14F-4D97-AF65-F5344CB8AC3E}">
        <p14:creationId xmlns:p14="http://schemas.microsoft.com/office/powerpoint/2010/main" val="22464164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先给出</a:t>
            </a:r>
            <a:r>
              <a:rPr lang="en-US" altLang="zh-CN" dirty="0" err="1"/>
              <a:t>LoG</a:t>
            </a:r>
            <a:r>
              <a:rPr lang="zh-CN" altLang="en-US" dirty="0"/>
              <a:t>的目标，再给出其定义过程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：在前面讲到过，以卷积概念下，图像和卷积核具有对等关系（即可以把两者的地位对调），所以对图像作二阶微分进行边缘检测也可以对滤波器作二阶微分来达到相同的目标。</a:t>
            </a:r>
            <a:r>
              <a:rPr lang="en-US" altLang="zh-CN" dirty="0" err="1"/>
              <a:t>LoG</a:t>
            </a:r>
            <a:r>
              <a:rPr lang="zh-CN" altLang="en-US" dirty="0"/>
              <a:t>就是以对高斯滤波器作二阶微分来进行边缘检测的一种方法。所以先放出高斯公式， 再根据拉普拉斯算子的思想推出</a:t>
            </a:r>
            <a:r>
              <a:rPr lang="en-US" altLang="zh-CN" dirty="0" err="1"/>
              <a:t>LoG</a:t>
            </a:r>
            <a:r>
              <a:rPr lang="zh-CN" altLang="en-US" dirty="0"/>
              <a:t>的算法公式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从公式可以看出： </a:t>
            </a:r>
            <a:r>
              <a:rPr lang="en-US" altLang="zh-CN" dirty="0"/>
              <a:t>1.</a:t>
            </a:r>
            <a:r>
              <a:rPr lang="zh-CN" altLang="en-US" dirty="0"/>
              <a:t>只要对标准偏差取不同的值，就可以得不同大小（前面提到过一般是</a:t>
            </a:r>
            <a:r>
              <a:rPr lang="en-US" altLang="zh-CN" dirty="0"/>
              <a:t>6</a:t>
            </a:r>
            <a:r>
              <a:rPr lang="zh-CN" altLang="en-US" dirty="0"/>
              <a:t>倍标准差） 和 不同权重关系的的算子； </a:t>
            </a:r>
            <a:r>
              <a:rPr lang="en-US" altLang="zh-CN" dirty="0"/>
              <a:t>2.LoG</a:t>
            </a:r>
            <a:r>
              <a:rPr lang="zh-CN" altLang="en-US" dirty="0"/>
              <a:t>算子是各向同性算子，可以对出现在不同方向的边缘进行有效检测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最后看一下关于边缘点的定位（</a:t>
            </a:r>
            <a:r>
              <a:rPr lang="en-US" altLang="zh-CN" dirty="0"/>
              <a:t>0</a:t>
            </a:r>
            <a:r>
              <a:rPr lang="zh-CN" altLang="en-US" dirty="0"/>
              <a:t>交叉定位），放出图：从图中的最下部分可以看出，二阶微分的</a:t>
            </a:r>
            <a:r>
              <a:rPr lang="en-US" altLang="zh-CN" dirty="0"/>
              <a:t>0</a:t>
            </a:r>
            <a:r>
              <a:rPr lang="zh-CN" altLang="en-US" dirty="0"/>
              <a:t>交叉点与一阶微分的极值重合，所以为了能很好的定位边缘点，在使用</a:t>
            </a:r>
            <a:r>
              <a:rPr lang="en-US" altLang="zh-CN" dirty="0" err="1"/>
              <a:t>LoG</a:t>
            </a:r>
            <a:r>
              <a:rPr lang="zh-CN" altLang="en-US" dirty="0"/>
              <a:t>时，应结合对应的一阶微分处理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a:t>
            </a:r>
            <a:r>
              <a:rPr lang="en-US" altLang="zh-CN" dirty="0"/>
              <a:t>Canny</a:t>
            </a:r>
            <a:r>
              <a:rPr lang="zh-CN" altLang="en-US" dirty="0"/>
              <a:t>算子</a:t>
            </a:r>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179</a:t>
            </a:fld>
            <a:endParaRPr lang="zh-CN" altLang="en-US"/>
          </a:p>
        </p:txBody>
      </p:sp>
    </p:spTree>
    <p:extLst>
      <p:ext uri="{BB962C8B-B14F-4D97-AF65-F5344CB8AC3E}">
        <p14:creationId xmlns:p14="http://schemas.microsoft.com/office/powerpoint/2010/main" val="30211274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先看一下</a:t>
            </a:r>
            <a:r>
              <a:rPr lang="en-US" altLang="zh-CN" dirty="0"/>
              <a:t>Canny</a:t>
            </a:r>
            <a:r>
              <a:rPr lang="zh-CN" altLang="en-US" dirty="0"/>
              <a:t>算子的目标 ，再看具体算法过程：  第</a:t>
            </a:r>
            <a:r>
              <a:rPr lang="en-US" altLang="zh-CN" dirty="0"/>
              <a:t>1</a:t>
            </a:r>
            <a:r>
              <a:rPr lang="zh-CN" altLang="en-US" dirty="0"/>
              <a:t>、</a:t>
            </a:r>
            <a:r>
              <a:rPr lang="en-US" altLang="zh-CN" dirty="0"/>
              <a:t>2</a:t>
            </a:r>
            <a:r>
              <a:rPr lang="zh-CN" altLang="en-US" dirty="0"/>
              <a:t>步直接放出，不进行太多解释</a:t>
            </a:r>
            <a:endParaRPr lang="en-US" altLang="zh-CN" dirty="0"/>
          </a:p>
          <a:p>
            <a:r>
              <a:rPr lang="zh-CN" altLang="en-US" dirty="0"/>
              <a:t>关于第</a:t>
            </a:r>
            <a:r>
              <a:rPr lang="en-US" altLang="zh-CN" dirty="0"/>
              <a:t>3</a:t>
            </a:r>
            <a:r>
              <a:rPr lang="zh-CN" altLang="en-US" dirty="0"/>
              <a:t>步，消除宽边：是基于当前处理点的边缘方向来进行宽边的消除</a:t>
            </a:r>
            <a:r>
              <a:rPr lang="en-US" altLang="zh-CN" dirty="0"/>
              <a:t>; </a:t>
            </a:r>
            <a:r>
              <a:rPr lang="zh-CN" altLang="en-US" dirty="0"/>
              <a:t>第</a:t>
            </a:r>
            <a:r>
              <a:rPr lang="en-US" altLang="zh-CN" dirty="0"/>
              <a:t>1</a:t>
            </a:r>
            <a:r>
              <a:rPr lang="zh-CN" altLang="en-US" dirty="0"/>
              <a:t>小步：关于边缘点方向的确定，</a:t>
            </a:r>
            <a:r>
              <a:rPr lang="en-US" altLang="zh-CN" dirty="0"/>
              <a:t>3</a:t>
            </a:r>
            <a:r>
              <a:rPr lang="zh-CN" altLang="en-US" dirty="0"/>
              <a:t>*</a:t>
            </a:r>
            <a:r>
              <a:rPr lang="en-US" altLang="zh-CN" dirty="0"/>
              <a:t>3</a:t>
            </a:r>
            <a:r>
              <a:rPr lang="zh-CN" altLang="en-US" dirty="0"/>
              <a:t>可以确定</a:t>
            </a:r>
            <a:r>
              <a:rPr lang="en-US" altLang="zh-CN" dirty="0"/>
              <a:t>4</a:t>
            </a:r>
            <a:r>
              <a:rPr lang="zh-CN" altLang="en-US" dirty="0"/>
              <a:t>个方向，</a:t>
            </a:r>
            <a:r>
              <a:rPr lang="en-US" altLang="zh-CN" dirty="0"/>
              <a:t>5</a:t>
            </a:r>
            <a:r>
              <a:rPr lang="zh-CN" altLang="en-US" dirty="0"/>
              <a:t>*</a:t>
            </a:r>
            <a:r>
              <a:rPr lang="en-US" altLang="zh-CN" dirty="0"/>
              <a:t>5</a:t>
            </a:r>
            <a:r>
              <a:rPr lang="zh-CN" altLang="en-US" dirty="0"/>
              <a:t>可以确定</a:t>
            </a:r>
            <a:r>
              <a:rPr lang="en-US" altLang="zh-CN" dirty="0"/>
              <a:t>8</a:t>
            </a:r>
            <a:r>
              <a:rPr lang="zh-CN" altLang="en-US" dirty="0"/>
              <a:t>个方向，</a:t>
            </a:r>
            <a:r>
              <a:rPr lang="en-US" altLang="zh-CN" dirty="0"/>
              <a:t>7</a:t>
            </a:r>
            <a:r>
              <a:rPr lang="zh-CN" altLang="en-US" dirty="0"/>
              <a:t>*</a:t>
            </a:r>
            <a:r>
              <a:rPr lang="en-US" altLang="zh-CN" dirty="0"/>
              <a:t>7</a:t>
            </a:r>
            <a:r>
              <a:rPr lang="zh-CN" altLang="en-US" dirty="0"/>
              <a:t>可以确定</a:t>
            </a:r>
            <a:r>
              <a:rPr lang="en-US" altLang="zh-CN" dirty="0"/>
              <a:t>12</a:t>
            </a:r>
            <a:r>
              <a:rPr lang="zh-CN" altLang="en-US" dirty="0"/>
              <a:t>方向。放出图（左图为</a:t>
            </a:r>
            <a:r>
              <a:rPr lang="en-US" altLang="zh-CN" dirty="0"/>
              <a:t>3</a:t>
            </a:r>
            <a:r>
              <a:rPr lang="zh-CN" altLang="en-US" dirty="0"/>
              <a:t>*</a:t>
            </a:r>
            <a:r>
              <a:rPr lang="en-US" altLang="zh-CN" dirty="0"/>
              <a:t>3</a:t>
            </a:r>
            <a:r>
              <a:rPr lang="zh-CN" altLang="en-US" dirty="0"/>
              <a:t>的方向分布，右图为</a:t>
            </a:r>
            <a:r>
              <a:rPr lang="en-US" altLang="zh-CN" dirty="0"/>
              <a:t>5</a:t>
            </a:r>
            <a:r>
              <a:rPr lang="zh-CN" altLang="en-US" dirty="0"/>
              <a:t>*</a:t>
            </a:r>
            <a:r>
              <a:rPr lang="en-US" altLang="zh-CN" dirty="0"/>
              <a:t>5</a:t>
            </a:r>
            <a:r>
              <a:rPr lang="zh-CN" altLang="en-US" dirty="0"/>
              <a:t>的方向分布）</a:t>
            </a:r>
            <a:r>
              <a:rPr lang="en-US" altLang="zh-CN" dirty="0"/>
              <a:t>, </a:t>
            </a:r>
            <a:r>
              <a:rPr lang="zh-CN" altLang="en-US" dirty="0"/>
              <a:t>用第</a:t>
            </a:r>
            <a:r>
              <a:rPr lang="en-US" altLang="zh-CN" dirty="0"/>
              <a:t>2</a:t>
            </a:r>
            <a:r>
              <a:rPr lang="zh-CN" altLang="en-US" dirty="0"/>
              <a:t>步计算得到的方向值确定当前点的方向     第</a:t>
            </a:r>
            <a:r>
              <a:rPr lang="en-US" altLang="zh-CN" dirty="0"/>
              <a:t>2</a:t>
            </a:r>
            <a:r>
              <a:rPr lang="zh-CN" altLang="en-US" dirty="0"/>
              <a:t>小步，根据第</a:t>
            </a:r>
            <a:r>
              <a:rPr lang="en-US" altLang="zh-CN" dirty="0"/>
              <a:t>1</a:t>
            </a:r>
            <a:r>
              <a:rPr lang="zh-CN" altLang="en-US" dirty="0"/>
              <a:t>小步确定的方向，找出相邻点的梯度强度，再根据非最大准则确定当点的取值（先放出确定相邻点方法的示意图（如图中，则应确定</a:t>
            </a:r>
            <a:r>
              <a:rPr lang="en-US" altLang="zh-CN" dirty="0"/>
              <a:t>p2</a:t>
            </a:r>
            <a:r>
              <a:rPr lang="zh-CN" altLang="en-US" dirty="0"/>
              <a:t>和</a:t>
            </a:r>
            <a:r>
              <a:rPr lang="en-US" altLang="zh-CN" dirty="0"/>
              <a:t>p8</a:t>
            </a:r>
            <a:r>
              <a:rPr lang="zh-CN" altLang="en-US" dirty="0"/>
              <a:t>是当前点的相邻点，再放出确定准则）</a:t>
            </a:r>
            <a:endParaRPr lang="en-US" altLang="zh-CN" dirty="0"/>
          </a:p>
          <a:p>
            <a:endParaRPr lang="en-US" altLang="zh-CN" dirty="0"/>
          </a:p>
          <a:p>
            <a:r>
              <a:rPr lang="zh-CN" altLang="en-US" dirty="0"/>
              <a:t>关于第</a:t>
            </a:r>
            <a:r>
              <a:rPr lang="en-US" altLang="zh-CN" dirty="0"/>
              <a:t>4</a:t>
            </a:r>
            <a:r>
              <a:rPr lang="zh-CN" altLang="en-US" dirty="0"/>
              <a:t>步：有详细的过程</a:t>
            </a:r>
            <a:endParaRPr lang="en-US" altLang="zh-CN" dirty="0"/>
          </a:p>
          <a:p>
            <a:endParaRPr lang="en-US" altLang="zh-CN" dirty="0"/>
          </a:p>
          <a:p>
            <a:r>
              <a:rPr lang="zh-CN" altLang="en-US" dirty="0"/>
              <a:t>最后看一下</a:t>
            </a:r>
            <a:r>
              <a:rPr lang="en-US" altLang="zh-CN" dirty="0" err="1"/>
              <a:t>LoG</a:t>
            </a:r>
            <a:r>
              <a:rPr lang="zh-CN" altLang="en-US" dirty="0"/>
              <a:t>和</a:t>
            </a:r>
            <a:r>
              <a:rPr lang="en-US" altLang="zh-CN" dirty="0"/>
              <a:t>Canny</a:t>
            </a:r>
            <a:r>
              <a:rPr lang="zh-CN" altLang="en-US" dirty="0"/>
              <a:t>处理效果比较的例子（并作一些比较分析说明）</a:t>
            </a:r>
            <a:endParaRPr lang="en-US" altLang="zh-CN" dirty="0"/>
          </a:p>
          <a:p>
            <a:endParaRPr lang="en-US" altLang="zh-CN" dirty="0"/>
          </a:p>
          <a:p>
            <a:r>
              <a:rPr lang="zh-CN" altLang="en-US" dirty="0"/>
              <a:t>下一页讲边缘的连接算法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180</a:t>
            </a:fld>
            <a:endParaRPr lang="zh-CN" altLang="en-US"/>
          </a:p>
        </p:txBody>
      </p:sp>
    </p:spTree>
    <p:extLst>
      <p:ext uri="{BB962C8B-B14F-4D97-AF65-F5344CB8AC3E}">
        <p14:creationId xmlns:p14="http://schemas.microsoft.com/office/powerpoint/2010/main" val="7688658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文字说明后给出两幅：左图用来解释边缘映射的必要性  和  具有几何特征的边界   右图用来解释无几何特征的边界  和 伪边界（即图中太小点或连续点，这种边缘点很可能是由于噪声引起的； 当然也有特殊情况，即本身就是“点”状目标）</a:t>
            </a:r>
            <a:endParaRPr lang="en-US" altLang="zh-CN" dirty="0"/>
          </a:p>
          <a:p>
            <a:endParaRPr lang="en-US" altLang="zh-CN" dirty="0"/>
          </a:p>
          <a:p>
            <a:r>
              <a:rPr lang="zh-CN" altLang="en-US" dirty="0"/>
              <a:t>边缘连接一般有两大类算法</a:t>
            </a:r>
            <a:r>
              <a:rPr lang="en-US" altLang="zh-CN" dirty="0"/>
              <a:t>: </a:t>
            </a:r>
            <a:r>
              <a:rPr lang="zh-CN" altLang="en-US" dirty="0"/>
              <a:t>一类是没有具体几何特征的边界轮廓的连接，另一类是具有特定几何特征的边界特征的检测和连接，下一页先看没有几何特征的边界的连接</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182</a:t>
            </a:fld>
            <a:endParaRPr lang="zh-CN" altLang="en-US"/>
          </a:p>
        </p:txBody>
      </p:sp>
    </p:spTree>
    <p:extLst>
      <p:ext uri="{BB962C8B-B14F-4D97-AF65-F5344CB8AC3E}">
        <p14:creationId xmlns:p14="http://schemas.microsoft.com/office/powerpoint/2010/main" val="34673702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（口头）在上一页中看到了，对于进行过边缘映射的边缘强度图，会存在很多小的边缘点   或  边缘点之间存在间隙。所以， 转到文字描述（无几何特征的边界连接的目标）</a:t>
            </a:r>
            <a:endParaRPr lang="en-US" altLang="zh-CN" dirty="0"/>
          </a:p>
          <a:p>
            <a:endParaRPr lang="en-US" altLang="zh-CN" dirty="0"/>
          </a:p>
          <a:p>
            <a:r>
              <a:rPr lang="zh-CN" altLang="en-US" dirty="0"/>
              <a:t>接下来是算法过程描述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关于第</a:t>
            </a:r>
            <a:r>
              <a:rPr lang="en-US" altLang="zh-CN" dirty="0"/>
              <a:t>1</a:t>
            </a:r>
            <a:r>
              <a:rPr lang="zh-CN" altLang="en-US" dirty="0"/>
              <a:t>步：</a:t>
            </a:r>
            <a:r>
              <a:rPr lang="en-US" altLang="zh-CN" dirty="0"/>
              <a:t>1.</a:t>
            </a:r>
            <a:r>
              <a:rPr lang="zh-CN" altLang="en-US" dirty="0"/>
              <a:t>关于间距，可以直接人为指定一个间距（比如，</a:t>
            </a:r>
            <a:r>
              <a:rPr lang="en-US" altLang="zh-CN" dirty="0"/>
              <a:t>2</a:t>
            </a:r>
            <a:r>
              <a:rPr lang="zh-CN" altLang="en-US" dirty="0"/>
              <a:t>个像素，</a:t>
            </a:r>
            <a:r>
              <a:rPr lang="en-US" altLang="zh-CN" dirty="0"/>
              <a:t>3</a:t>
            </a:r>
            <a:r>
              <a:rPr lang="zh-CN" altLang="en-US" dirty="0"/>
              <a:t>个像素），也可以基于全局或局部统计不确定（比如用边缘像素与总像素的比值来确定，或平均连续边缘像素长度来确定（这个算法太麻烦））。 </a:t>
            </a:r>
            <a:r>
              <a:rPr lang="en-US" altLang="zh-CN" dirty="0"/>
              <a:t>2.</a:t>
            </a:r>
            <a:r>
              <a:rPr lang="zh-CN" altLang="en-US" dirty="0"/>
              <a:t>关于最大角度变化： 这个参数值一般可以认为是一个动态的临时值，在连接边界的过程中应当可以依据一些统计特征而产生变化（比如依据已连接边界的平均转向角或转向趋势角）</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183</a:t>
            </a:fld>
            <a:endParaRPr lang="zh-CN" altLang="en-US"/>
          </a:p>
        </p:txBody>
      </p:sp>
    </p:spTree>
    <p:extLst>
      <p:ext uri="{BB962C8B-B14F-4D97-AF65-F5344CB8AC3E}">
        <p14:creationId xmlns:p14="http://schemas.microsoft.com/office/powerpoint/2010/main" val="40577821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（口头）在上一页中看到了，对于进行过边缘映射的边缘强度图，会存在很多小的边缘点   或  边缘点之间存在间隙。所以， 转到文字描述（无几何特征的边界连接的目标）</a:t>
            </a:r>
            <a:endParaRPr lang="en-US" altLang="zh-CN" dirty="0"/>
          </a:p>
          <a:p>
            <a:endParaRPr lang="en-US" altLang="zh-CN" dirty="0"/>
          </a:p>
          <a:p>
            <a:r>
              <a:rPr lang="zh-CN" altLang="en-US" dirty="0"/>
              <a:t>接下来是算法过程描述：</a:t>
            </a:r>
            <a:endParaRPr lang="en-US" altLang="zh-CN" dirty="0"/>
          </a:p>
          <a:p>
            <a:r>
              <a:rPr lang="zh-CN" altLang="en-US" dirty="0"/>
              <a:t>关于第</a:t>
            </a:r>
            <a:r>
              <a:rPr lang="en-US" altLang="zh-CN" dirty="0"/>
              <a:t>1</a:t>
            </a:r>
            <a:r>
              <a:rPr lang="zh-CN" altLang="en-US" dirty="0"/>
              <a:t>步：</a:t>
            </a:r>
            <a:r>
              <a:rPr lang="en-US" altLang="zh-CN" dirty="0"/>
              <a:t>1.</a:t>
            </a:r>
            <a:r>
              <a:rPr lang="zh-CN" altLang="en-US" dirty="0"/>
              <a:t>关于间距，可以直接人为指定一个间距（比如，</a:t>
            </a:r>
            <a:r>
              <a:rPr lang="en-US" altLang="zh-CN" dirty="0"/>
              <a:t>2</a:t>
            </a:r>
            <a:r>
              <a:rPr lang="zh-CN" altLang="en-US" dirty="0"/>
              <a:t>个像素，</a:t>
            </a:r>
            <a:r>
              <a:rPr lang="en-US" altLang="zh-CN" dirty="0"/>
              <a:t>3</a:t>
            </a:r>
            <a:r>
              <a:rPr lang="zh-CN" altLang="en-US" dirty="0"/>
              <a:t>个像素），也可以基于全局或局部统计不确定（比如用边缘像素与总像素的比值来确定，或平均连续边缘像素长度来确定（这个算法太麻烦））。 </a:t>
            </a:r>
            <a:r>
              <a:rPr lang="en-US" altLang="zh-CN" dirty="0"/>
              <a:t>2.</a:t>
            </a:r>
            <a:r>
              <a:rPr lang="zh-CN" altLang="en-US" dirty="0"/>
              <a:t>关于最大角度变化： 这个参数值一般可以认为是一个动态的临时值，在连接边界的过程中应当可以依据一些统计特征而产生变化（比如依据已连接边界的平均转向角或转向趋势角）</a:t>
            </a:r>
            <a:endParaRPr lang="en-US" altLang="zh-CN" dirty="0"/>
          </a:p>
          <a:p>
            <a:r>
              <a:rPr lang="zh-CN" altLang="en-US" dirty="0"/>
              <a:t>关于第</a:t>
            </a:r>
            <a:r>
              <a:rPr lang="en-US" altLang="zh-CN" dirty="0"/>
              <a:t>2</a:t>
            </a:r>
            <a:r>
              <a:rPr lang="zh-CN" altLang="en-US" dirty="0"/>
              <a:t>步：也可以适当的数据结构（如数据链结构）以方便可能的后续分析</a:t>
            </a:r>
            <a:endParaRPr lang="en-US" altLang="zh-CN" dirty="0"/>
          </a:p>
          <a:p>
            <a:r>
              <a:rPr lang="zh-CN" altLang="en-US" dirty="0"/>
              <a:t>关于第</a:t>
            </a:r>
            <a:r>
              <a:rPr lang="en-US" altLang="zh-CN" dirty="0"/>
              <a:t>5</a:t>
            </a:r>
            <a:r>
              <a:rPr lang="zh-CN" altLang="en-US" dirty="0"/>
              <a:t>步：对于最后余下的孤立小边缘，可以有不同的处理方法，可以直接消去，也可以作为特殊边界保留， 具体如何处理应考虑到具体应用领域和图像本身的特征；到于一些特定领域来说，可以利用机器学习来建立相应的处理模型，如医学上就可能出现一些孤立点，而这些点可能时很重要的（如可能是病变点），测量领域也可能出现这种重要的孤立点。</a:t>
            </a:r>
            <a:endParaRPr lang="en-US" altLang="zh-CN" dirty="0"/>
          </a:p>
          <a:p>
            <a:endParaRPr lang="en-US" altLang="zh-CN" dirty="0"/>
          </a:p>
          <a:p>
            <a:r>
              <a:rPr lang="zh-CN" altLang="en-US" dirty="0"/>
              <a:t>下一页讲基于具有特定几何特征的边界连接 ：</a:t>
            </a:r>
            <a:r>
              <a:rPr lang="en-US" altLang="zh-CN" dirty="0"/>
              <a:t>Hough</a:t>
            </a:r>
            <a:r>
              <a:rPr lang="zh-CN" altLang="en-US" dirty="0"/>
              <a:t>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184</a:t>
            </a:fld>
            <a:endParaRPr lang="zh-CN" altLang="en-US"/>
          </a:p>
        </p:txBody>
      </p:sp>
    </p:spTree>
    <p:extLst>
      <p:ext uri="{BB962C8B-B14F-4D97-AF65-F5344CB8AC3E}">
        <p14:creationId xmlns:p14="http://schemas.microsoft.com/office/powerpoint/2010/main" val="9074544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放出具有直线、圆、椭圆的图像 ，然后（口头）从图中我们一眼就可以识别出感兴趣的目标，但要用上一页讲边界连接算法来得到这些目标就有些困难了。</a:t>
            </a:r>
            <a:endParaRPr lang="en-US" altLang="zh-CN" dirty="0"/>
          </a:p>
          <a:p>
            <a:r>
              <a:rPr lang="zh-CN" altLang="en-US" dirty="0"/>
              <a:t>但这些兴趣目标从数据的角度看，均具有特殊的描述方法，即有特殊的参数方程，如直线可以用一个斜率和一个截距来描述，</a:t>
            </a:r>
            <a:r>
              <a:rPr lang="en-US" altLang="zh-CN" dirty="0"/>
              <a:t>Hough</a:t>
            </a:r>
            <a:r>
              <a:rPr lang="zh-CN" altLang="en-US" dirty="0"/>
              <a:t>变换就可将图像空间转换到特定的参数空间来分析、提取具有相应特征的目标的一种方法</a:t>
            </a:r>
            <a:endParaRPr lang="en-US" altLang="zh-CN" dirty="0"/>
          </a:p>
          <a:p>
            <a:r>
              <a:rPr lang="zh-CN" altLang="en-US" dirty="0"/>
              <a:t>下一页讲直线的提取算法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185</a:t>
            </a:fld>
            <a:endParaRPr lang="zh-CN" altLang="en-US"/>
          </a:p>
        </p:txBody>
      </p:sp>
    </p:spTree>
    <p:extLst>
      <p:ext uri="{BB962C8B-B14F-4D97-AF65-F5344CB8AC3E}">
        <p14:creationId xmlns:p14="http://schemas.microsoft.com/office/powerpoint/2010/main" val="9686164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解释：左图为图像空间，右图为参数空间。 对图像空间中的黄点，可以有无数多条直线通过，即对应就有无数多的参数对，将这些对数对描述到参数空间中就如图中的黄块所示（其中最顶上黄块的数字</a:t>
            </a:r>
            <a:r>
              <a:rPr lang="en-US" altLang="zh-CN" dirty="0"/>
              <a:t>1</a:t>
            </a:r>
            <a:r>
              <a:rPr lang="zh-CN" altLang="en-US" dirty="0"/>
              <a:t>表示有一条斜率为</a:t>
            </a:r>
            <a:r>
              <a:rPr lang="en-US" altLang="zh-CN" dirty="0"/>
              <a:t>1</a:t>
            </a:r>
            <a:r>
              <a:rPr lang="zh-CN" altLang="en-US" dirty="0"/>
              <a:t>、截距为</a:t>
            </a:r>
            <a:r>
              <a:rPr lang="en-US" altLang="zh-CN" dirty="0"/>
              <a:t>13</a:t>
            </a:r>
            <a:r>
              <a:rPr lang="zh-CN" altLang="en-US" dirty="0"/>
              <a:t>的直线通过，其它类同）； 对于图像空间中的绿块有相同的概念 </a:t>
            </a:r>
            <a:endParaRPr lang="en-US" altLang="zh-CN" dirty="0"/>
          </a:p>
          <a:p>
            <a:r>
              <a:rPr lang="zh-CN" altLang="en-US" dirty="0"/>
              <a:t>参数空间中红块的</a:t>
            </a:r>
            <a:r>
              <a:rPr lang="en-US" altLang="zh-CN" dirty="0"/>
              <a:t>2</a:t>
            </a:r>
            <a:r>
              <a:rPr lang="zh-CN" altLang="en-US" dirty="0"/>
              <a:t>表示图像空间中的黄块和绿块同时位于由参数（</a:t>
            </a:r>
            <a:r>
              <a:rPr lang="en-US" altLang="zh-CN" dirty="0"/>
              <a:t>4</a:t>
            </a:r>
            <a:r>
              <a:rPr lang="zh-CN" altLang="en-US" dirty="0"/>
              <a:t>，</a:t>
            </a:r>
            <a:r>
              <a:rPr lang="en-US" altLang="zh-CN" dirty="0"/>
              <a:t>4</a:t>
            </a:r>
            <a:r>
              <a:rPr lang="zh-CN" altLang="en-US" dirty="0"/>
              <a:t>）确定的直线上，所以参数空间中的方块的值越大，就说明在对应的图像空间中有更多点位于由此参数对所确定的直线上，这就是</a:t>
            </a:r>
            <a:r>
              <a:rPr lang="en-US" altLang="zh-CN" dirty="0"/>
              <a:t>Hough</a:t>
            </a:r>
            <a:r>
              <a:rPr lang="zh-CN" altLang="en-US" dirty="0"/>
              <a:t>变换用于直线检测的基本原理  下面看具体的算法过程：</a:t>
            </a:r>
            <a:endParaRPr lang="en-US" altLang="zh-CN" dirty="0"/>
          </a:p>
          <a:p>
            <a:endParaRPr lang="en-US" altLang="zh-CN" dirty="0"/>
          </a:p>
          <a:p>
            <a:r>
              <a:rPr lang="zh-CN" altLang="en-US" dirty="0"/>
              <a:t>再先讲一下预备过程：</a:t>
            </a:r>
            <a:r>
              <a:rPr lang="en-US" altLang="zh-CN" dirty="0"/>
              <a:t>1.</a:t>
            </a:r>
            <a:r>
              <a:rPr lang="zh-CN" altLang="en-US" dirty="0"/>
              <a:t>将图像空间中的直角坐标表达转换为极坐标表达（放出图，说明这一转换的原因：如左图竖直线的斜率为无穷大，无法计算）；</a:t>
            </a:r>
            <a:r>
              <a:rPr lang="en-US" altLang="zh-CN" dirty="0"/>
              <a:t>2.</a:t>
            </a:r>
            <a:r>
              <a:rPr lang="zh-CN" altLang="en-US" dirty="0"/>
              <a:t>在计算过程中将参考点移动到图像中心（主要是为了表达方便）</a:t>
            </a:r>
            <a:endParaRPr lang="en-US" altLang="zh-CN" dirty="0"/>
          </a:p>
          <a:p>
            <a:endParaRPr lang="en-US" altLang="zh-CN" dirty="0"/>
          </a:p>
          <a:p>
            <a:r>
              <a:rPr lang="zh-CN" altLang="en-US" dirty="0"/>
              <a:t>再看一下具体过程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关于每一步的说明：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关于第</a:t>
            </a:r>
            <a:r>
              <a:rPr lang="en-US" altLang="zh-CN" dirty="0"/>
              <a:t>1</a:t>
            </a:r>
            <a:r>
              <a:rPr lang="zh-CN" altLang="en-US" dirty="0"/>
              <a:t>步：当将参考点移动到图像中心后，向径的取值是从</a:t>
            </a:r>
            <a:r>
              <a:rPr lang="en-US" altLang="zh-CN" dirty="0"/>
              <a:t>0</a:t>
            </a:r>
            <a:r>
              <a:rPr lang="zh-CN" altLang="en-US" dirty="0"/>
              <a:t>到图像对角的一半，而角度的取值是从</a:t>
            </a:r>
            <a:r>
              <a:rPr lang="en-US" altLang="zh-CN" dirty="0"/>
              <a:t>0</a:t>
            </a:r>
            <a:r>
              <a:rPr lang="zh-CN" altLang="en-US" dirty="0"/>
              <a:t>到</a:t>
            </a:r>
            <a:r>
              <a:rPr lang="en-US" altLang="zh-CN" dirty="0"/>
              <a:t>180</a:t>
            </a:r>
            <a:r>
              <a:rPr lang="zh-CN" altLang="en-US" dirty="0"/>
              <a:t>度，步进量小，检测的精度高，但计算量大。具体值可用固定值（对不同大小的图像会有不同精度），更好可根据向径最大值及想要达到的像素定位误差来确定，（即如想定位精度不低于</a:t>
            </a:r>
            <a:r>
              <a:rPr lang="en-US" altLang="zh-CN" dirty="0"/>
              <a:t>1</a:t>
            </a:r>
            <a:r>
              <a:rPr lang="zh-CN" altLang="en-US" dirty="0"/>
              <a:t>个像素，则角度步进为</a:t>
            </a:r>
            <a:r>
              <a:rPr lang="en-US" altLang="zh-CN" dirty="0"/>
              <a:t>1/</a:t>
            </a:r>
            <a:r>
              <a:rPr lang="zh-CN" altLang="en-US" dirty="0"/>
              <a:t>向径弧度）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关于第</a:t>
            </a:r>
            <a:r>
              <a:rPr lang="en-US" altLang="zh-CN" dirty="0"/>
              <a:t>2</a:t>
            </a:r>
            <a:r>
              <a:rPr lang="zh-CN" altLang="en-US" dirty="0"/>
              <a:t>步：数组大小由第</a:t>
            </a:r>
            <a:r>
              <a:rPr lang="en-US" altLang="zh-CN" dirty="0"/>
              <a:t>1</a:t>
            </a:r>
            <a:r>
              <a:rPr lang="zh-CN" altLang="en-US" dirty="0"/>
              <a:t>步中确定的步进量确定，如角度步进量如果为</a:t>
            </a:r>
            <a:r>
              <a:rPr lang="en-US" altLang="zh-CN" dirty="0"/>
              <a:t>1</a:t>
            </a:r>
            <a:r>
              <a:rPr lang="zh-CN" altLang="en-US" dirty="0"/>
              <a:t>度，向径步量为</a:t>
            </a:r>
            <a:r>
              <a:rPr lang="en-US" altLang="zh-CN" dirty="0"/>
              <a:t>1</a:t>
            </a:r>
            <a:r>
              <a:rPr lang="zh-CN" altLang="en-US" dirty="0"/>
              <a:t>个像素，则数组大小为</a:t>
            </a:r>
            <a:r>
              <a:rPr lang="en-US" altLang="zh-CN" dirty="0"/>
              <a:t>180</a:t>
            </a:r>
            <a:r>
              <a:rPr lang="zh-CN" altLang="en-US" dirty="0"/>
              <a:t>*对角一半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关于第</a:t>
            </a:r>
            <a:r>
              <a:rPr lang="en-US" altLang="zh-CN" dirty="0"/>
              <a:t>3</a:t>
            </a:r>
            <a:r>
              <a:rPr lang="zh-CN" altLang="en-US" dirty="0"/>
              <a:t>步：公式中</a:t>
            </a:r>
            <a:r>
              <a:rPr lang="en-US" altLang="zh-CN" dirty="0" err="1"/>
              <a:t>x,y</a:t>
            </a:r>
            <a:r>
              <a:rPr lang="zh-CN" altLang="en-US" dirty="0"/>
              <a:t>是中心化为的边缘点的图像空间坐标，中间公式是为了计算向径所对应的累积数组索引   由于中间公式的处理存在舍入误差，为提高提取出的直线的可靠性，可以根据舍入值是大于</a:t>
            </a:r>
            <a:r>
              <a:rPr lang="en-US" altLang="zh-CN" dirty="0"/>
              <a:t>0.5</a:t>
            </a:r>
            <a:r>
              <a:rPr lang="zh-CN" altLang="en-US" dirty="0"/>
              <a:t>还是小于</a:t>
            </a:r>
            <a:r>
              <a:rPr lang="en-US" altLang="zh-CN" dirty="0"/>
              <a:t>0.5</a:t>
            </a:r>
            <a:r>
              <a:rPr lang="zh-CN" altLang="en-US" dirty="0"/>
              <a:t>对累积数组中的相邻元素也增加一个计数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关于第</a:t>
            </a:r>
            <a:r>
              <a:rPr lang="en-US" altLang="zh-CN" dirty="0"/>
              <a:t>4</a:t>
            </a:r>
            <a:r>
              <a:rPr lang="zh-CN" altLang="en-US" dirty="0"/>
              <a:t>步： 下面是其具体的要考虑的：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先看一下通过前</a:t>
            </a:r>
            <a:r>
              <a:rPr lang="en-US" altLang="zh-CN" dirty="0"/>
              <a:t>3</a:t>
            </a:r>
            <a:r>
              <a:rPr lang="zh-CN" altLang="en-US" dirty="0"/>
              <a:t>步后累积数组的可视化结果（左图为原始的边缘图，右图为对应的累积数组）可以看到左图中的</a:t>
            </a:r>
            <a:r>
              <a:rPr lang="en-US" altLang="zh-CN" dirty="0"/>
              <a:t>4</a:t>
            </a:r>
            <a:r>
              <a:rPr lang="zh-CN" altLang="en-US" dirty="0"/>
              <a:t>条直线在右图中对应了</a:t>
            </a:r>
            <a:r>
              <a:rPr lang="en-US" altLang="zh-CN" dirty="0"/>
              <a:t>4</a:t>
            </a:r>
            <a:r>
              <a:rPr lang="zh-CN" altLang="en-US" dirty="0"/>
              <a:t>个特别突出的小区域，而不是</a:t>
            </a:r>
            <a:r>
              <a:rPr lang="en-US" altLang="zh-CN" dirty="0"/>
              <a:t>4</a:t>
            </a:r>
            <a:r>
              <a:rPr lang="zh-CN" altLang="en-US" dirty="0"/>
              <a:t>个独立的突出点，所以不可能很简单的左图中</a:t>
            </a:r>
            <a:r>
              <a:rPr lang="en-US" altLang="zh-CN" dirty="0"/>
              <a:t>4</a:t>
            </a:r>
            <a:r>
              <a:rPr lang="zh-CN" altLang="en-US" dirty="0"/>
              <a:t>条直线所对应的参数，下面就来看如何确定出这</a:t>
            </a:r>
            <a:r>
              <a:rPr lang="en-US" altLang="zh-CN" dirty="0"/>
              <a:t>4</a:t>
            </a:r>
            <a:r>
              <a:rPr lang="zh-CN" altLang="en-US" dirty="0"/>
              <a:t>组参数的具体过程：先用阀值法或非最大抑制法找出这些区域（放出示意图），然后再进行区域切割得到这些区域，然后再求各区域的其加权均值作为最后的参数（在这个过程中要注意的是，我们得到的小区域可以并不会与直线的数目相匹配，</a:t>
            </a:r>
            <a:r>
              <a:rPr lang="en-US" altLang="zh-CN" dirty="0"/>
              <a:t>2</a:t>
            </a:r>
            <a:r>
              <a:rPr lang="zh-CN" altLang="en-US" dirty="0"/>
              <a:t>。得到的小区域可能较大。</a:t>
            </a:r>
            <a:r>
              <a:rPr lang="en-US" altLang="zh-CN" dirty="0"/>
              <a:t>3.</a:t>
            </a:r>
            <a:r>
              <a:rPr lang="zh-CN" altLang="en-US" dirty="0"/>
              <a:t>实际上累积值的大小还与所对应的直线的长短有关，所以还要对累积值进行标准化）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下一页看一下圆的提取</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186</a:t>
            </a:fld>
            <a:endParaRPr lang="zh-CN" altLang="en-US"/>
          </a:p>
        </p:txBody>
      </p:sp>
    </p:spTree>
    <p:extLst>
      <p:ext uri="{BB962C8B-B14F-4D97-AF65-F5344CB8AC3E}">
        <p14:creationId xmlns:p14="http://schemas.microsoft.com/office/powerpoint/2010/main" val="112496445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先给出圆的参数方程及相应的图示   然后再根据平面圆的几何性质（以同一个圆上的点为圆心，对应半径为半径作圆，这些圆会交于一点，此交点即为这些点所对应的圆心）（给出示意图）， 由此可以得到提取圆的算法：基本与直线提取差不多，以每一个边缘点为圆心，不半径步进量作圆，并以</a:t>
            </a:r>
            <a:r>
              <a:rPr lang="en-US" altLang="zh-CN" dirty="0"/>
              <a:t>x</a:t>
            </a:r>
            <a:r>
              <a:rPr lang="zh-CN" altLang="en-US" dirty="0"/>
              <a:t>，</a:t>
            </a:r>
            <a:r>
              <a:rPr lang="en-US" altLang="zh-CN" dirty="0"/>
              <a:t>y</a:t>
            </a:r>
            <a:r>
              <a:rPr lang="zh-CN" altLang="en-US" dirty="0"/>
              <a:t>的步进量代入圆的参数方程对应的</a:t>
            </a:r>
            <a:r>
              <a:rPr lang="en-US" altLang="zh-CN" dirty="0"/>
              <a:t>X,Y</a:t>
            </a:r>
            <a:r>
              <a:rPr lang="zh-CN" altLang="en-US" dirty="0"/>
              <a:t>值，并和对应的半径值一起确定</a:t>
            </a:r>
            <a:r>
              <a:rPr lang="en-US" altLang="zh-CN" dirty="0"/>
              <a:t>3</a:t>
            </a:r>
            <a:r>
              <a:rPr lang="zh-CN" altLang="en-US" dirty="0"/>
              <a:t>维参数空间中的一个元素，并对其累加</a:t>
            </a:r>
            <a:r>
              <a:rPr lang="en-US" altLang="zh-CN" dirty="0"/>
              <a:t>1</a:t>
            </a:r>
            <a:r>
              <a:rPr lang="zh-CN" altLang="en-US" dirty="0"/>
              <a:t>个计数，最终圆的参数的确定方法与直线提取的最后一步一样（看一下</a:t>
            </a:r>
            <a:r>
              <a:rPr lang="en-US" altLang="zh-CN" dirty="0"/>
              <a:t>3D</a:t>
            </a:r>
            <a:r>
              <a:rPr lang="zh-CN" altLang="en-US" dirty="0"/>
              <a:t>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椭圆的提取过程也相似，但更为复杂，因为要使用</a:t>
            </a:r>
            <a:r>
              <a:rPr lang="en-US" altLang="zh-CN" dirty="0"/>
              <a:t>4</a:t>
            </a:r>
            <a:r>
              <a:rPr lang="zh-CN" altLang="en-US" dirty="0"/>
              <a:t>参数空间（椭圆心，长半径，短半径，旋转角），具体的可让同学们想一下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下一页讲彩色图像的边缘提取算法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187</a:t>
            </a:fld>
            <a:endParaRPr lang="zh-CN" altLang="en-US"/>
          </a:p>
        </p:txBody>
      </p:sp>
    </p:spTree>
    <p:extLst>
      <p:ext uri="{BB962C8B-B14F-4D97-AF65-F5344CB8AC3E}">
        <p14:creationId xmlns:p14="http://schemas.microsoft.com/office/powerpoint/2010/main" val="29476060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先看一个将彩色图像先转换为灰度图像再来处理边缘检测的问题与直接在彩色图像下进行边缘检测的结果的差别</a:t>
            </a:r>
            <a:r>
              <a:rPr lang="en-US" altLang="zh-CN" dirty="0"/>
              <a:t>(</a:t>
            </a:r>
            <a:r>
              <a:rPr lang="zh-CN" altLang="en-US" dirty="0"/>
              <a:t>从图中可以看出用灰色图像检测时有些边缘会消失），从而引出彩色图像边缘检测的处理方法：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彩色图像边缘的检测算法，可以分为两大类型</a:t>
            </a:r>
            <a:r>
              <a:rPr lang="en-US" altLang="zh-CN" dirty="0"/>
              <a:t>,1</a:t>
            </a:r>
            <a:r>
              <a:rPr lang="zh-CN" altLang="en-US" dirty="0"/>
              <a:t>是将彩色的各个波段分别看成是一个独立的灰度图像来进行处理，另一类就是将彩色图像的一个像素作为一个整体，作用矢量概念进行处理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首先看第一种处理方法，单通道分别处理：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，并对每个波段按灰度图像的边缘检测算法进行处理，但每个波段所得到的结果并不一致，为了得到唯一的结果，需要对边缘的强度和方向进行重新定义</a:t>
            </a:r>
            <a:r>
              <a:rPr lang="en-US" altLang="zh-CN" dirty="0"/>
              <a:t>(</a:t>
            </a:r>
            <a:r>
              <a:rPr lang="zh-CN" altLang="en-US" dirty="0"/>
              <a:t>一步步看公式：各波段的边缘，从而构造边缘向量，基于此边缘强度 （基于</a:t>
            </a:r>
            <a:r>
              <a:rPr lang="en-US" altLang="zh-CN" dirty="0"/>
              <a:t>1</a:t>
            </a:r>
            <a:r>
              <a:rPr lang="zh-CN" altLang="en-US" dirty="0"/>
              <a:t>范，</a:t>
            </a:r>
            <a:r>
              <a:rPr lang="en-US" altLang="zh-CN" dirty="0"/>
              <a:t>2</a:t>
            </a:r>
            <a:r>
              <a:rPr lang="zh-CN" altLang="en-US" dirty="0"/>
              <a:t>范和无穷范），再到边缘方向的定义）。至于边缘检测后的后续处理与灰度图像边缘处理的就没有区别了！！！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下一页看基于向量的处理</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188</a:t>
            </a:fld>
            <a:endParaRPr lang="zh-CN" altLang="en-US"/>
          </a:p>
        </p:txBody>
      </p:sp>
    </p:spTree>
    <p:extLst>
      <p:ext uri="{BB962C8B-B14F-4D97-AF65-F5344CB8AC3E}">
        <p14:creationId xmlns:p14="http://schemas.microsoft.com/office/powerpoint/2010/main" val="651694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在将彩色图像作为整体处理时，可以将看作是一个基于连续坐标的</a:t>
            </a:r>
            <a:r>
              <a:rPr lang="en-US" altLang="zh-CN" dirty="0"/>
              <a:t>3D</a:t>
            </a:r>
            <a:r>
              <a:rPr lang="zh-CN" altLang="en-US" dirty="0"/>
              <a:t>向量场，将此</a:t>
            </a:r>
            <a:r>
              <a:rPr lang="en-US" altLang="zh-CN" dirty="0"/>
              <a:t>3D</a:t>
            </a:r>
            <a:r>
              <a:rPr lang="zh-CN" altLang="en-US" dirty="0"/>
              <a:t>向量场对坐标求偏微分可以构建一个雅可比矩阵（放出公式）  而基于此雅可比矩阵可以定义一个称不方向梯度的概念（放出公式），在此概念下彩色图像边缘计算就是要得到在哪个方向上梯度值最大，而这个最大值可以通过雅可比矩阵来得到（放出公式</a:t>
            </a:r>
            <a:r>
              <a:rPr lang="en-US" altLang="zh-CN" dirty="0"/>
              <a:t>M</a:t>
            </a:r>
            <a:r>
              <a:rPr lang="zh-CN" altLang="en-US" dirty="0"/>
              <a:t>）通过求</a:t>
            </a:r>
            <a:r>
              <a:rPr lang="en-US" altLang="zh-CN" dirty="0"/>
              <a:t>M</a:t>
            </a:r>
            <a:r>
              <a:rPr lang="zh-CN" altLang="en-US" dirty="0"/>
              <a:t>的特征值（放出计算公式）由于 </a:t>
            </a:r>
            <a:r>
              <a:rPr lang="en-US" altLang="zh-CN" dirty="0"/>
              <a:t>AB</a:t>
            </a:r>
            <a:r>
              <a:rPr lang="zh-CN" altLang="en-US" dirty="0"/>
              <a:t>均为正所以“加”根号得到的特征值更大  那么对于不同角度求出其较大的一个特征值，并从这所有较大特征值中找出最大的一个特征值，即可作为在某点的最大梯度强度（放出公式</a:t>
            </a:r>
            <a:r>
              <a:rPr lang="en-US" altLang="zh-CN" dirty="0"/>
              <a:t>),</a:t>
            </a:r>
            <a:r>
              <a:rPr lang="zh-CN" altLang="en-US" dirty="0"/>
              <a:t>而对应的边缘方向可由对应的特征向量得到（放出特征向量公式）从而方向值可以定义为</a:t>
            </a:r>
            <a:r>
              <a:rPr lang="en-US" altLang="zh-CN" dirty="0"/>
              <a:t>(</a:t>
            </a:r>
            <a:r>
              <a:rPr lang="zh-CN" altLang="en-US" dirty="0"/>
              <a:t>放出公式）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189</a:t>
            </a:fld>
            <a:endParaRPr lang="zh-CN" altLang="en-US"/>
          </a:p>
        </p:txBody>
      </p:sp>
    </p:spTree>
    <p:extLst>
      <p:ext uri="{BB962C8B-B14F-4D97-AF65-F5344CB8AC3E}">
        <p14:creationId xmlns:p14="http://schemas.microsoft.com/office/powerpoint/2010/main" val="12265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Minimum Viable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例子：支付宝就是在各个新版本中不停的添加用户渴望的实用功能  </a:t>
            </a:r>
            <a:r>
              <a:rPr lang="en-US" altLang="zh-CN" dirty="0"/>
              <a:t>EA(</a:t>
            </a:r>
            <a:r>
              <a:rPr lang="zh-CN" altLang="en-US" dirty="0"/>
              <a:t>一个建模软件，它大而全，从用户来看可能就不是一个好的软件系统，太难学了，很多功能用不到）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SOLID</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18</a:t>
            </a:fld>
            <a:endParaRPr lang="zh-CN" altLang="en-US"/>
          </a:p>
        </p:txBody>
      </p:sp>
    </p:spTree>
    <p:extLst>
      <p:ext uri="{BB962C8B-B14F-4D97-AF65-F5344CB8AC3E}">
        <p14:creationId xmlns:p14="http://schemas.microsoft.com/office/powerpoint/2010/main" val="111746918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先看一下通过前</a:t>
            </a:r>
            <a:r>
              <a:rPr lang="en-US" altLang="zh-CN" dirty="0"/>
              <a:t>3</a:t>
            </a:r>
            <a:r>
              <a:rPr lang="zh-CN" altLang="en-US" dirty="0"/>
              <a:t>步后累积数组的可视化结果（左图为原始的边缘图，右图为对应的累积数组）可以看到左图中的</a:t>
            </a:r>
            <a:r>
              <a:rPr lang="en-US" altLang="zh-CN" dirty="0"/>
              <a:t>4</a:t>
            </a:r>
            <a:r>
              <a:rPr lang="zh-CN" altLang="en-US" dirty="0"/>
              <a:t>条直线在右图中对应了</a:t>
            </a:r>
            <a:r>
              <a:rPr lang="en-US" altLang="zh-CN" dirty="0"/>
              <a:t>4</a:t>
            </a:r>
            <a:r>
              <a:rPr lang="zh-CN" altLang="en-US" dirty="0"/>
              <a:t>个特别突出的小区域，而不是</a:t>
            </a:r>
            <a:r>
              <a:rPr lang="en-US" altLang="zh-CN" dirty="0"/>
              <a:t>4</a:t>
            </a:r>
            <a:r>
              <a:rPr lang="zh-CN" altLang="en-US" dirty="0"/>
              <a:t>个独立的突出点，所以不可能很简单的左图中</a:t>
            </a:r>
            <a:r>
              <a:rPr lang="en-US" altLang="zh-CN" dirty="0"/>
              <a:t>4</a:t>
            </a:r>
            <a:r>
              <a:rPr lang="zh-CN" altLang="en-US" dirty="0"/>
              <a:t>条直线所对应的参数，下面就来看如何确定出这</a:t>
            </a:r>
            <a:r>
              <a:rPr lang="en-US" altLang="zh-CN" dirty="0"/>
              <a:t>4</a:t>
            </a:r>
            <a:r>
              <a:rPr lang="zh-CN" altLang="en-US" dirty="0"/>
              <a:t>组参数的具体过程：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190</a:t>
            </a:fld>
            <a:endParaRPr lang="zh-CN" altLang="en-US"/>
          </a:p>
        </p:txBody>
      </p:sp>
    </p:spTree>
    <p:extLst>
      <p:ext uri="{BB962C8B-B14F-4D97-AF65-F5344CB8AC3E}">
        <p14:creationId xmlns:p14="http://schemas.microsoft.com/office/powerpoint/2010/main" val="426437593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先看一下通过前</a:t>
            </a:r>
            <a:r>
              <a:rPr lang="en-US" altLang="zh-CN" dirty="0"/>
              <a:t>3</a:t>
            </a:r>
            <a:r>
              <a:rPr lang="zh-CN" altLang="en-US" dirty="0"/>
              <a:t>步后累积数组的可视化结果（左图为原始的边缘图，右图为对应的累积数组）可以看到左图中的</a:t>
            </a:r>
            <a:r>
              <a:rPr lang="en-US" altLang="zh-CN" dirty="0"/>
              <a:t>4</a:t>
            </a:r>
            <a:r>
              <a:rPr lang="zh-CN" altLang="en-US" dirty="0"/>
              <a:t>条直线在右图中对应了</a:t>
            </a:r>
            <a:r>
              <a:rPr lang="en-US" altLang="zh-CN" dirty="0"/>
              <a:t>4</a:t>
            </a:r>
            <a:r>
              <a:rPr lang="zh-CN" altLang="en-US" dirty="0"/>
              <a:t>个特别突出的小区域，而不是</a:t>
            </a:r>
            <a:r>
              <a:rPr lang="en-US" altLang="zh-CN" dirty="0"/>
              <a:t>4</a:t>
            </a:r>
            <a:r>
              <a:rPr lang="zh-CN" altLang="en-US" dirty="0"/>
              <a:t>个独立的突出点，所以不可能很简单的左图中</a:t>
            </a:r>
            <a:r>
              <a:rPr lang="en-US" altLang="zh-CN" dirty="0"/>
              <a:t>4</a:t>
            </a:r>
            <a:r>
              <a:rPr lang="zh-CN" altLang="en-US" dirty="0"/>
              <a:t>条直线所对应的参数，下面就来看如何确定出这</a:t>
            </a:r>
            <a:r>
              <a:rPr lang="en-US" altLang="zh-CN" dirty="0"/>
              <a:t>4</a:t>
            </a:r>
            <a:r>
              <a:rPr lang="zh-CN" altLang="en-US" dirty="0"/>
              <a:t>组参数的具体过程：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191</a:t>
            </a:fld>
            <a:endParaRPr lang="zh-CN" altLang="en-US"/>
          </a:p>
        </p:txBody>
      </p:sp>
    </p:spTree>
    <p:extLst>
      <p:ext uri="{BB962C8B-B14F-4D97-AF65-F5344CB8AC3E}">
        <p14:creationId xmlns:p14="http://schemas.microsoft.com/office/powerpoint/2010/main" val="125783920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192</a:t>
            </a:fld>
            <a:endParaRPr lang="zh-CN" altLang="en-US"/>
          </a:p>
        </p:txBody>
      </p:sp>
    </p:spTree>
    <p:extLst>
      <p:ext uri="{BB962C8B-B14F-4D97-AF65-F5344CB8AC3E}">
        <p14:creationId xmlns:p14="http://schemas.microsoft.com/office/powerpoint/2010/main" val="1691857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SOLID</a:t>
            </a:r>
            <a:r>
              <a:rPr lang="zh-CN" altLang="en-US" dirty="0"/>
              <a:t>是由</a:t>
            </a:r>
            <a:r>
              <a:rPr lang="en-US" altLang="zh-CN" dirty="0"/>
              <a:t>5</a:t>
            </a:r>
            <a:r>
              <a:rPr lang="zh-CN" altLang="en-US" dirty="0"/>
              <a:t>个子原则构成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a:t>
            </a:r>
            <a:r>
              <a:rPr lang="zh-CN" altLang="en-US" dirty="0"/>
              <a:t>：</a:t>
            </a:r>
            <a:r>
              <a:rPr lang="en-US" altLang="zh-CN" dirty="0"/>
              <a:t>SRP(Single Responsibility principle)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这个原则可以从</a:t>
            </a:r>
            <a:r>
              <a:rPr lang="en-US" altLang="zh-CN" dirty="0"/>
              <a:t>.NET</a:t>
            </a:r>
            <a:r>
              <a:rPr lang="zh-CN" altLang="en-US" dirty="0"/>
              <a:t>中接口的广泛使用中看出（类可以实现任意数量的接口，但仅能继承一个基类）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O</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19</a:t>
            </a:fld>
            <a:endParaRPr lang="zh-CN" altLang="en-US"/>
          </a:p>
        </p:txBody>
      </p:sp>
    </p:spTree>
    <p:extLst>
      <p:ext uri="{BB962C8B-B14F-4D97-AF65-F5344CB8AC3E}">
        <p14:creationId xmlns:p14="http://schemas.microsoft.com/office/powerpoint/2010/main" val="124153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主要讲</a:t>
            </a:r>
            <a:r>
              <a:rPr lang="en-US" altLang="zh-CN" dirty="0"/>
              <a:t>OOP</a:t>
            </a:r>
            <a:r>
              <a:rPr lang="zh-CN" altLang="en-US" dirty="0"/>
              <a:t>软件设计过程中应注意的几个重点基本问题，包括：</a:t>
            </a:r>
            <a:endParaRPr lang="en-US" altLang="zh-CN" dirty="0"/>
          </a:p>
          <a:p>
            <a:r>
              <a:rPr lang="en-US" altLang="zh-CN" dirty="0"/>
              <a:t>1.</a:t>
            </a:r>
            <a:r>
              <a:rPr lang="zh-CN" altLang="en-US" dirty="0"/>
              <a:t>面向对象的基本特征</a:t>
            </a:r>
            <a:endParaRPr lang="en-US" altLang="zh-CN" dirty="0"/>
          </a:p>
          <a:p>
            <a:r>
              <a:rPr lang="en-US" altLang="zh-CN" dirty="0"/>
              <a:t>2.</a:t>
            </a:r>
            <a:r>
              <a:rPr lang="zh-CN" altLang="en-US" dirty="0"/>
              <a:t>设计模式的概念和重要性</a:t>
            </a:r>
            <a:endParaRPr lang="en-US" altLang="zh-CN" dirty="0"/>
          </a:p>
          <a:p>
            <a:r>
              <a:rPr lang="en-US" altLang="zh-CN" dirty="0"/>
              <a:t>3.</a:t>
            </a:r>
            <a:r>
              <a:rPr lang="zh-CN" altLang="en-US" dirty="0"/>
              <a:t>数据结构与算法（算法描述、复杂度分析、算法优化）</a:t>
            </a:r>
            <a:endParaRPr lang="en-US" altLang="zh-CN" dirty="0"/>
          </a:p>
          <a:p>
            <a:r>
              <a:rPr lang="en-US" altLang="zh-CN" dirty="0"/>
              <a:t>4.</a:t>
            </a:r>
            <a:r>
              <a:rPr lang="zh-CN" altLang="en-US" dirty="0"/>
              <a:t>用户体验的重要性</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2</a:t>
            </a:fld>
            <a:endParaRPr lang="zh-CN" altLang="en-US"/>
          </a:p>
        </p:txBody>
      </p:sp>
    </p:spTree>
    <p:extLst>
      <p:ext uri="{BB962C8B-B14F-4D97-AF65-F5344CB8AC3E}">
        <p14:creationId xmlns:p14="http://schemas.microsoft.com/office/powerpoint/2010/main" val="1200682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a:t>
            </a:r>
            <a:r>
              <a:rPr lang="zh-CN" altLang="en-US" dirty="0"/>
              <a:t>：</a:t>
            </a:r>
            <a:r>
              <a:rPr lang="en-US" altLang="zh-CN" dirty="0"/>
              <a:t>OCP(Open/Closed principle)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注：在</a:t>
            </a:r>
            <a:r>
              <a:rPr lang="en-US" altLang="zh-CN" dirty="0"/>
              <a:t>C#</a:t>
            </a:r>
            <a:r>
              <a:rPr lang="zh-CN" altLang="en-US" dirty="0"/>
              <a:t>中这个代码例子是不太正确的； 这个例子中当要处理更多命令时，将会破坏这个代码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L</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20</a:t>
            </a:fld>
            <a:endParaRPr lang="zh-CN" altLang="en-US"/>
          </a:p>
        </p:txBody>
      </p:sp>
    </p:spTree>
    <p:extLst>
      <p:ext uri="{BB962C8B-B14F-4D97-AF65-F5344CB8AC3E}">
        <p14:creationId xmlns:p14="http://schemas.microsoft.com/office/powerpoint/2010/main" val="20824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t>
            </a:r>
            <a:r>
              <a:rPr lang="zh-CN" altLang="en-US" dirty="0"/>
              <a:t>：</a:t>
            </a:r>
            <a:r>
              <a:rPr lang="en-US" altLang="zh-CN" dirty="0"/>
              <a:t>LSP(</a:t>
            </a:r>
            <a:r>
              <a:rPr lang="en-US" altLang="zh-CN" dirty="0" err="1"/>
              <a:t>Liskow</a:t>
            </a:r>
            <a:r>
              <a:rPr lang="en-US" altLang="zh-CN" dirty="0"/>
              <a:t> Substitution principle)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假如一个命令操作类，其下定义了不同的具体子类，其中一些命令的执行不需要进行额外的设置，而另一些命令的执行则需要进行进一步设置，那就可以对需要额外设置的类定义一些必要方法；而在外部处理时，就可以进行相应的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（对例子的说明）共三段代码，第一段定义一特定的接口； 第二段在相应类中实现此接口；第三段，在外部处理时根据对象是否实现了特定接口而进行相应操作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（对外部调用例子的说明）</a:t>
            </a:r>
            <a:r>
              <a:rPr lang="en-US" altLang="zh-CN" dirty="0"/>
              <a:t>b: bool   o</a:t>
            </a:r>
            <a:r>
              <a:rPr lang="zh-CN" altLang="en-US" dirty="0"/>
              <a:t>是正在处理对象名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 </a:t>
            </a:r>
            <a:r>
              <a:rPr lang="en-US" altLang="zh-CN" dirty="0"/>
              <a:t>I </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21</a:t>
            </a:fld>
            <a:endParaRPr lang="zh-CN" altLang="en-US"/>
          </a:p>
        </p:txBody>
      </p:sp>
    </p:spTree>
    <p:extLst>
      <p:ext uri="{BB962C8B-B14F-4D97-AF65-F5344CB8AC3E}">
        <p14:creationId xmlns:p14="http://schemas.microsoft.com/office/powerpoint/2010/main" val="152660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a:t>
            </a:r>
            <a:r>
              <a:rPr lang="en-US" altLang="zh-CN" dirty="0"/>
              <a:t>D</a:t>
            </a:r>
            <a:r>
              <a:rPr lang="zh-CN" altLang="en-US" dirty="0"/>
              <a:t>原则</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22</a:t>
            </a:fld>
            <a:endParaRPr lang="zh-CN" altLang="en-US"/>
          </a:p>
        </p:txBody>
      </p:sp>
    </p:spTree>
    <p:extLst>
      <p:ext uri="{BB962C8B-B14F-4D97-AF65-F5344CB8AC3E}">
        <p14:creationId xmlns:p14="http://schemas.microsoft.com/office/powerpoint/2010/main" val="3671119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DIP(Dependency Inversion Principle)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对例子的说明）排序算法，假设我们要对一列整数排序、一列浮点数排序、一列字符串排序，我们第一个想到的方法是什么？（问同学）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下一页开始讲设计模式</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23</a:t>
            </a:fld>
            <a:endParaRPr lang="zh-CN" altLang="en-US"/>
          </a:p>
        </p:txBody>
      </p:sp>
    </p:spTree>
    <p:extLst>
      <p:ext uri="{BB962C8B-B14F-4D97-AF65-F5344CB8AC3E}">
        <p14:creationId xmlns:p14="http://schemas.microsoft.com/office/powerpoint/2010/main" val="309916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（在之前）在进行多个软件开发之后，就可能发现经常会遇到相同</a:t>
            </a:r>
            <a:r>
              <a:rPr lang="en-US" altLang="zh-CN" dirty="0"/>
              <a:t>/</a:t>
            </a:r>
            <a:r>
              <a:rPr lang="zh-CN" altLang="en-US" dirty="0"/>
              <a:t>相似的处理方案（例如作一个水准、一个导线就可以看到里面均有“控制点”，它们都是在构造后就不能人为的修改其数据的。。。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（在概念后）问：我们能不能从一个软件中直接拷贝现成代码到另一个具有同类问题的软件中？（虽不能照搬，但还是有很多可重用的东西）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（模式与算法的相同点，在正式讲区别之前）它们都描述了对已知问题的一种解决方案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（在讲区别后举例，炒鸡蛋）算法：</a:t>
            </a:r>
            <a:r>
              <a:rPr lang="en-US" altLang="zh-CN" dirty="0"/>
              <a:t>1.</a:t>
            </a:r>
            <a:r>
              <a:rPr lang="zh-CN" altLang="en-US" dirty="0"/>
              <a:t>先敲碎鸡蛋</a:t>
            </a:r>
            <a:r>
              <a:rPr lang="en-US" altLang="zh-CN" dirty="0"/>
              <a:t>2.</a:t>
            </a:r>
            <a:r>
              <a:rPr lang="zh-CN" altLang="en-US" dirty="0"/>
              <a:t>加少量水后打散</a:t>
            </a:r>
            <a:r>
              <a:rPr lang="en-US" altLang="zh-CN" dirty="0"/>
              <a:t>3.</a:t>
            </a:r>
            <a:r>
              <a:rPr lang="zh-CN" altLang="en-US" dirty="0"/>
              <a:t>按一定比例热油</a:t>
            </a:r>
            <a:r>
              <a:rPr lang="en-US" altLang="zh-CN" dirty="0"/>
              <a:t>4.</a:t>
            </a:r>
            <a:r>
              <a:rPr lang="zh-CN" altLang="en-US" dirty="0"/>
              <a:t>油到要求的温度后倒入鸡蛋。。。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模式：仅说明鸡蛋炒好的应该是什么样子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下一页讲一个模式描述的构成</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24</a:t>
            </a:fld>
            <a:endParaRPr lang="zh-CN" altLang="en-US"/>
          </a:p>
        </p:txBody>
      </p:sp>
    </p:spTree>
    <p:extLst>
      <p:ext uri="{BB962C8B-B14F-4D97-AF65-F5344CB8AC3E}">
        <p14:creationId xmlns:p14="http://schemas.microsoft.com/office/powerpoint/2010/main" val="2465064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（最后）模式描述中还可以包括模式的具体应用环境、具体实现方法以及与其它模式的关系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下一页讲一个模式的类型</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25</a:t>
            </a:fld>
            <a:endParaRPr lang="zh-CN" altLang="en-US"/>
          </a:p>
        </p:txBody>
      </p:sp>
    </p:spTree>
    <p:extLst>
      <p:ext uri="{BB962C8B-B14F-4D97-AF65-F5344CB8AC3E}">
        <p14:creationId xmlns:p14="http://schemas.microsoft.com/office/powerpoint/2010/main" val="107424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（最后）这个类模式基于</a:t>
            </a:r>
            <a:r>
              <a:rPr lang="en-US" altLang="zh-CN" dirty="0"/>
              <a:t>OOP</a:t>
            </a:r>
            <a:r>
              <a:rPr lang="zh-CN" altLang="en-US" dirty="0"/>
              <a:t>时提出 的模式（</a:t>
            </a:r>
            <a:r>
              <a:rPr lang="en-US" altLang="zh-CN" dirty="0"/>
              <a:t>GOF,</a:t>
            </a:r>
            <a:r>
              <a:rPr lang="zh-CN" altLang="en-US" dirty="0"/>
              <a:t>四人帮总结），还有其它类型的模式，如</a:t>
            </a:r>
            <a:r>
              <a:rPr lang="en-US" altLang="zh-CN" dirty="0"/>
              <a:t>MVP(</a:t>
            </a:r>
            <a:r>
              <a:rPr lang="zh-CN" altLang="en-US" dirty="0"/>
              <a:t>安卓），</a:t>
            </a:r>
            <a:r>
              <a:rPr lang="en-US" altLang="zh-CN" dirty="0"/>
              <a:t>MVVM</a:t>
            </a:r>
            <a:r>
              <a:rPr lang="zh-CN" altLang="en-US" dirty="0"/>
              <a:t>（为</a:t>
            </a:r>
            <a:r>
              <a:rPr lang="en-US" altLang="zh-CN" dirty="0"/>
              <a:t>WPF</a:t>
            </a:r>
            <a:r>
              <a:rPr lang="zh-CN" altLang="en-US" dirty="0"/>
              <a:t>设计，已广泛应用）（两个均解决用户界面与事务逻辑之间的关系）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下一页开始讲第一个模式：创建模式中的工厂方法模式</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26</a:t>
            </a:fld>
            <a:endParaRPr lang="zh-CN" altLang="en-US"/>
          </a:p>
        </p:txBody>
      </p:sp>
    </p:spTree>
    <p:extLst>
      <p:ext uri="{BB962C8B-B14F-4D97-AF65-F5344CB8AC3E}">
        <p14:creationId xmlns:p14="http://schemas.microsoft.com/office/powerpoint/2010/main" val="2242995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问同学对概念的理解，如不懂再进行概念举例）：假如我们成立了一个快递公司，（由于钱的问题）开始时仅在一个城市中发展，每个快递员均使用摩托车送货，那每批送货任务均应包括一个摩托运输要求（这用一个类来实现，且作为一个送货任务的一个状态成员）。当公司发展后业务扩大到多个城市，这时仅有摩托车就不行了，我们加入了货车；那么如果我们在开始时直接在送货任务中创建摩托车运输，那现在该怎么处理？（问同学思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（同学回答后展示方法）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下一页展示真正的工厂方法模式的结构</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27</a:t>
            </a:fld>
            <a:endParaRPr lang="zh-CN" altLang="en-US"/>
          </a:p>
        </p:txBody>
      </p:sp>
    </p:spTree>
    <p:extLst>
      <p:ext uri="{BB962C8B-B14F-4D97-AF65-F5344CB8AC3E}">
        <p14:creationId xmlns:p14="http://schemas.microsoft.com/office/powerpoint/2010/main" val="3776335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如我们是一个家具批发商，现在有人想买一套家具（可以问一下什么是一套，但不针对具体的同学），那我们就需要向生产厂家发送定单，那我们该怎么写这个定单（先展示图片并进行一些解释：一套有三种，有不同风格。 再问同学怎么办）</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接下来展示概念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下一页解释抽象工厂模式的实现结构</a:t>
            </a: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28</a:t>
            </a:fld>
            <a:endParaRPr lang="zh-CN" altLang="en-US"/>
          </a:p>
        </p:txBody>
      </p:sp>
    </p:spTree>
    <p:extLst>
      <p:ext uri="{BB962C8B-B14F-4D97-AF65-F5344CB8AC3E}">
        <p14:creationId xmlns:p14="http://schemas.microsoft.com/office/powerpoint/2010/main" val="2005172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一般情况下，一个对象都是一次性构建的（利用构造器），而装配器模式可以不停的增加组件（即客户代码不停的调用装配器方法，看图示）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当然，如果结果类型的装配过程变化不是太多，可以另外附加设计一个装配过程管理器，以处理不同的装配过程（这样可以对客户代码实现黑盒效果），具体看下一页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29</a:t>
            </a:fld>
            <a:endParaRPr lang="zh-CN" altLang="en-US"/>
          </a:p>
        </p:txBody>
      </p:sp>
    </p:spTree>
    <p:extLst>
      <p:ext uri="{BB962C8B-B14F-4D97-AF65-F5344CB8AC3E}">
        <p14:creationId xmlns:p14="http://schemas.microsoft.com/office/powerpoint/2010/main" val="216267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这种方法由 </a:t>
            </a:r>
            <a:r>
              <a:rPr lang="zh-CN" altLang="en-US" sz="1200" b="0" i="0" kern="1200" dirty="0">
                <a:solidFill>
                  <a:schemeClr val="tx1"/>
                </a:solidFill>
                <a:effectLst/>
                <a:latin typeface="+mn-lt"/>
                <a:ea typeface="+mn-ea"/>
                <a:cs typeface="+mn-cs"/>
              </a:rPr>
              <a:t>迪杰克斯拉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图灵获得者）于</a:t>
            </a:r>
            <a:r>
              <a:rPr lang="en-US" altLang="zh-CN" sz="1200" b="0" i="0" kern="1200" dirty="0">
                <a:solidFill>
                  <a:schemeClr val="tx1"/>
                </a:solidFill>
                <a:effectLst/>
                <a:latin typeface="+mn-lt"/>
                <a:ea typeface="+mn-ea"/>
                <a:cs typeface="+mn-cs"/>
              </a:rPr>
              <a:t>1966</a:t>
            </a:r>
            <a:r>
              <a:rPr lang="zh-CN" altLang="en-US" sz="1200" b="0" i="0" kern="1200" dirty="0">
                <a:solidFill>
                  <a:schemeClr val="tx1"/>
                </a:solidFill>
                <a:effectLst/>
                <a:latin typeface="+mn-lt"/>
                <a:ea typeface="+mn-ea"/>
                <a:cs typeface="+mn-cs"/>
              </a:rPr>
              <a:t>年提出，常用语言有</a:t>
            </a:r>
            <a:r>
              <a:rPr lang="en-US" altLang="zh-CN" sz="1200" b="0" i="0" kern="1200" dirty="0">
                <a:solidFill>
                  <a:schemeClr val="tx1"/>
                </a:solidFill>
                <a:effectLst/>
                <a:latin typeface="+mn-lt"/>
                <a:ea typeface="+mn-ea"/>
                <a:cs typeface="+mn-cs"/>
              </a:rPr>
              <a:t>ALGOL, Pascal</a:t>
            </a:r>
            <a:r>
              <a:rPr lang="zh-CN" altLang="en-US" sz="1200" b="0" i="0" kern="1200" dirty="0">
                <a:solidFill>
                  <a:schemeClr val="tx1"/>
                </a:solidFill>
                <a:effectLst/>
                <a:latin typeface="+mn-lt"/>
                <a:ea typeface="+mn-ea"/>
                <a:cs typeface="+mn-cs"/>
              </a:rPr>
              <a:t>等</a:t>
            </a:r>
            <a:endParaRPr lang="en-US" altLang="zh-CN" sz="1200" b="0" i="0" kern="1200" dirty="0">
              <a:solidFill>
                <a:schemeClr val="tx1"/>
              </a:solidFill>
              <a:effectLst/>
              <a:latin typeface="+mn-lt"/>
              <a:ea typeface="+mn-ea"/>
              <a:cs typeface="+mn-cs"/>
            </a:endParaRPr>
          </a:p>
          <a:p>
            <a:r>
              <a:rPr lang="zh-CN" altLang="en-US" dirty="0"/>
              <a:t>实际上这是一种编程思想，可以在所有语言上使用</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a:t>
            </a:fld>
            <a:endParaRPr lang="zh-CN" altLang="en-US"/>
          </a:p>
        </p:txBody>
      </p:sp>
    </p:spTree>
    <p:extLst>
      <p:ext uri="{BB962C8B-B14F-4D97-AF65-F5344CB8AC3E}">
        <p14:creationId xmlns:p14="http://schemas.microsoft.com/office/powerpoint/2010/main" val="2511955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为了便于将后面讲的图像处理算法进行实际的验证和体验。。。</a:t>
            </a:r>
            <a:endParaRPr lang="en-US" altLang="zh-CN" dirty="0"/>
          </a:p>
          <a:p>
            <a:r>
              <a:rPr lang="zh-CN" altLang="en-US" dirty="0"/>
              <a:t>本部分主要简单的讲述使用</a:t>
            </a:r>
            <a:r>
              <a:rPr lang="en-US" altLang="zh-CN" dirty="0"/>
              <a:t>VS IDE </a:t>
            </a:r>
            <a:r>
              <a:rPr lang="zh-CN" altLang="en-US" dirty="0"/>
              <a:t>和</a:t>
            </a:r>
            <a:r>
              <a:rPr lang="en-US" altLang="zh-CN" dirty="0"/>
              <a:t>WPF</a:t>
            </a:r>
            <a:r>
              <a:rPr lang="zh-CN" altLang="en-US" dirty="0"/>
              <a:t>进行图像处理时的最基本的一些知识。。。。（也可以使用其它技术构架，如</a:t>
            </a:r>
            <a:r>
              <a:rPr lang="en-US" altLang="zh-CN" dirty="0" err="1"/>
              <a:t>SkiaSharp</a:t>
            </a:r>
            <a:r>
              <a:rPr lang="zh-CN" altLang="en-US" dirty="0"/>
              <a:t>，</a:t>
            </a:r>
            <a:r>
              <a:rPr lang="en-US" altLang="zh-CN" dirty="0" err="1"/>
              <a:t>SharpDX</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30</a:t>
            </a:fld>
            <a:endParaRPr lang="zh-CN" altLang="en-US"/>
          </a:p>
        </p:txBody>
      </p:sp>
    </p:spTree>
    <p:extLst>
      <p:ext uri="{BB962C8B-B14F-4D97-AF65-F5344CB8AC3E}">
        <p14:creationId xmlns:p14="http://schemas.microsoft.com/office/powerpoint/2010/main" val="3866391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a:t>
            </a:r>
            <a:r>
              <a:rPr lang="en-US" altLang="zh-CN" dirty="0"/>
              <a:t>C#</a:t>
            </a:r>
            <a:r>
              <a:rPr lang="zh-CN" altLang="en-US" dirty="0"/>
              <a:t>中的文件操作</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31</a:t>
            </a:fld>
            <a:endParaRPr lang="zh-CN" altLang="en-US"/>
          </a:p>
        </p:txBody>
      </p:sp>
    </p:spTree>
    <p:extLst>
      <p:ext uri="{BB962C8B-B14F-4D97-AF65-F5344CB8AC3E}">
        <p14:creationId xmlns:p14="http://schemas.microsoft.com/office/powerpoint/2010/main" val="2014706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本页主要讲</a:t>
            </a:r>
            <a:r>
              <a:rPr lang="en-US" altLang="zh-CN" dirty="0"/>
              <a:t>WPF</a:t>
            </a:r>
            <a:r>
              <a:rPr lang="zh-CN" altLang="en-US" dirty="0"/>
              <a:t>中文件对话框的相关内容</a:t>
            </a:r>
            <a:endParaRPr lang="en-US" altLang="zh-CN" dirty="0"/>
          </a:p>
          <a:p>
            <a:r>
              <a:rPr lang="zh-CN" altLang="en-US" dirty="0"/>
              <a:t>下一页讲文件操作类的内容</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32</a:t>
            </a:fld>
            <a:endParaRPr lang="zh-CN" altLang="en-US"/>
          </a:p>
        </p:txBody>
      </p:sp>
    </p:spTree>
    <p:extLst>
      <p:ext uri="{BB962C8B-B14F-4D97-AF65-F5344CB8AC3E}">
        <p14:creationId xmlns:p14="http://schemas.microsoft.com/office/powerpoint/2010/main" val="2956071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中的文件操作类主要包括</a:t>
            </a:r>
            <a:r>
              <a:rPr lang="en-US" altLang="zh-CN" dirty="0"/>
              <a:t>File</a:t>
            </a:r>
            <a:r>
              <a:rPr lang="zh-CN" altLang="en-US" dirty="0"/>
              <a:t>、</a:t>
            </a:r>
            <a:r>
              <a:rPr lang="en-US" altLang="zh-CN" dirty="0" err="1"/>
              <a:t>FileStream</a:t>
            </a:r>
            <a:r>
              <a:rPr lang="zh-CN" altLang="en-US" dirty="0"/>
              <a:t>、</a:t>
            </a:r>
            <a:r>
              <a:rPr lang="en-US" altLang="zh-CN" dirty="0" err="1"/>
              <a:t>FileInfo</a:t>
            </a:r>
            <a:r>
              <a:rPr lang="zh-CN" altLang="en-US" dirty="0"/>
              <a:t>、</a:t>
            </a:r>
            <a:r>
              <a:rPr lang="en-US" altLang="zh-CN" dirty="0"/>
              <a:t>Directory</a:t>
            </a:r>
            <a:r>
              <a:rPr lang="zh-CN" altLang="en-US" dirty="0"/>
              <a:t>、</a:t>
            </a:r>
            <a:r>
              <a:rPr lang="en-US" altLang="zh-CN" dirty="0" err="1"/>
              <a:t>DirectoryInfo</a:t>
            </a:r>
            <a:r>
              <a:rPr lang="zh-CN" altLang="en-US" dirty="0"/>
              <a:t>、</a:t>
            </a:r>
            <a:r>
              <a:rPr lang="en-US" altLang="zh-CN" dirty="0" err="1"/>
              <a:t>Url</a:t>
            </a:r>
            <a:r>
              <a:rPr lang="zh-CN" altLang="en-US" dirty="0"/>
              <a:t>等</a:t>
            </a:r>
            <a:endParaRPr lang="en-US" altLang="zh-CN" dirty="0"/>
          </a:p>
          <a:p>
            <a:r>
              <a:rPr lang="zh-CN" altLang="en-US" dirty="0"/>
              <a:t>下一页讲</a:t>
            </a:r>
            <a:r>
              <a:rPr lang="en-US" altLang="zh-CN" dirty="0"/>
              <a:t>WPF</a:t>
            </a:r>
            <a:r>
              <a:rPr lang="zh-CN" altLang="en-US" dirty="0"/>
              <a:t>中的图像操作类</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33</a:t>
            </a:fld>
            <a:endParaRPr lang="zh-CN" altLang="en-US"/>
          </a:p>
        </p:txBody>
      </p:sp>
    </p:spTree>
    <p:extLst>
      <p:ext uri="{BB962C8B-B14F-4D97-AF65-F5344CB8AC3E}">
        <p14:creationId xmlns:p14="http://schemas.microsoft.com/office/powerpoint/2010/main" val="513367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WPF</a:t>
            </a:r>
            <a:r>
              <a:rPr lang="zh-CN" altLang="en-US" dirty="0"/>
              <a:t>的图像操作类主要包括</a:t>
            </a:r>
            <a:r>
              <a:rPr lang="en-US" altLang="zh-CN" dirty="0" err="1"/>
              <a:t>WriteableBitmap</a:t>
            </a:r>
            <a:r>
              <a:rPr lang="zh-CN" altLang="en-US" dirty="0"/>
              <a:t>、</a:t>
            </a:r>
            <a:r>
              <a:rPr lang="en-US" altLang="zh-CN" dirty="0" err="1"/>
              <a:t>BitmapImage</a:t>
            </a:r>
            <a:r>
              <a:rPr lang="zh-CN" altLang="en-US" dirty="0"/>
              <a:t>、</a:t>
            </a:r>
            <a:r>
              <a:rPr lang="en-US" altLang="zh-CN" dirty="0" err="1"/>
              <a:t>BaitmapFrame</a:t>
            </a:r>
            <a:r>
              <a:rPr lang="zh-CN" altLang="en-US" dirty="0"/>
              <a:t>几个</a:t>
            </a:r>
            <a:endParaRPr lang="en-US" altLang="zh-CN" dirty="0"/>
          </a:p>
          <a:p>
            <a:r>
              <a:rPr lang="zh-CN" altLang="en-US" dirty="0"/>
              <a:t>本页主要简单的讲一下它们的使用</a:t>
            </a:r>
            <a:endParaRPr lang="en-US" altLang="zh-CN" dirty="0"/>
          </a:p>
          <a:p>
            <a:r>
              <a:rPr lang="zh-CN" altLang="en-US" dirty="0"/>
              <a:t>下一页讲</a:t>
            </a:r>
            <a:r>
              <a:rPr lang="en-US" altLang="zh-CN" dirty="0"/>
              <a:t>WPF</a:t>
            </a:r>
            <a:r>
              <a:rPr lang="zh-CN" altLang="en-US" dirty="0"/>
              <a:t>中支持的图像像素格式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35</a:t>
            </a:fld>
            <a:endParaRPr lang="zh-CN" altLang="en-US"/>
          </a:p>
        </p:txBody>
      </p:sp>
    </p:spTree>
    <p:extLst>
      <p:ext uri="{BB962C8B-B14F-4D97-AF65-F5344CB8AC3E}">
        <p14:creationId xmlns:p14="http://schemas.microsoft.com/office/powerpoint/2010/main" val="3889266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像素格式是像素数据在图像数据中的组织和编码方式，为了能进行图像处理，必需将其进行解码（解码成成份表达）</a:t>
            </a:r>
            <a:endParaRPr lang="en-US" altLang="zh-CN" dirty="0"/>
          </a:p>
          <a:p>
            <a:r>
              <a:rPr lang="zh-CN" altLang="en-US" dirty="0"/>
              <a:t>本页简要概述</a:t>
            </a:r>
            <a:r>
              <a:rPr lang="en-US" altLang="zh-CN" dirty="0"/>
              <a:t>WPF</a:t>
            </a:r>
            <a:r>
              <a:rPr lang="zh-CN" altLang="en-US" dirty="0"/>
              <a:t>支持的像素格式本页主要简单的讲一下它们的使用</a:t>
            </a:r>
            <a:endParaRPr lang="en-US" altLang="zh-CN" dirty="0"/>
          </a:p>
          <a:p>
            <a:r>
              <a:rPr lang="zh-CN" altLang="en-US" dirty="0"/>
              <a:t>下一页讲图像数据如何进行数据压缩编码后形成图像文件（即图像编码器）</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37</a:t>
            </a:fld>
            <a:endParaRPr lang="zh-CN" altLang="en-US"/>
          </a:p>
        </p:txBody>
      </p:sp>
    </p:spTree>
    <p:extLst>
      <p:ext uri="{BB962C8B-B14F-4D97-AF65-F5344CB8AC3E}">
        <p14:creationId xmlns:p14="http://schemas.microsoft.com/office/powerpoint/2010/main" val="2151131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39</a:t>
            </a:fld>
            <a:endParaRPr lang="zh-CN" altLang="en-US"/>
          </a:p>
        </p:txBody>
      </p:sp>
    </p:spTree>
    <p:extLst>
      <p:ext uri="{BB962C8B-B14F-4D97-AF65-F5344CB8AC3E}">
        <p14:creationId xmlns:p14="http://schemas.microsoft.com/office/powerpoint/2010/main" val="1646452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下一页简单看一下图像的显示方法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40</a:t>
            </a:fld>
            <a:endParaRPr lang="zh-CN" altLang="en-US"/>
          </a:p>
        </p:txBody>
      </p:sp>
    </p:spTree>
    <p:extLst>
      <p:ext uri="{BB962C8B-B14F-4D97-AF65-F5344CB8AC3E}">
        <p14:creationId xmlns:p14="http://schemas.microsoft.com/office/powerpoint/2010/main" val="737860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下一页对用</a:t>
            </a:r>
            <a:r>
              <a:rPr lang="en-US" altLang="zh-CN" dirty="0"/>
              <a:t>WPF</a:t>
            </a:r>
            <a:r>
              <a:rPr lang="zh-CN" altLang="en-US" dirty="0"/>
              <a:t>进行图像处理的整体过程做一个总结</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41</a:t>
            </a:fld>
            <a:endParaRPr lang="zh-CN" altLang="en-US"/>
          </a:p>
        </p:txBody>
      </p:sp>
    </p:spTree>
    <p:extLst>
      <p:ext uri="{BB962C8B-B14F-4D97-AF65-F5344CB8AC3E}">
        <p14:creationId xmlns:p14="http://schemas.microsoft.com/office/powerpoint/2010/main" val="1716150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下面开始讲数字图像的内容：什么是数字图像及什么是颜色空间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42</a:t>
            </a:fld>
            <a:endParaRPr lang="zh-CN" altLang="en-US"/>
          </a:p>
        </p:txBody>
      </p:sp>
    </p:spTree>
    <p:extLst>
      <p:ext uri="{BB962C8B-B14F-4D97-AF65-F5344CB8AC3E}">
        <p14:creationId xmlns:p14="http://schemas.microsoft.com/office/powerpoint/2010/main" val="300665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这种方法的主要践行者是</a:t>
            </a:r>
            <a:r>
              <a:rPr lang="en-US" altLang="zh-CN" dirty="0"/>
              <a:t>C</a:t>
            </a:r>
            <a:r>
              <a:rPr lang="zh-CN" altLang="en-US" dirty="0"/>
              <a:t>语言，还包括一些较新的语言，包括</a:t>
            </a:r>
            <a:r>
              <a:rPr lang="en-US" altLang="zh-CN" dirty="0"/>
              <a:t>Go</a:t>
            </a:r>
            <a:r>
              <a:rPr lang="zh-CN" altLang="en-US" dirty="0"/>
              <a:t>语言、</a:t>
            </a:r>
            <a:r>
              <a:rPr lang="en-US" altLang="zh-CN" dirty="0"/>
              <a:t>R</a:t>
            </a:r>
            <a:r>
              <a:rPr lang="zh-CN" altLang="en-US" dirty="0"/>
              <a:t>语言等</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a:t>
            </a:fld>
            <a:endParaRPr lang="zh-CN" altLang="en-US"/>
          </a:p>
        </p:txBody>
      </p:sp>
    </p:spTree>
    <p:extLst>
      <p:ext uri="{BB962C8B-B14F-4D97-AF65-F5344CB8AC3E}">
        <p14:creationId xmlns:p14="http://schemas.microsoft.com/office/powerpoint/2010/main" val="804193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第一部分讲关于数字图像的一些基本概念：先看小孔成像模型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43</a:t>
            </a:fld>
            <a:endParaRPr lang="zh-CN" altLang="en-US"/>
          </a:p>
        </p:txBody>
      </p:sp>
    </p:spTree>
    <p:extLst>
      <p:ext uri="{BB962C8B-B14F-4D97-AF65-F5344CB8AC3E}">
        <p14:creationId xmlns:p14="http://schemas.microsoft.com/office/powerpoint/2010/main" val="167357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这是在中学物理课就学过的，它是实质是光线经过小孔产生透视变换（放出公式）</a:t>
            </a:r>
            <a:endParaRPr lang="en-US" altLang="zh-CN" dirty="0"/>
          </a:p>
          <a:p>
            <a:r>
              <a:rPr lang="zh-CN" altLang="en-US" dirty="0"/>
              <a:t>优点是？</a:t>
            </a:r>
            <a:endParaRPr lang="en-US" altLang="zh-CN" dirty="0"/>
          </a:p>
          <a:p>
            <a:r>
              <a:rPr lang="zh-CN" altLang="en-US" dirty="0"/>
              <a:t>缺点是？</a:t>
            </a:r>
            <a:endParaRPr lang="en-US" altLang="zh-CN" dirty="0"/>
          </a:p>
          <a:p>
            <a:r>
              <a:rPr lang="zh-CN" altLang="en-US" dirty="0"/>
              <a:t>（几何特征保持指直线仍是直线，圆变成椭圆）</a:t>
            </a:r>
            <a:endParaRPr lang="en-US" altLang="zh-CN" dirty="0"/>
          </a:p>
          <a:p>
            <a:r>
              <a:rPr lang="zh-CN" altLang="en-US" dirty="0"/>
              <a:t>（成像时间长是因为小孔必需足够小）</a:t>
            </a:r>
            <a:endParaRPr lang="en-US" altLang="zh-CN" dirty="0"/>
          </a:p>
          <a:p>
            <a:r>
              <a:rPr lang="zh-CN" altLang="en-US" dirty="0"/>
              <a:t>（因为成像时间过长，所以可能因为成像过程中的目标移动、小孔抖动，而产生模糊）</a:t>
            </a:r>
            <a:endParaRPr lang="en-US" altLang="zh-CN" dirty="0"/>
          </a:p>
          <a:p>
            <a:r>
              <a:rPr lang="zh-CN" altLang="en-US" dirty="0"/>
              <a:t>（而优点中的不模糊是因为没有聚焦的问题）</a:t>
            </a:r>
            <a:endParaRPr lang="en-US" altLang="zh-CN" dirty="0"/>
          </a:p>
          <a:p>
            <a:endParaRPr lang="en-US" altLang="zh-CN" dirty="0"/>
          </a:p>
          <a:p>
            <a:r>
              <a:rPr lang="zh-CN" altLang="en-US" dirty="0"/>
              <a:t>下一页看薄透镜模型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44</a:t>
            </a:fld>
            <a:endParaRPr lang="zh-CN" altLang="en-US"/>
          </a:p>
        </p:txBody>
      </p:sp>
    </p:spTree>
    <p:extLst>
      <p:ext uri="{BB962C8B-B14F-4D97-AF65-F5344CB8AC3E}">
        <p14:creationId xmlns:p14="http://schemas.microsoft.com/office/powerpoint/2010/main" val="3378290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这是在中学物理课就学过的，它它与小孔成像具有很多相似的特征，它同样有公式（放出公式）</a:t>
            </a:r>
            <a:endParaRPr lang="en-US" altLang="zh-CN" dirty="0"/>
          </a:p>
          <a:p>
            <a:r>
              <a:rPr lang="zh-CN" altLang="en-US" dirty="0"/>
              <a:t>（这个公式对每一个像点都成立吗？）</a:t>
            </a:r>
            <a:endParaRPr lang="en-US" altLang="zh-CN" dirty="0"/>
          </a:p>
          <a:p>
            <a:r>
              <a:rPr lang="zh-CN" altLang="en-US" dirty="0"/>
              <a:t>优点是？</a:t>
            </a:r>
            <a:endParaRPr lang="en-US" altLang="zh-CN" dirty="0"/>
          </a:p>
          <a:p>
            <a:r>
              <a:rPr lang="zh-CN" altLang="en-US" dirty="0"/>
              <a:t>缺点是？</a:t>
            </a:r>
            <a:endParaRPr lang="en-US" altLang="zh-CN" dirty="0"/>
          </a:p>
          <a:p>
            <a:r>
              <a:rPr lang="zh-CN" altLang="en-US" dirty="0"/>
              <a:t>（由公式，物距不同应有不同的像距，所以不同物距的目标会呈现在同一个位置上，从而模糊）</a:t>
            </a:r>
            <a:endParaRPr lang="en-US" altLang="zh-CN" dirty="0"/>
          </a:p>
          <a:p>
            <a:r>
              <a:rPr lang="zh-CN" altLang="en-US" dirty="0"/>
              <a:t>（信息失真是因为不同波长的光线经过透镜时的折射率不同，且透镜透过的光并不是单一波长的光，所以不同位置目标的不同波长的光可能呈现在同一位置）</a:t>
            </a:r>
            <a:endParaRPr lang="en-US" altLang="zh-CN" dirty="0"/>
          </a:p>
          <a:p>
            <a:r>
              <a:rPr lang="zh-CN" altLang="en-US" dirty="0"/>
              <a:t>（透镜边缘可引起奇变）</a:t>
            </a:r>
            <a:endParaRPr lang="en-US" altLang="zh-CN" dirty="0"/>
          </a:p>
          <a:p>
            <a:endParaRPr lang="en-US" altLang="zh-CN" dirty="0"/>
          </a:p>
          <a:p>
            <a:r>
              <a:rPr lang="zh-CN" altLang="en-US" dirty="0"/>
              <a:t>下一页看数字化过程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45</a:t>
            </a:fld>
            <a:endParaRPr lang="zh-CN" altLang="en-US"/>
          </a:p>
        </p:txBody>
      </p:sp>
    </p:spTree>
    <p:extLst>
      <p:ext uri="{BB962C8B-B14F-4D97-AF65-F5344CB8AC3E}">
        <p14:creationId xmlns:p14="http://schemas.microsoft.com/office/powerpoint/2010/main" val="3426138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所谓空间采样就是将空间上连续分布的信号（光）按一定的方式进行空间上的划分，将光信号转换成一个个离散的小区域表达，为时间采样提供计量容器</a:t>
            </a:r>
            <a:endParaRPr lang="en-US" altLang="zh-CN" dirty="0"/>
          </a:p>
          <a:p>
            <a:r>
              <a:rPr lang="en-US" altLang="zh-CN" dirty="0"/>
              <a:t>2.</a:t>
            </a:r>
            <a:r>
              <a:rPr lang="zh-CN" altLang="en-US" dirty="0"/>
              <a:t>时间采样以一定时间间隔对采样容器（即传感器）中接受到的光量子（或电荷）进行统计（采样间隔（爆光时间）的合理设置（不然可能导致过度或不足）</a:t>
            </a:r>
            <a:endParaRPr lang="en-US" altLang="zh-CN" dirty="0"/>
          </a:p>
          <a:p>
            <a:r>
              <a:rPr lang="en-US" altLang="zh-CN" dirty="0"/>
              <a:t>3.</a:t>
            </a:r>
            <a:r>
              <a:rPr lang="zh-CN" altLang="en-US" dirty="0"/>
              <a:t>量化：即用一个“模数转换器”，将统计出的电荷值量化方程（一般是线性方程）转换到系统支持的动态范围之中。（量化结果可以是整数值也可以实数值）</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46</a:t>
            </a:fld>
            <a:endParaRPr lang="zh-CN" altLang="en-US"/>
          </a:p>
        </p:txBody>
      </p:sp>
    </p:spTree>
    <p:extLst>
      <p:ext uri="{BB962C8B-B14F-4D97-AF65-F5344CB8AC3E}">
        <p14:creationId xmlns:p14="http://schemas.microsoft.com/office/powerpoint/2010/main" val="79237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在此表达下，在进行数字图像处理时，（一般，因为图像还可以是其它形式，如圆形等 ）可以把图像看成一个二维数组（或也可以看成是一个一维数组）；当然其中的元素可以是一个数字也可以是一个多维向量。</a:t>
            </a:r>
            <a:endParaRPr lang="en-US" altLang="zh-CN" dirty="0"/>
          </a:p>
          <a:p>
            <a:r>
              <a:rPr lang="zh-CN" altLang="en-US" dirty="0"/>
              <a:t>下一页看一下数字图像的几个简单特征</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47</a:t>
            </a:fld>
            <a:endParaRPr lang="zh-CN" altLang="en-US"/>
          </a:p>
        </p:txBody>
      </p:sp>
    </p:spTree>
    <p:extLst>
      <p:ext uri="{BB962C8B-B14F-4D97-AF65-F5344CB8AC3E}">
        <p14:creationId xmlns:p14="http://schemas.microsoft.com/office/powerpoint/2010/main" val="390010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包括图像的像素、大小、分辨率等</a:t>
            </a:r>
            <a:endParaRPr lang="en-US" altLang="zh-CN" dirty="0"/>
          </a:p>
          <a:p>
            <a:endParaRPr lang="en-US" altLang="zh-CN" dirty="0"/>
          </a:p>
          <a:p>
            <a:r>
              <a:rPr lang="zh-CN" altLang="en-US" dirty="0"/>
              <a:t>其实，分辨率有不同的概念，对于静态图像不说一般只涉及到空间分辨率</a:t>
            </a:r>
            <a:endParaRPr lang="en-US" altLang="zh-CN" dirty="0"/>
          </a:p>
          <a:p>
            <a:r>
              <a:rPr lang="zh-CN" altLang="en-US" dirty="0"/>
              <a:t>一般来说，图像的分辨率是各向同性的，但也可以在不同方向上有差别</a:t>
            </a:r>
            <a:endParaRPr lang="en-US" altLang="zh-CN" dirty="0"/>
          </a:p>
          <a:p>
            <a:r>
              <a:rPr lang="zh-CN" altLang="en-US" dirty="0"/>
              <a:t>分辨率在一般的图像处理过程中是不用考虑的；但当涉及到与几何特性、地理空间位置有关的分析时，分辨率是一个至关重要的概念（此时，图像文件的头数据中包含相关信息）</a:t>
            </a:r>
            <a:endParaRPr lang="en-US" altLang="zh-CN" dirty="0"/>
          </a:p>
          <a:p>
            <a:r>
              <a:rPr lang="zh-CN" altLang="en-US" dirty="0"/>
              <a:t>下一页讲图像坐标系统</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48</a:t>
            </a:fld>
            <a:endParaRPr lang="zh-CN" altLang="en-US"/>
          </a:p>
        </p:txBody>
      </p:sp>
    </p:spTree>
    <p:extLst>
      <p:ext uri="{BB962C8B-B14F-4D97-AF65-F5344CB8AC3E}">
        <p14:creationId xmlns:p14="http://schemas.microsoft.com/office/powerpoint/2010/main" val="1218211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（先显示坐标系图）图像坐标系定义的起源：来自于电视行业的显示技术（并没有什么其它的特殊原因或理论）</a:t>
            </a:r>
            <a:endParaRPr lang="en-US" altLang="zh-CN" dirty="0"/>
          </a:p>
          <a:p>
            <a:endParaRPr lang="en-US" altLang="zh-CN" dirty="0"/>
          </a:p>
          <a:p>
            <a:r>
              <a:rPr lang="zh-CN" altLang="en-US" dirty="0"/>
              <a:t>显示坐标系表示图</a:t>
            </a:r>
            <a:endParaRPr lang="en-US" altLang="zh-CN" dirty="0"/>
          </a:p>
          <a:p>
            <a:endParaRPr lang="en-US" altLang="zh-CN" dirty="0"/>
          </a:p>
          <a:p>
            <a:r>
              <a:rPr lang="zh-CN" altLang="en-US" dirty="0"/>
              <a:t>显示笛卡尔坐标和高斯坐标（问同学识别，让其加深印象。  完成后显示坐标系名称注释）</a:t>
            </a:r>
            <a:endParaRPr lang="en-US" altLang="zh-CN" dirty="0"/>
          </a:p>
          <a:p>
            <a:endParaRPr lang="en-US" altLang="zh-CN" dirty="0"/>
          </a:p>
          <a:p>
            <a:r>
              <a:rPr lang="zh-CN" altLang="en-US" dirty="0"/>
              <a:t>下一页讲像素值</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49</a:t>
            </a:fld>
            <a:endParaRPr lang="zh-CN" altLang="en-US"/>
          </a:p>
        </p:txBody>
      </p:sp>
    </p:spTree>
    <p:extLst>
      <p:ext uri="{BB962C8B-B14F-4D97-AF65-F5344CB8AC3E}">
        <p14:creationId xmlns:p14="http://schemas.microsoft.com/office/powerpoint/2010/main" val="1770275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先讲再放出列表）一个像素所表达的信息就是像素的值，而一幅图像中的像素能表达多少不同的信息则与其所用的数据类型有关，其数据类型的容量一般是</a:t>
            </a:r>
            <a:r>
              <a:rPr lang="en-US" altLang="zh-CN" dirty="0"/>
              <a:t>2</a:t>
            </a:r>
            <a:r>
              <a:rPr lang="zh-CN" altLang="en-US" dirty="0"/>
              <a:t>的</a:t>
            </a:r>
            <a:r>
              <a:rPr lang="en-US" altLang="zh-CN" dirty="0"/>
              <a:t>k</a:t>
            </a:r>
            <a:r>
              <a:rPr lang="zh-CN" altLang="en-US" dirty="0"/>
              <a:t>次方位，称为</a:t>
            </a:r>
            <a:r>
              <a:rPr lang="en-US" altLang="zh-CN" dirty="0"/>
              <a:t>”</a:t>
            </a:r>
            <a:r>
              <a:rPr lang="zh-CN" altLang="en-US" dirty="0"/>
              <a:t>位深</a:t>
            </a:r>
            <a:r>
              <a:rPr lang="en-US" altLang="zh-CN" dirty="0"/>
              <a:t>”</a:t>
            </a:r>
            <a:r>
              <a:rPr lang="zh-CN" altLang="en-US" dirty="0"/>
              <a:t>，也可称为</a:t>
            </a:r>
            <a:r>
              <a:rPr lang="en-US" altLang="zh-CN" dirty="0"/>
              <a:t>”</a:t>
            </a:r>
            <a:r>
              <a:rPr lang="zh-CN" altLang="en-US" dirty="0"/>
              <a:t>可用动态范围</a:t>
            </a:r>
            <a:r>
              <a:rPr lang="en-US" altLang="zh-CN" dirty="0"/>
              <a:t>”</a:t>
            </a:r>
          </a:p>
          <a:p>
            <a:r>
              <a:rPr lang="zh-CN" altLang="en-US" dirty="0"/>
              <a:t>具体的“位深”是多少，与具体的图像类型和应用用途有关。</a:t>
            </a:r>
            <a:endParaRPr lang="en-US" altLang="zh-CN" dirty="0"/>
          </a:p>
          <a:p>
            <a:endParaRPr lang="en-US" altLang="zh-CN" dirty="0"/>
          </a:p>
          <a:p>
            <a:r>
              <a:rPr lang="zh-CN" altLang="en-US" dirty="0"/>
              <a:t>放出一下不同图像类型的“位深”统计列表：灰度图像、彩色图像和特殊类型图像三种</a:t>
            </a:r>
            <a:endParaRPr lang="en-US" altLang="zh-CN" dirty="0"/>
          </a:p>
          <a:p>
            <a:endParaRPr lang="en-US" altLang="zh-CN" dirty="0"/>
          </a:p>
          <a:p>
            <a:r>
              <a:rPr lang="zh-CN" altLang="en-US" dirty="0"/>
              <a:t>下一页讲图像文件格式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50</a:t>
            </a:fld>
            <a:endParaRPr lang="zh-CN" altLang="en-US"/>
          </a:p>
        </p:txBody>
      </p:sp>
    </p:spTree>
    <p:extLst>
      <p:ext uri="{BB962C8B-B14F-4D97-AF65-F5344CB8AC3E}">
        <p14:creationId xmlns:p14="http://schemas.microsoft.com/office/powerpoint/2010/main" val="2252466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先讲）不同的公司出于不同的应用目标和需要，提出并设计了非常多的图像文件格式；这些不同格式的文件具有针对不同应用“场景”的特征，这些特征虽对我们学习图像处理技术本身没有什么影响，但对于真正的应用开发却具有重要影响：如矢量格式的图像文件相比于栅格格式的图像文件来说就更加适合于软件界面的设计。</a:t>
            </a:r>
            <a:endParaRPr lang="en-US" altLang="zh-CN" dirty="0"/>
          </a:p>
          <a:p>
            <a:r>
              <a:rPr lang="zh-CN" altLang="en-US" dirty="0"/>
              <a:t>所以文件格式的合理选择是很重要的，先讲一下格式选择的依据（放出</a:t>
            </a:r>
            <a:r>
              <a:rPr lang="en-US" altLang="zh-CN" dirty="0"/>
              <a:t>PPT</a:t>
            </a:r>
            <a:r>
              <a:rPr lang="zh-CN" altLang="en-US" dirty="0"/>
              <a:t>内容）</a:t>
            </a:r>
            <a:endParaRPr lang="en-US" altLang="zh-CN" dirty="0"/>
          </a:p>
          <a:p>
            <a:r>
              <a:rPr lang="en-US" altLang="zh-CN" dirty="0"/>
              <a:t>1.</a:t>
            </a:r>
            <a:r>
              <a:rPr lang="zh-CN" altLang="en-US" dirty="0"/>
              <a:t>图像类型：图像数据本身的特征对文件格式的影响（如二值</a:t>
            </a:r>
            <a:r>
              <a:rPr lang="en-US" altLang="zh-CN" dirty="0"/>
              <a:t>&lt;</a:t>
            </a:r>
            <a:r>
              <a:rPr lang="zh-CN" altLang="en-US" dirty="0"/>
              <a:t>黑白</a:t>
            </a:r>
            <a:r>
              <a:rPr lang="en-US" altLang="zh-CN" dirty="0"/>
              <a:t>&gt;</a:t>
            </a:r>
            <a:r>
              <a:rPr lang="zh-CN" altLang="en-US" dirty="0"/>
              <a:t>图像、灰色图像、扫描的文档、彩色图像、使用浮点数据的特殊图像及</a:t>
            </a:r>
            <a:r>
              <a:rPr lang="en-US" altLang="zh-CN" dirty="0"/>
              <a:t>【</a:t>
            </a:r>
            <a:r>
              <a:rPr lang="zh-CN" altLang="en-US" dirty="0"/>
              <a:t>卫星遥感图像（主要是带宽问题）</a:t>
            </a:r>
            <a:r>
              <a:rPr lang="en-US" altLang="zh-CN" dirty="0"/>
              <a:t>】</a:t>
            </a:r>
            <a:r>
              <a:rPr lang="zh-CN" altLang="en-US" dirty="0"/>
              <a:t>等都会影响文件类型的选择</a:t>
            </a:r>
            <a:endParaRPr lang="en-US" altLang="zh-CN" dirty="0"/>
          </a:p>
          <a:p>
            <a:endParaRPr lang="en-US" altLang="zh-CN" dirty="0"/>
          </a:p>
          <a:p>
            <a:r>
              <a:rPr lang="en-US" altLang="zh-CN" dirty="0"/>
              <a:t>2.</a:t>
            </a:r>
            <a:r>
              <a:rPr lang="zh-CN" altLang="en-US" dirty="0"/>
              <a:t>数据大小与保真度：数据量大小会涉及到存贮成本、通信费用、时延等问题；而保真度对数据的应用是有影响的</a:t>
            </a:r>
            <a:r>
              <a:rPr lang="en-US" altLang="zh-CN" dirty="0"/>
              <a:t>【</a:t>
            </a:r>
            <a:r>
              <a:rPr lang="zh-CN" altLang="en-US" dirty="0"/>
              <a:t>以有损算法不停读写来说明</a:t>
            </a:r>
            <a:r>
              <a:rPr lang="en-US" altLang="zh-CN" dirty="0"/>
              <a:t>】</a:t>
            </a:r>
            <a:r>
              <a:rPr lang="zh-CN" altLang="en-US" dirty="0"/>
              <a:t>。这就涉及到数据压缩算法的选择，而不同的文件格式支持不同的压缩算法</a:t>
            </a:r>
            <a:endParaRPr lang="en-US" altLang="zh-CN" dirty="0"/>
          </a:p>
          <a:p>
            <a:endParaRPr lang="en-US" altLang="zh-CN" dirty="0"/>
          </a:p>
          <a:p>
            <a:r>
              <a:rPr lang="en-US" altLang="zh-CN" dirty="0"/>
              <a:t>3.</a:t>
            </a:r>
            <a:r>
              <a:rPr lang="zh-CN" altLang="en-US" dirty="0"/>
              <a:t>兼容性问题：主要指图像对不同应用、不同操作系统的兼容性问题（可以举例子：遥感数据一般都使用</a:t>
            </a:r>
            <a:r>
              <a:rPr lang="en-US" altLang="zh-CN" dirty="0" err="1"/>
              <a:t>GeoTIFF</a:t>
            </a:r>
            <a:r>
              <a:rPr lang="zh-CN" altLang="en-US" dirty="0"/>
              <a:t>格式，就是因为基本上所有的遥感处理软件均支持它；而</a:t>
            </a:r>
            <a:r>
              <a:rPr lang="en-US" altLang="zh-CN" dirty="0"/>
              <a:t>BMP</a:t>
            </a:r>
            <a:r>
              <a:rPr lang="zh-CN" altLang="en-US" dirty="0"/>
              <a:t>则是微软设计的，在苹果系统中的兼容性就不太好）</a:t>
            </a:r>
            <a:endParaRPr lang="en-US" altLang="zh-CN" dirty="0"/>
          </a:p>
          <a:p>
            <a:endParaRPr lang="en-US" altLang="zh-CN" dirty="0"/>
          </a:p>
          <a:p>
            <a:r>
              <a:rPr lang="en-US" altLang="zh-CN" dirty="0"/>
              <a:t>4.</a:t>
            </a:r>
            <a:r>
              <a:rPr lang="zh-CN" altLang="en-US" dirty="0"/>
              <a:t>图像的主要应用目的与应用领域会影响（如软件界面中使用的图像（如是矢量类型的图像则可很容易使软件自动的适应不同屏幕大小、不同分辨率），如是应用在网络上则应支持流式渐进方式，而应用与医学、天文、电影等的则要求高保真（无损）算法）</a:t>
            </a:r>
            <a:endParaRPr lang="en-US" altLang="zh-CN" dirty="0"/>
          </a:p>
          <a:p>
            <a:r>
              <a:rPr lang="zh-CN" altLang="en-US" dirty="0"/>
              <a:t>下一页讲几个具体的图像文件格式的例子：第一个</a:t>
            </a:r>
            <a:r>
              <a:rPr lang="en-US" altLang="zh-CN" dirty="0"/>
              <a:t>TIFF</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51</a:t>
            </a:fld>
            <a:endParaRPr lang="zh-CN" altLang="en-US"/>
          </a:p>
        </p:txBody>
      </p:sp>
    </p:spTree>
    <p:extLst>
      <p:ext uri="{BB962C8B-B14F-4D97-AF65-F5344CB8AC3E}">
        <p14:creationId xmlns:p14="http://schemas.microsoft.com/office/powerpoint/2010/main" val="3420750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Tiff</a:t>
            </a:r>
            <a:r>
              <a:rPr lang="zh-CN" altLang="en-US" dirty="0"/>
              <a:t>可以在一个文件中支持多个图像，且不同图像可以有不同大小、不同压缩方法。 但</a:t>
            </a:r>
            <a:r>
              <a:rPr lang="en-US" altLang="zh-CN" dirty="0"/>
              <a:t>Tiff</a:t>
            </a:r>
            <a:r>
              <a:rPr lang="zh-CN" altLang="en-US" dirty="0"/>
              <a:t>中使用的算法一般是有损的！</a:t>
            </a:r>
            <a:endParaRPr lang="en-US" altLang="zh-CN" dirty="0"/>
          </a:p>
          <a:p>
            <a:r>
              <a:rPr lang="zh-CN" altLang="en-US" dirty="0"/>
              <a:t>下一页看一下</a:t>
            </a:r>
            <a:r>
              <a:rPr lang="en-US" altLang="zh-CN" dirty="0"/>
              <a:t>PNG</a:t>
            </a:r>
            <a:r>
              <a:rPr lang="zh-CN" altLang="en-US" dirty="0"/>
              <a:t>格式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52</a:t>
            </a:fld>
            <a:endParaRPr lang="zh-CN" altLang="en-US"/>
          </a:p>
        </p:txBody>
      </p:sp>
    </p:spTree>
    <p:extLst>
      <p:ext uri="{BB962C8B-B14F-4D97-AF65-F5344CB8AC3E}">
        <p14:creationId xmlns:p14="http://schemas.microsoft.com/office/powerpoint/2010/main" val="371980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管理性：当软件的规模变大时，模块的划分、管理就会变得困难</a:t>
            </a:r>
            <a:endParaRPr lang="en-US" altLang="zh-CN" dirty="0"/>
          </a:p>
          <a:p>
            <a:r>
              <a:rPr lang="en-US" altLang="zh-CN" dirty="0"/>
              <a:t>2.</a:t>
            </a:r>
            <a:r>
              <a:rPr lang="zh-CN" altLang="en-US" dirty="0"/>
              <a:t>理解性：当规模变大时，很难理解每一个模块的作用及模块间的关系</a:t>
            </a:r>
            <a:endParaRPr lang="en-US" altLang="zh-CN" dirty="0"/>
          </a:p>
          <a:p>
            <a:r>
              <a:rPr lang="en-US" altLang="zh-CN" dirty="0"/>
              <a:t>3.</a:t>
            </a:r>
            <a:r>
              <a:rPr lang="zh-CN" altLang="en-US" dirty="0"/>
              <a:t>维护性：当要修改某个功能的实现、或扩展其功能时，很可能会影响整个系统的正确性和稳定性</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a:t>
            </a:fld>
            <a:endParaRPr lang="zh-CN" altLang="en-US"/>
          </a:p>
        </p:txBody>
      </p:sp>
    </p:spTree>
    <p:extLst>
      <p:ext uri="{BB962C8B-B14F-4D97-AF65-F5344CB8AC3E}">
        <p14:creationId xmlns:p14="http://schemas.microsoft.com/office/powerpoint/2010/main" val="1656140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Tiff</a:t>
            </a:r>
            <a:r>
              <a:rPr lang="zh-CN" altLang="en-US" dirty="0"/>
              <a:t>可以在一个文件中支持多个图像，且不同图像可以有不同大小、不同压缩方法。 但</a:t>
            </a:r>
            <a:r>
              <a:rPr lang="en-US" altLang="zh-CN" dirty="0"/>
              <a:t>Tiff</a:t>
            </a:r>
            <a:r>
              <a:rPr lang="zh-CN" altLang="en-US" dirty="0"/>
              <a:t>中使用的算法一般是有损的！</a:t>
            </a:r>
            <a:endParaRPr lang="en-US" altLang="zh-CN" dirty="0"/>
          </a:p>
          <a:p>
            <a:r>
              <a:rPr lang="zh-CN" altLang="en-US" dirty="0"/>
              <a:t>下一页看一下</a:t>
            </a:r>
            <a:r>
              <a:rPr lang="en-US" altLang="zh-CN" dirty="0"/>
              <a:t>JPEG</a:t>
            </a:r>
            <a:r>
              <a:rPr lang="zh-CN" altLang="en-US" dirty="0"/>
              <a:t>标准</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53</a:t>
            </a:fld>
            <a:endParaRPr lang="zh-CN" altLang="en-US"/>
          </a:p>
        </p:txBody>
      </p:sp>
    </p:spTree>
    <p:extLst>
      <p:ext uri="{BB962C8B-B14F-4D97-AF65-F5344CB8AC3E}">
        <p14:creationId xmlns:p14="http://schemas.microsoft.com/office/powerpoint/2010/main" val="2535992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下一页看一下微软的</a:t>
            </a:r>
            <a:r>
              <a:rPr lang="en-US" altLang="zh-CN" dirty="0"/>
              <a:t>BMP</a:t>
            </a:r>
            <a:r>
              <a:rPr lang="zh-CN" altLang="en-US" dirty="0"/>
              <a:t>格式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54</a:t>
            </a:fld>
            <a:endParaRPr lang="zh-CN" altLang="en-US"/>
          </a:p>
        </p:txBody>
      </p:sp>
    </p:spTree>
    <p:extLst>
      <p:ext uri="{BB962C8B-B14F-4D97-AF65-F5344CB8AC3E}">
        <p14:creationId xmlns:p14="http://schemas.microsoft.com/office/powerpoint/2010/main" val="537623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下一页看一下数据在文件流中的编码顺序，即位序和字节序</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55</a:t>
            </a:fld>
            <a:endParaRPr lang="zh-CN" altLang="en-US"/>
          </a:p>
        </p:txBody>
      </p:sp>
    </p:spTree>
    <p:extLst>
      <p:ext uri="{BB962C8B-B14F-4D97-AF65-F5344CB8AC3E}">
        <p14:creationId xmlns:p14="http://schemas.microsoft.com/office/powerpoint/2010/main" val="1982486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当我们要处理的图像是一种所用系统不支持的格式时，我们需要自己读取数据。这时就要知道图像文件所使用的数字编码顺序和判断文件特征（即文件头和签名）</a:t>
            </a:r>
            <a:endParaRPr lang="en-US" altLang="zh-CN" dirty="0"/>
          </a:p>
          <a:p>
            <a:r>
              <a:rPr lang="zh-CN" altLang="en-US" dirty="0"/>
              <a:t>先看数字编码顺序</a:t>
            </a:r>
            <a:endParaRPr lang="en-US" altLang="zh-CN" dirty="0"/>
          </a:p>
          <a:p>
            <a:endParaRPr lang="en-US" altLang="zh-CN" dirty="0"/>
          </a:p>
          <a:p>
            <a:r>
              <a:rPr lang="zh-CN" altLang="en-US" dirty="0"/>
              <a:t>在当前的文件管理系统中，字节（每字节</a:t>
            </a:r>
            <a:r>
              <a:rPr lang="en-US" altLang="zh-CN" dirty="0"/>
              <a:t>8</a:t>
            </a:r>
            <a:r>
              <a:rPr lang="zh-CN" altLang="en-US" dirty="0"/>
              <a:t>位）是基本的读、写单位。位图像的一个像素所需要的数据量往往不是刚好一个字节：一般的彩色图像需要</a:t>
            </a:r>
            <a:r>
              <a:rPr lang="en-US" altLang="zh-CN" dirty="0"/>
              <a:t>3</a:t>
            </a:r>
            <a:r>
              <a:rPr lang="zh-CN" altLang="en-US" dirty="0"/>
              <a:t>到</a:t>
            </a:r>
            <a:r>
              <a:rPr lang="en-US" altLang="zh-CN" dirty="0"/>
              <a:t>4</a:t>
            </a:r>
            <a:r>
              <a:rPr lang="zh-CN" altLang="en-US" dirty="0"/>
              <a:t>个字节，这就涉及到字节的编码方式。（放出</a:t>
            </a:r>
            <a:r>
              <a:rPr lang="en-US" altLang="zh-CN" dirty="0"/>
              <a:t>PPT</a:t>
            </a:r>
            <a:r>
              <a:rPr lang="zh-CN" altLang="en-US" dirty="0"/>
              <a:t>）</a:t>
            </a:r>
            <a:endParaRPr lang="en-US" altLang="zh-CN" dirty="0"/>
          </a:p>
          <a:p>
            <a:r>
              <a:rPr lang="zh-CN" altLang="en-US" dirty="0"/>
              <a:t>先看数据例子</a:t>
            </a:r>
            <a:endParaRPr lang="en-US" altLang="zh-CN" dirty="0"/>
          </a:p>
          <a:p>
            <a:endParaRPr lang="en-US" altLang="zh-CN" dirty="0"/>
          </a:p>
          <a:p>
            <a:r>
              <a:rPr lang="zh-CN" altLang="en-US" dirty="0"/>
              <a:t>英特尔体系的一般用小字节顺序，而其它的一般用大字节顺序。  </a:t>
            </a:r>
            <a:endParaRPr lang="en-US" altLang="zh-CN" dirty="0"/>
          </a:p>
          <a:p>
            <a:r>
              <a:rPr lang="zh-CN" altLang="en-US" dirty="0"/>
              <a:t>因为网络应用的特征，应用于网络的图像最好使用大字节顺序（可以实现渐进式的处理）（可以问一下同学）</a:t>
            </a:r>
            <a:endParaRPr lang="en-US" altLang="zh-CN" dirty="0"/>
          </a:p>
          <a:p>
            <a:r>
              <a:rPr lang="zh-CN" altLang="en-US" dirty="0"/>
              <a:t>下一页看一下如何判断图像类型（即文件头、签名）</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56</a:t>
            </a:fld>
            <a:endParaRPr lang="zh-CN" altLang="en-US"/>
          </a:p>
        </p:txBody>
      </p:sp>
    </p:spTree>
    <p:extLst>
      <p:ext uri="{BB962C8B-B14F-4D97-AF65-F5344CB8AC3E}">
        <p14:creationId xmlns:p14="http://schemas.microsoft.com/office/powerpoint/2010/main" val="3125430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看了关于“文件头”的描述后，主要看一下格式签名</a:t>
            </a:r>
            <a:endParaRPr lang="en-US" altLang="zh-CN" dirty="0"/>
          </a:p>
          <a:p>
            <a:endParaRPr lang="en-US" altLang="zh-CN" dirty="0"/>
          </a:p>
          <a:p>
            <a:r>
              <a:rPr lang="zh-CN" altLang="en-US" dirty="0"/>
              <a:t>下一页做一些复习题</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57</a:t>
            </a:fld>
            <a:endParaRPr lang="zh-CN" altLang="en-US"/>
          </a:p>
        </p:txBody>
      </p:sp>
    </p:spTree>
    <p:extLst>
      <p:ext uri="{BB962C8B-B14F-4D97-AF65-F5344CB8AC3E}">
        <p14:creationId xmlns:p14="http://schemas.microsoft.com/office/powerpoint/2010/main" val="3760601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a:t>
            </a:r>
            <a:r>
              <a:rPr lang="en-US" altLang="zh-CN" dirty="0"/>
              <a:t>3</a:t>
            </a:r>
            <a:r>
              <a:rPr lang="zh-CN" altLang="en-US" dirty="0"/>
              <a:t>个题，请同学计算</a:t>
            </a:r>
            <a:endParaRPr lang="en-US" altLang="zh-CN" dirty="0"/>
          </a:p>
          <a:p>
            <a:r>
              <a:rPr lang="en-US" altLang="zh-CN" dirty="0"/>
              <a:t>1.  1400/72*25.4=493.888=494mm</a:t>
            </a:r>
          </a:p>
          <a:p>
            <a:pPr marL="228600" indent="-228600">
              <a:buAutoNum type="arabicPeriod" startAt="2"/>
            </a:pPr>
            <a:r>
              <a:rPr lang="en-US" altLang="zh-CN" dirty="0"/>
              <a:t>50</a:t>
            </a:r>
            <a:r>
              <a:rPr lang="zh-CN" altLang="en-US" dirty="0"/>
              <a:t>*</a:t>
            </a:r>
            <a:r>
              <a:rPr lang="en-US" altLang="zh-CN" dirty="0"/>
              <a:t>12/95= 6.3158      6.3158/25.4*4000=995</a:t>
            </a:r>
          </a:p>
          <a:p>
            <a:pPr marL="228600" indent="-228600">
              <a:buAutoNum type="arabicPeriod" startAt="2"/>
            </a:pPr>
            <a:r>
              <a:rPr lang="en-US" altLang="zh-CN" dirty="0"/>
              <a:t>640</a:t>
            </a:r>
            <a:r>
              <a:rPr lang="zh-CN" altLang="en-US" dirty="0"/>
              <a:t>*</a:t>
            </a:r>
            <a:r>
              <a:rPr lang="en-US" altLang="zh-CN" dirty="0"/>
              <a:t>480</a:t>
            </a:r>
            <a:r>
              <a:rPr lang="zh-CN" altLang="en-US" dirty="0"/>
              <a:t>*</a:t>
            </a:r>
            <a:r>
              <a:rPr lang="en-US" altLang="zh-CN" dirty="0"/>
              <a:t>3=921600    640</a:t>
            </a:r>
            <a:r>
              <a:rPr lang="zh-CN" altLang="en-US" dirty="0"/>
              <a:t>*</a:t>
            </a:r>
            <a:r>
              <a:rPr lang="en-US" altLang="zh-CN" dirty="0"/>
              <a:t>480</a:t>
            </a:r>
            <a:r>
              <a:rPr lang="zh-CN" altLang="en-US" dirty="0"/>
              <a:t>*</a:t>
            </a:r>
            <a:r>
              <a:rPr lang="en-US" altLang="zh-CN" dirty="0"/>
              <a:t>┌10</a:t>
            </a:r>
            <a:r>
              <a:rPr lang="zh-CN" altLang="en-US" dirty="0"/>
              <a:t>*</a:t>
            </a:r>
            <a:r>
              <a:rPr lang="en-US" altLang="zh-CN" dirty="0"/>
              <a:t>3/8 ┐=1228800     640*480*┌12</a:t>
            </a:r>
            <a:r>
              <a:rPr lang="zh-CN" altLang="en-US" dirty="0"/>
              <a:t>*</a:t>
            </a:r>
            <a:r>
              <a:rPr lang="en-US" altLang="zh-CN" dirty="0"/>
              <a:t>3/8 ┐=1536000   640*480*┌14</a:t>
            </a:r>
            <a:r>
              <a:rPr lang="zh-CN" altLang="en-US" dirty="0"/>
              <a:t>*</a:t>
            </a:r>
            <a:r>
              <a:rPr lang="en-US" altLang="zh-CN" dirty="0"/>
              <a:t>3/8 ┐=1843200</a:t>
            </a:r>
          </a:p>
          <a:p>
            <a:endParaRPr lang="en-US" altLang="zh-CN" dirty="0"/>
          </a:p>
          <a:p>
            <a:r>
              <a:rPr lang="zh-CN" altLang="en-US" dirty="0"/>
              <a:t>下一页开始讲颜色空间的问题</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58</a:t>
            </a:fld>
            <a:endParaRPr lang="zh-CN" altLang="en-US"/>
          </a:p>
        </p:txBody>
      </p:sp>
    </p:spTree>
    <p:extLst>
      <p:ext uri="{BB962C8B-B14F-4D97-AF65-F5344CB8AC3E}">
        <p14:creationId xmlns:p14="http://schemas.microsoft.com/office/powerpoint/2010/main" val="1275719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颜色空间还有：彩色空间、彩色系统等称谓</a:t>
            </a:r>
            <a:endParaRPr lang="en-US" altLang="zh-CN" dirty="0"/>
          </a:p>
          <a:p>
            <a:r>
              <a:rPr lang="zh-CN" altLang="en-US" dirty="0"/>
              <a:t>理解颜色空间的作用：不同的颜色空间均有其特定的应用领域，当要将同一幅图像用于不同目的时，就应选择不同的颜色空间，或者说要在不同的空间中进行相互转换，具体的内容在后面讲述</a:t>
            </a:r>
            <a:endParaRPr lang="en-US" altLang="zh-CN" dirty="0"/>
          </a:p>
          <a:p>
            <a:endParaRPr lang="en-US" altLang="zh-CN" dirty="0"/>
          </a:p>
          <a:p>
            <a:r>
              <a:rPr lang="zh-CN" altLang="en-US" dirty="0"/>
              <a:t>下一页讲述加成颜色空间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60</a:t>
            </a:fld>
            <a:endParaRPr lang="zh-CN" altLang="en-US"/>
          </a:p>
        </p:txBody>
      </p:sp>
    </p:spTree>
    <p:extLst>
      <p:ext uri="{BB962C8B-B14F-4D97-AF65-F5344CB8AC3E}">
        <p14:creationId xmlns:p14="http://schemas.microsoft.com/office/powerpoint/2010/main" val="1333971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下一页讲述减颜色空间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61</a:t>
            </a:fld>
            <a:endParaRPr lang="zh-CN" altLang="en-US"/>
          </a:p>
        </p:txBody>
      </p:sp>
    </p:spTree>
    <p:extLst>
      <p:ext uri="{BB962C8B-B14F-4D97-AF65-F5344CB8AC3E}">
        <p14:creationId xmlns:p14="http://schemas.microsoft.com/office/powerpoint/2010/main" val="1963275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下一页讲述色域的概念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62</a:t>
            </a:fld>
            <a:endParaRPr lang="zh-CN" altLang="en-US"/>
          </a:p>
        </p:txBody>
      </p:sp>
    </p:spTree>
    <p:extLst>
      <p:ext uri="{BB962C8B-B14F-4D97-AF65-F5344CB8AC3E}">
        <p14:creationId xmlns:p14="http://schemas.microsoft.com/office/powerpoint/2010/main" val="3768577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展现三个方面的内容：</a:t>
            </a:r>
            <a:r>
              <a:rPr lang="en-US" altLang="zh-CN" dirty="0"/>
              <a:t>1.</a:t>
            </a:r>
            <a:r>
              <a:rPr lang="zh-CN" altLang="en-US" dirty="0"/>
              <a:t>色域的概念、</a:t>
            </a:r>
            <a:r>
              <a:rPr lang="en-US" altLang="zh-CN" dirty="0"/>
              <a:t>2.</a:t>
            </a:r>
            <a:r>
              <a:rPr lang="zh-CN" altLang="en-US" dirty="0"/>
              <a:t>色域图示、</a:t>
            </a:r>
            <a:r>
              <a:rPr lang="en-US" altLang="zh-CN" dirty="0"/>
              <a:t>3</a:t>
            </a:r>
            <a:r>
              <a:rPr lang="zh-CN" altLang="en-US" dirty="0"/>
              <a:t>理解色域的意义</a:t>
            </a:r>
            <a:endParaRPr lang="en-US" altLang="zh-CN" dirty="0"/>
          </a:p>
          <a:p>
            <a:r>
              <a:rPr lang="zh-CN" altLang="en-US" dirty="0"/>
              <a:t>下一页开始讲常见的颜色空间，先讲</a:t>
            </a:r>
            <a:r>
              <a:rPr lang="en-US" altLang="zh-CN" dirty="0"/>
              <a:t>RGB</a:t>
            </a:r>
            <a:r>
              <a:rPr lang="zh-CN" altLang="en-US" dirty="0"/>
              <a:t>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63</a:t>
            </a:fld>
            <a:endParaRPr lang="zh-CN" altLang="en-US"/>
          </a:p>
        </p:txBody>
      </p:sp>
    </p:spTree>
    <p:extLst>
      <p:ext uri="{BB962C8B-B14F-4D97-AF65-F5344CB8AC3E}">
        <p14:creationId xmlns:p14="http://schemas.microsoft.com/office/powerpoint/2010/main" val="338420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继承、封装和多态是</a:t>
            </a:r>
            <a:r>
              <a:rPr lang="en-US" altLang="zh-CN" dirty="0"/>
              <a:t>OOP</a:t>
            </a:r>
            <a:r>
              <a:rPr lang="zh-CN" altLang="en-US" dirty="0"/>
              <a:t>的三大支柱</a:t>
            </a:r>
            <a:endParaRPr lang="en-US" altLang="zh-CN" dirty="0"/>
          </a:p>
          <a:p>
            <a:endParaRPr lang="en-US" altLang="zh-CN" dirty="0"/>
          </a:p>
          <a:p>
            <a:r>
              <a:rPr lang="zh-CN" altLang="en-US" dirty="0"/>
              <a:t>当前最流行的语言差不多都支持</a:t>
            </a:r>
            <a:r>
              <a:rPr lang="en-US" altLang="zh-CN" dirty="0"/>
              <a:t>OOP</a:t>
            </a:r>
            <a:r>
              <a:rPr lang="zh-CN" altLang="en-US" dirty="0"/>
              <a:t>思想（完全的或部分的），</a:t>
            </a:r>
            <a:r>
              <a:rPr lang="en-US" altLang="zh-CN" dirty="0"/>
              <a:t>C#</a:t>
            </a:r>
            <a:r>
              <a:rPr lang="zh-CN" altLang="en-US" dirty="0"/>
              <a:t>，</a:t>
            </a:r>
            <a:r>
              <a:rPr lang="en-US" altLang="zh-CN" dirty="0"/>
              <a:t>Java, JS, VB.NET</a:t>
            </a:r>
            <a:r>
              <a:rPr lang="zh-CN" altLang="en-US" dirty="0"/>
              <a:t>，</a:t>
            </a:r>
            <a:r>
              <a:rPr lang="en-US" altLang="zh-CN" dirty="0"/>
              <a:t>Swift, </a:t>
            </a:r>
            <a:r>
              <a:rPr lang="en-US" altLang="zh-CN" dirty="0" err="1"/>
              <a:t>kotlin</a:t>
            </a:r>
            <a:r>
              <a:rPr lang="zh-CN" altLang="en-US" dirty="0"/>
              <a:t>等全面支持</a:t>
            </a:r>
            <a:r>
              <a:rPr lang="en-US" altLang="zh-CN" dirty="0"/>
              <a:t>OOP</a:t>
            </a:r>
            <a:r>
              <a:rPr lang="zh-CN" altLang="en-US" dirty="0"/>
              <a:t>；</a:t>
            </a:r>
            <a:endParaRPr lang="en-US" altLang="zh-CN" dirty="0"/>
          </a:p>
          <a:p>
            <a:r>
              <a:rPr lang="en-US" altLang="zh-CN" dirty="0"/>
              <a:t>Python,</a:t>
            </a:r>
            <a:r>
              <a:rPr lang="zh-CN" altLang="en-US" dirty="0"/>
              <a:t> </a:t>
            </a:r>
            <a:r>
              <a:rPr lang="en-US" altLang="zh-CN" dirty="0"/>
              <a:t>C++</a:t>
            </a:r>
            <a:r>
              <a:rPr lang="zh-CN" altLang="en-US" dirty="0"/>
              <a:t>等同时支持其它两个思想</a:t>
            </a:r>
            <a:endParaRPr lang="en-US" altLang="zh-CN" dirty="0"/>
          </a:p>
          <a:p>
            <a:endParaRPr lang="en-US" altLang="zh-CN" dirty="0"/>
          </a:p>
          <a:p>
            <a:r>
              <a:rPr lang="zh-CN" altLang="en-US" dirty="0"/>
              <a:t>另外要注意用面向对象语言编程并不等于是面向对象编程！！！！</a:t>
            </a:r>
            <a:endParaRPr lang="en-US" altLang="zh-CN" dirty="0"/>
          </a:p>
          <a:p>
            <a:r>
              <a:rPr lang="zh-CN" altLang="en-US" dirty="0"/>
              <a:t>为了实现</a:t>
            </a:r>
            <a:r>
              <a:rPr lang="en-US" altLang="zh-CN" dirty="0"/>
              <a:t>3</a:t>
            </a:r>
            <a:r>
              <a:rPr lang="zh-CN" altLang="en-US" dirty="0"/>
              <a:t>大支柱</a:t>
            </a:r>
            <a:r>
              <a:rPr lang="en-US" altLang="zh-CN" dirty="0"/>
              <a:t>(</a:t>
            </a:r>
            <a:r>
              <a:rPr lang="zh-CN" altLang="en-US" dirty="0"/>
              <a:t>有的文献中也说是</a:t>
            </a:r>
            <a:r>
              <a:rPr lang="en-US" altLang="zh-CN" dirty="0"/>
              <a:t>4</a:t>
            </a:r>
            <a:r>
              <a:rPr lang="zh-CN" altLang="en-US"/>
              <a:t>大支柱：抽象），</a:t>
            </a:r>
            <a:r>
              <a:rPr lang="zh-CN" altLang="en-US" dirty="0"/>
              <a:t>要用到类、对象、关联、组合、构成以及接口等概念，将在设计模式中细说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a:t>
            </a:fld>
            <a:endParaRPr lang="zh-CN" altLang="en-US"/>
          </a:p>
        </p:txBody>
      </p:sp>
    </p:spTree>
    <p:extLst>
      <p:ext uri="{BB962C8B-B14F-4D97-AF65-F5344CB8AC3E}">
        <p14:creationId xmlns:p14="http://schemas.microsoft.com/office/powerpoint/2010/main" val="3686023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可以问一下学生还有没有其它的好处理（就是它与波长相关，而不同的物质又具有不同的波长响应特征）</a:t>
            </a:r>
            <a:endParaRPr lang="en-US" altLang="zh-CN" dirty="0"/>
          </a:p>
          <a:p>
            <a:r>
              <a:rPr lang="zh-CN" altLang="en-US" dirty="0"/>
              <a:t>下一页讲</a:t>
            </a:r>
            <a:r>
              <a:rPr lang="en-US" altLang="zh-CN" dirty="0"/>
              <a:t>sRGB</a:t>
            </a:r>
            <a:r>
              <a:rPr lang="zh-CN" altLang="en-US" dirty="0"/>
              <a:t>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64</a:t>
            </a:fld>
            <a:endParaRPr lang="zh-CN" altLang="en-US"/>
          </a:p>
        </p:txBody>
      </p:sp>
    </p:spTree>
    <p:extLst>
      <p:ext uri="{BB962C8B-B14F-4D97-AF65-F5344CB8AC3E}">
        <p14:creationId xmlns:p14="http://schemas.microsoft.com/office/powerpoint/2010/main" val="1765463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a:t>
            </a:r>
            <a:r>
              <a:rPr lang="en-US" altLang="zh-CN" dirty="0"/>
              <a:t>HSV</a:t>
            </a:r>
            <a:r>
              <a:rPr lang="zh-CN" altLang="en-US" dirty="0"/>
              <a:t>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65</a:t>
            </a:fld>
            <a:endParaRPr lang="zh-CN" altLang="en-US"/>
          </a:p>
        </p:txBody>
      </p:sp>
    </p:spTree>
    <p:extLst>
      <p:ext uri="{BB962C8B-B14F-4D97-AF65-F5344CB8AC3E}">
        <p14:creationId xmlns:p14="http://schemas.microsoft.com/office/powerpoint/2010/main" val="42592045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看完定义后，要解释各字母的所代表的意义</a:t>
            </a:r>
            <a:endParaRPr lang="en-US" altLang="zh-CN" dirty="0"/>
          </a:p>
          <a:p>
            <a:r>
              <a:rPr lang="en-US" altLang="zh-CN" dirty="0"/>
              <a:t>2.</a:t>
            </a:r>
            <a:r>
              <a:rPr lang="zh-CN" altLang="en-US" dirty="0"/>
              <a:t>可以看完所有介绍后，讲一下它的作用：一般是将</a:t>
            </a:r>
            <a:r>
              <a:rPr lang="en-US" altLang="zh-CN" dirty="0"/>
              <a:t>RGB</a:t>
            </a:r>
            <a:r>
              <a:rPr lang="zh-CN" altLang="en-US" dirty="0"/>
              <a:t>转换到</a:t>
            </a:r>
            <a:r>
              <a:rPr lang="en-US" altLang="zh-CN" dirty="0"/>
              <a:t>SHV</a:t>
            </a:r>
            <a:r>
              <a:rPr lang="zh-CN" altLang="en-US" dirty="0"/>
              <a:t>中进行处理，再转换回</a:t>
            </a:r>
            <a:r>
              <a:rPr lang="en-US" altLang="zh-CN" dirty="0"/>
              <a:t>RGB</a:t>
            </a:r>
            <a:r>
              <a:rPr lang="zh-CN" altLang="en-US" dirty="0"/>
              <a:t>空间中。</a:t>
            </a:r>
            <a:endParaRPr lang="en-US" altLang="zh-CN" dirty="0"/>
          </a:p>
          <a:p>
            <a:r>
              <a:rPr lang="zh-CN" altLang="en-US" dirty="0"/>
              <a:t>下一页讲</a:t>
            </a:r>
            <a:r>
              <a:rPr lang="en-US" altLang="zh-CN" dirty="0"/>
              <a:t>CIE XYZ</a:t>
            </a:r>
            <a:r>
              <a:rPr lang="zh-CN" altLang="en-US" dirty="0"/>
              <a:t>空间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66</a:t>
            </a:fld>
            <a:endParaRPr lang="zh-CN" altLang="en-US"/>
          </a:p>
        </p:txBody>
      </p:sp>
    </p:spTree>
    <p:extLst>
      <p:ext uri="{BB962C8B-B14F-4D97-AF65-F5344CB8AC3E}">
        <p14:creationId xmlns:p14="http://schemas.microsoft.com/office/powerpoint/2010/main" val="24491593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由图可以看出，</a:t>
            </a:r>
            <a:r>
              <a:rPr lang="en-US" altLang="zh-CN" dirty="0"/>
              <a:t>XYZ</a:t>
            </a:r>
            <a:r>
              <a:rPr lang="zh-CN" altLang="en-US" dirty="0"/>
              <a:t>所表达的颜色包含在锥体内而不是整个三维空间。 它主要作为不同颜色系统间进行转换的桥梁</a:t>
            </a:r>
            <a:endParaRPr lang="en-US" altLang="zh-CN" dirty="0"/>
          </a:p>
          <a:p>
            <a:endParaRPr lang="en-US" altLang="zh-CN" dirty="0"/>
          </a:p>
          <a:p>
            <a:r>
              <a:rPr lang="zh-CN" altLang="en-US" dirty="0"/>
              <a:t>下一页讲</a:t>
            </a:r>
            <a:r>
              <a:rPr lang="en-US" altLang="zh-CN" dirty="0"/>
              <a:t>CIE XYZ</a:t>
            </a:r>
            <a:r>
              <a:rPr lang="zh-CN" altLang="en-US" dirty="0"/>
              <a:t>空间的变体</a:t>
            </a:r>
            <a:r>
              <a:rPr lang="en-US" altLang="zh-CN" dirty="0"/>
              <a:t>La*b*</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67</a:t>
            </a:fld>
            <a:endParaRPr lang="zh-CN" altLang="en-US"/>
          </a:p>
        </p:txBody>
      </p:sp>
    </p:spTree>
    <p:extLst>
      <p:ext uri="{BB962C8B-B14F-4D97-AF65-F5344CB8AC3E}">
        <p14:creationId xmlns:p14="http://schemas.microsoft.com/office/powerpoint/2010/main" val="10138319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（请一下非线性特征即是可以用空间距离概念量度颜色感受的变化</a:t>
            </a:r>
            <a:endParaRPr lang="en-US" altLang="zh-CN" dirty="0"/>
          </a:p>
          <a:p>
            <a:endParaRPr lang="en-US" altLang="zh-CN" dirty="0"/>
          </a:p>
          <a:p>
            <a:r>
              <a:rPr lang="zh-CN" altLang="en-US" dirty="0"/>
              <a:t>下一页开始讲不同颜色空间的变换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68</a:t>
            </a:fld>
            <a:endParaRPr lang="zh-CN" altLang="en-US"/>
          </a:p>
        </p:txBody>
      </p:sp>
    </p:spTree>
    <p:extLst>
      <p:ext uri="{BB962C8B-B14F-4D97-AF65-F5344CB8AC3E}">
        <p14:creationId xmlns:p14="http://schemas.microsoft.com/office/powerpoint/2010/main" val="3923431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RGB</a:t>
            </a:r>
            <a:r>
              <a:rPr lang="zh-CN" altLang="en-US" dirty="0"/>
              <a:t>空间是基于波长的，与人的视觉感受不一致，所以在进行视觉效果处理时一般都要将</a:t>
            </a:r>
            <a:r>
              <a:rPr lang="en-US" altLang="zh-CN" dirty="0"/>
              <a:t>RGB</a:t>
            </a:r>
            <a:r>
              <a:rPr lang="zh-CN" altLang="en-US" dirty="0"/>
              <a:t>转换到</a:t>
            </a:r>
            <a:r>
              <a:rPr lang="en-US" altLang="zh-CN" dirty="0"/>
              <a:t>HSV</a:t>
            </a:r>
            <a:r>
              <a:rPr lang="zh-CN" altLang="en-US" dirty="0"/>
              <a:t>空间中进行）</a:t>
            </a:r>
            <a:endParaRPr lang="en-US" altLang="zh-CN" dirty="0"/>
          </a:p>
          <a:p>
            <a:r>
              <a:rPr lang="zh-CN" altLang="en-US" dirty="0"/>
              <a:t>下一页看</a:t>
            </a:r>
            <a:r>
              <a:rPr lang="en-US" altLang="zh-CN" dirty="0"/>
              <a:t>CIE XYZ</a:t>
            </a:r>
            <a:r>
              <a:rPr lang="zh-CN" altLang="en-US" dirty="0"/>
              <a:t>空间与</a:t>
            </a:r>
            <a:r>
              <a:rPr lang="en-US" altLang="zh-CN" dirty="0"/>
              <a:t>CIE Lab</a:t>
            </a:r>
            <a:r>
              <a:rPr lang="zh-CN" altLang="en-US" dirty="0"/>
              <a:t>空间的相互转换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69</a:t>
            </a:fld>
            <a:endParaRPr lang="zh-CN" altLang="en-US"/>
          </a:p>
        </p:txBody>
      </p:sp>
    </p:spTree>
    <p:extLst>
      <p:ext uri="{BB962C8B-B14F-4D97-AF65-F5344CB8AC3E}">
        <p14:creationId xmlns:p14="http://schemas.microsoft.com/office/powerpoint/2010/main" val="204249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ISO </a:t>
            </a:r>
            <a:r>
              <a:rPr lang="zh-CN" altLang="en-US" dirty="0"/>
              <a:t>标准</a:t>
            </a:r>
            <a:r>
              <a:rPr lang="en-US" altLang="zh-CN" dirty="0"/>
              <a:t>13655 </a:t>
            </a:r>
            <a:r>
              <a:rPr lang="zh-CN" altLang="en-US" dirty="0"/>
              <a:t>定义的转换方法和过程</a:t>
            </a:r>
            <a:endParaRPr lang="en-US" altLang="zh-CN" dirty="0"/>
          </a:p>
          <a:p>
            <a:endParaRPr lang="en-US" altLang="zh-CN" dirty="0"/>
          </a:p>
          <a:p>
            <a:r>
              <a:rPr lang="en-US" altLang="zh-CN" dirty="0"/>
              <a:t>L</a:t>
            </a:r>
            <a:r>
              <a:rPr lang="zh-CN" altLang="en-US" dirty="0"/>
              <a:t>*的值一般在</a:t>
            </a:r>
            <a:r>
              <a:rPr lang="en-US" altLang="zh-CN" dirty="0"/>
              <a:t>[0</a:t>
            </a:r>
            <a:r>
              <a:rPr lang="zh-CN" altLang="en-US" dirty="0"/>
              <a:t>， </a:t>
            </a:r>
            <a:r>
              <a:rPr lang="en-US" altLang="zh-CN" dirty="0"/>
              <a:t>100] </a:t>
            </a:r>
            <a:r>
              <a:rPr lang="zh-CN" altLang="en-US" dirty="0"/>
              <a:t>可以缩放到</a:t>
            </a:r>
            <a:r>
              <a:rPr lang="en-US" altLang="zh-CN" dirty="0"/>
              <a:t>[0, 255]    a* b*</a:t>
            </a:r>
            <a:r>
              <a:rPr lang="zh-CN" altLang="en-US" dirty="0"/>
              <a:t>的取值范围均时</a:t>
            </a:r>
            <a:r>
              <a:rPr lang="en-US" altLang="zh-CN" dirty="0"/>
              <a:t>[-127, 127]</a:t>
            </a:r>
          </a:p>
          <a:p>
            <a:r>
              <a:rPr lang="en-US" altLang="zh-CN" dirty="0"/>
              <a:t>Vi </a:t>
            </a:r>
            <a:r>
              <a:rPr lang="zh-CN" altLang="en-US" dirty="0"/>
              <a:t>和</a:t>
            </a:r>
            <a:r>
              <a:rPr lang="en-US" altLang="zh-CN" dirty="0" err="1"/>
              <a:t>Viref</a:t>
            </a:r>
            <a:r>
              <a:rPr lang="zh-CN" altLang="en-US" dirty="0"/>
              <a:t>分别是</a:t>
            </a:r>
            <a:r>
              <a:rPr lang="en-US" altLang="zh-CN" dirty="0"/>
              <a:t>XYZ</a:t>
            </a:r>
            <a:r>
              <a:rPr lang="zh-CN" altLang="en-US" dirty="0"/>
              <a:t>空间的分量值及对应参考白点的分量值，可以取</a:t>
            </a:r>
            <a:r>
              <a:rPr lang="en-US" altLang="zh-CN" dirty="0"/>
              <a:t>D50</a:t>
            </a:r>
            <a:r>
              <a:rPr lang="zh-CN" altLang="en-US" dirty="0"/>
              <a:t>和</a:t>
            </a:r>
            <a:r>
              <a:rPr lang="en-US" altLang="zh-CN" dirty="0"/>
              <a:t>D65(</a:t>
            </a:r>
            <a:r>
              <a:rPr lang="zh-CN" altLang="en-US" dirty="0"/>
              <a:t>此时显示其数据表）</a:t>
            </a:r>
            <a:endParaRPr lang="en-US" altLang="zh-CN" dirty="0"/>
          </a:p>
          <a:p>
            <a:endParaRPr lang="en-US" altLang="zh-CN" dirty="0"/>
          </a:p>
          <a:p>
            <a:r>
              <a:rPr lang="zh-CN" altLang="en-US" dirty="0"/>
              <a:t>下一页看</a:t>
            </a:r>
            <a:r>
              <a:rPr lang="en-US" altLang="zh-CN" dirty="0"/>
              <a:t>CIE Lab </a:t>
            </a:r>
            <a:r>
              <a:rPr lang="zh-CN" altLang="en-US" dirty="0"/>
              <a:t>空间与</a:t>
            </a:r>
            <a:r>
              <a:rPr lang="en-US" altLang="zh-CN" dirty="0"/>
              <a:t>CIE XYZ</a:t>
            </a:r>
            <a:r>
              <a:rPr lang="zh-CN" altLang="en-US" dirty="0"/>
              <a:t>空间的相互转换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70</a:t>
            </a:fld>
            <a:endParaRPr lang="zh-CN" altLang="en-US"/>
          </a:p>
        </p:txBody>
      </p:sp>
    </p:spTree>
    <p:extLst>
      <p:ext uri="{BB962C8B-B14F-4D97-AF65-F5344CB8AC3E}">
        <p14:creationId xmlns:p14="http://schemas.microsoft.com/office/powerpoint/2010/main" val="476104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ISO </a:t>
            </a:r>
            <a:r>
              <a:rPr lang="zh-CN" altLang="en-US" dirty="0"/>
              <a:t>标准</a:t>
            </a:r>
            <a:r>
              <a:rPr lang="en-US" altLang="zh-CN" dirty="0"/>
              <a:t>13655 </a:t>
            </a:r>
            <a:r>
              <a:rPr lang="zh-CN" altLang="en-US" dirty="0"/>
              <a:t>定义的转换方法和过程</a:t>
            </a:r>
            <a:endParaRPr lang="en-US" altLang="zh-CN" dirty="0"/>
          </a:p>
          <a:p>
            <a:endParaRPr lang="en-US" altLang="zh-CN" dirty="0"/>
          </a:p>
          <a:p>
            <a:r>
              <a:rPr lang="en-US" altLang="zh-CN" dirty="0"/>
              <a:t>L</a:t>
            </a:r>
            <a:r>
              <a:rPr lang="zh-CN" altLang="en-US" dirty="0"/>
              <a:t>*的值一般在</a:t>
            </a:r>
            <a:r>
              <a:rPr lang="en-US" altLang="zh-CN" dirty="0"/>
              <a:t>[0</a:t>
            </a:r>
            <a:r>
              <a:rPr lang="zh-CN" altLang="en-US" dirty="0"/>
              <a:t>， </a:t>
            </a:r>
            <a:r>
              <a:rPr lang="en-US" altLang="zh-CN" dirty="0"/>
              <a:t>100] </a:t>
            </a:r>
            <a:r>
              <a:rPr lang="zh-CN" altLang="en-US" dirty="0"/>
              <a:t>可以缩放到</a:t>
            </a:r>
            <a:r>
              <a:rPr lang="en-US" altLang="zh-CN" dirty="0"/>
              <a:t>[0, 255]    a* b*</a:t>
            </a:r>
            <a:r>
              <a:rPr lang="zh-CN" altLang="en-US" dirty="0"/>
              <a:t>的取值范围均时</a:t>
            </a:r>
            <a:r>
              <a:rPr lang="en-US" altLang="zh-CN" dirty="0"/>
              <a:t>[-127, 127]</a:t>
            </a:r>
          </a:p>
          <a:p>
            <a:r>
              <a:rPr lang="en-US" altLang="zh-CN" dirty="0"/>
              <a:t>Vi </a:t>
            </a:r>
            <a:r>
              <a:rPr lang="zh-CN" altLang="en-US" dirty="0"/>
              <a:t>和</a:t>
            </a:r>
            <a:r>
              <a:rPr lang="en-US" altLang="zh-CN" dirty="0" err="1"/>
              <a:t>Viref</a:t>
            </a:r>
            <a:r>
              <a:rPr lang="zh-CN" altLang="en-US" dirty="0"/>
              <a:t>分别是</a:t>
            </a:r>
            <a:r>
              <a:rPr lang="en-US" altLang="zh-CN" dirty="0"/>
              <a:t>XYZ</a:t>
            </a:r>
            <a:r>
              <a:rPr lang="zh-CN" altLang="en-US" dirty="0"/>
              <a:t>空间的分量值及对应参考白点的分量值，可以取</a:t>
            </a:r>
            <a:r>
              <a:rPr lang="en-US" altLang="zh-CN" dirty="0"/>
              <a:t>D50</a:t>
            </a:r>
            <a:r>
              <a:rPr lang="zh-CN" altLang="en-US" dirty="0"/>
              <a:t>和</a:t>
            </a:r>
            <a:r>
              <a:rPr lang="en-US" altLang="zh-CN" dirty="0"/>
              <a:t>D65(</a:t>
            </a:r>
            <a:r>
              <a:rPr lang="zh-CN" altLang="en-US" dirty="0"/>
              <a:t>此时显示其数据表）</a:t>
            </a:r>
            <a:endParaRPr lang="en-US" altLang="zh-CN" dirty="0"/>
          </a:p>
          <a:p>
            <a:endParaRPr lang="en-US" altLang="zh-CN" dirty="0"/>
          </a:p>
          <a:p>
            <a:r>
              <a:rPr lang="zh-CN" altLang="en-US" dirty="0"/>
              <a:t>下一页看</a:t>
            </a:r>
            <a:r>
              <a:rPr lang="en-US" altLang="zh-CN" dirty="0"/>
              <a:t>CIE XYZ</a:t>
            </a:r>
            <a:r>
              <a:rPr lang="zh-CN" altLang="en-US" dirty="0"/>
              <a:t>空间与</a:t>
            </a:r>
            <a:r>
              <a:rPr lang="en-US" altLang="zh-CN" dirty="0"/>
              <a:t>sRGB</a:t>
            </a:r>
            <a:r>
              <a:rPr lang="zh-CN" altLang="en-US" dirty="0"/>
              <a:t>空间的相互转换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71</a:t>
            </a:fld>
            <a:endParaRPr lang="zh-CN" altLang="en-US"/>
          </a:p>
        </p:txBody>
      </p:sp>
    </p:spTree>
    <p:extLst>
      <p:ext uri="{BB962C8B-B14F-4D97-AF65-F5344CB8AC3E}">
        <p14:creationId xmlns:p14="http://schemas.microsoft.com/office/powerpoint/2010/main" val="29793081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XYZ</a:t>
            </a:r>
            <a:r>
              <a:rPr lang="zh-CN" altLang="en-US" dirty="0"/>
              <a:t>到</a:t>
            </a:r>
            <a:r>
              <a:rPr lang="en-US" altLang="zh-CN" dirty="0"/>
              <a:t>sRGB</a:t>
            </a:r>
            <a:r>
              <a:rPr lang="zh-CN" altLang="en-US" dirty="0"/>
              <a:t>包括两步过程，第一步先将</a:t>
            </a:r>
            <a:r>
              <a:rPr lang="en-US" altLang="zh-CN" dirty="0"/>
              <a:t>XYZ</a:t>
            </a:r>
            <a:r>
              <a:rPr lang="zh-CN" altLang="en-US" dirty="0"/>
              <a:t>转换成一个线性表达（上一行公式）</a:t>
            </a:r>
            <a:endParaRPr lang="en-US" altLang="zh-CN" dirty="0"/>
          </a:p>
          <a:p>
            <a:r>
              <a:rPr lang="zh-CN" altLang="en-US" dirty="0"/>
              <a:t>第二步再进一步转换到</a:t>
            </a:r>
            <a:r>
              <a:rPr lang="en-US" altLang="zh-CN" dirty="0"/>
              <a:t>sRGB</a:t>
            </a:r>
            <a:r>
              <a:rPr lang="zh-CN" altLang="en-US" dirty="0"/>
              <a:t>的非线性表达（下一行的</a:t>
            </a:r>
            <a:r>
              <a:rPr lang="en-US" altLang="zh-CN" dirty="0"/>
              <a:t>V’</a:t>
            </a:r>
            <a:r>
              <a:rPr lang="zh-CN" altLang="en-US" dirty="0"/>
              <a:t>公式，将线性的值进行一次基于伽玛</a:t>
            </a:r>
            <a:r>
              <a:rPr lang="en-US" altLang="zh-CN" dirty="0"/>
              <a:t>=2.4</a:t>
            </a:r>
            <a:r>
              <a:rPr lang="zh-CN" altLang="en-US" dirty="0"/>
              <a:t>的校正）</a:t>
            </a:r>
            <a:endParaRPr lang="en-US" altLang="zh-CN" dirty="0"/>
          </a:p>
          <a:p>
            <a:r>
              <a:rPr lang="en-US" altLang="zh-CN" dirty="0"/>
              <a:t>sRGB</a:t>
            </a:r>
            <a:r>
              <a:rPr lang="zh-CN" altLang="en-US" dirty="0"/>
              <a:t>各分量的取值范围是</a:t>
            </a:r>
            <a:r>
              <a:rPr lang="en-US" altLang="zh-CN" dirty="0"/>
              <a:t>【0</a:t>
            </a:r>
            <a:r>
              <a:rPr lang="zh-CN" altLang="en-US" dirty="0"/>
              <a:t>， </a:t>
            </a:r>
            <a:r>
              <a:rPr lang="en-US" altLang="zh-CN" dirty="0"/>
              <a:t>1】</a:t>
            </a:r>
            <a:r>
              <a:rPr lang="zh-CN" altLang="en-US" dirty="0"/>
              <a:t>，当然可以缩放到</a:t>
            </a:r>
            <a:r>
              <a:rPr lang="en-US" altLang="zh-CN" dirty="0"/>
              <a:t>【0</a:t>
            </a:r>
            <a:r>
              <a:rPr lang="zh-CN" altLang="en-US" dirty="0"/>
              <a:t>， </a:t>
            </a:r>
            <a:r>
              <a:rPr lang="en-US" altLang="zh-CN" dirty="0"/>
              <a:t>255】</a:t>
            </a:r>
          </a:p>
          <a:p>
            <a:endParaRPr lang="en-US" altLang="zh-CN" dirty="0"/>
          </a:p>
          <a:p>
            <a:r>
              <a:rPr lang="zh-CN" altLang="en-US" dirty="0"/>
              <a:t>下一页看</a:t>
            </a:r>
            <a:r>
              <a:rPr lang="en-US" altLang="zh-CN" dirty="0"/>
              <a:t>sRGB</a:t>
            </a:r>
            <a:r>
              <a:rPr lang="zh-CN" altLang="en-US" dirty="0"/>
              <a:t>空间与</a:t>
            </a:r>
            <a:r>
              <a:rPr lang="en-US" altLang="zh-CN" dirty="0"/>
              <a:t>CIE XYZ</a:t>
            </a:r>
            <a:r>
              <a:rPr lang="zh-CN" altLang="en-US" dirty="0"/>
              <a:t>空间的相互转换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72</a:t>
            </a:fld>
            <a:endParaRPr lang="zh-CN" altLang="en-US"/>
          </a:p>
        </p:txBody>
      </p:sp>
    </p:spTree>
    <p:extLst>
      <p:ext uri="{BB962C8B-B14F-4D97-AF65-F5344CB8AC3E}">
        <p14:creationId xmlns:p14="http://schemas.microsoft.com/office/powerpoint/2010/main" val="34190148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sRGB</a:t>
            </a:r>
            <a:r>
              <a:rPr lang="zh-CN" altLang="en-US" dirty="0"/>
              <a:t>到</a:t>
            </a:r>
            <a:r>
              <a:rPr lang="en-US" altLang="zh-CN" dirty="0"/>
              <a:t>XYZ</a:t>
            </a:r>
            <a:r>
              <a:rPr lang="zh-CN" altLang="en-US" dirty="0"/>
              <a:t>也包括两步过程，第一步先将</a:t>
            </a:r>
            <a:r>
              <a:rPr lang="en-US" altLang="zh-CN" dirty="0"/>
              <a:t>sRGB</a:t>
            </a:r>
            <a:r>
              <a:rPr lang="zh-CN" altLang="en-US" dirty="0"/>
              <a:t>做一个逆伽玛变换成一个线性表达（即得到</a:t>
            </a:r>
            <a:r>
              <a:rPr lang="en-US" altLang="zh-CN" dirty="0"/>
              <a:t>RGB</a:t>
            </a:r>
            <a:r>
              <a:rPr lang="zh-CN" altLang="en-US" dirty="0"/>
              <a:t>表达）</a:t>
            </a:r>
            <a:endParaRPr lang="en-US" altLang="zh-CN" dirty="0"/>
          </a:p>
          <a:p>
            <a:r>
              <a:rPr lang="zh-CN" altLang="en-US" dirty="0"/>
              <a:t>第二步再进一步转换到</a:t>
            </a:r>
            <a:r>
              <a:rPr lang="en-US" altLang="zh-CN" dirty="0"/>
              <a:t>XYZ</a:t>
            </a:r>
            <a:r>
              <a:rPr lang="zh-CN" altLang="en-US" dirty="0"/>
              <a:t>空间</a:t>
            </a:r>
            <a:endParaRPr lang="en-US" altLang="zh-CN" dirty="0"/>
          </a:p>
          <a:p>
            <a:endParaRPr lang="en-US" altLang="zh-CN" dirty="0"/>
          </a:p>
          <a:p>
            <a:r>
              <a:rPr lang="zh-CN" altLang="en-US" dirty="0"/>
              <a:t>下一页看</a:t>
            </a:r>
            <a:r>
              <a:rPr lang="en-US" altLang="zh-CN" dirty="0"/>
              <a:t>RGB</a:t>
            </a:r>
            <a:r>
              <a:rPr lang="zh-CN" altLang="en-US" dirty="0"/>
              <a:t>空间与</a:t>
            </a:r>
            <a:r>
              <a:rPr lang="en-US" altLang="zh-CN" dirty="0"/>
              <a:t>HSI</a:t>
            </a:r>
            <a:r>
              <a:rPr lang="zh-CN" altLang="en-US" dirty="0"/>
              <a:t>空间的相互转换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73</a:t>
            </a:fld>
            <a:endParaRPr lang="zh-CN" altLang="en-US"/>
          </a:p>
        </p:txBody>
      </p:sp>
    </p:spTree>
    <p:extLst>
      <p:ext uri="{BB962C8B-B14F-4D97-AF65-F5344CB8AC3E}">
        <p14:creationId xmlns:p14="http://schemas.microsoft.com/office/powerpoint/2010/main" val="3368625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简化：指利用目标间的相同</a:t>
            </a:r>
            <a:r>
              <a:rPr lang="en-US" altLang="zh-CN" dirty="0"/>
              <a:t>/</a:t>
            </a:r>
            <a:r>
              <a:rPr lang="zh-CN" altLang="en-US" dirty="0"/>
              <a:t>相似点，共享代码（可问有哪些好处）：代码可集中、可以少、可以减少出错的机会等，也可也增加编码的灵活性</a:t>
            </a:r>
            <a:endParaRPr lang="en-US" altLang="zh-CN" dirty="0"/>
          </a:p>
          <a:p>
            <a:r>
              <a:rPr lang="zh-CN" altLang="en-US" dirty="0"/>
              <a:t>可读：易于理解代码的目的、代码的关系</a:t>
            </a:r>
            <a:endParaRPr lang="en-US" altLang="zh-CN" dirty="0"/>
          </a:p>
          <a:p>
            <a:r>
              <a:rPr lang="zh-CN" altLang="en-US" dirty="0"/>
              <a:t>可扩展：可以更为容易的扩充功能而不会破坏已有的功能</a:t>
            </a:r>
            <a:endParaRPr lang="en-US" altLang="zh-CN" dirty="0"/>
          </a:p>
          <a:p>
            <a:r>
              <a:rPr lang="zh-CN" altLang="en-US" dirty="0"/>
              <a:t>可维护：可能在一个地方集中的修改和修正代码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下一页看例子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a:t>
            </a:fld>
            <a:endParaRPr lang="zh-CN" altLang="en-US"/>
          </a:p>
        </p:txBody>
      </p:sp>
    </p:spTree>
    <p:extLst>
      <p:ext uri="{BB962C8B-B14F-4D97-AF65-F5344CB8AC3E}">
        <p14:creationId xmlns:p14="http://schemas.microsoft.com/office/powerpoint/2010/main" val="989143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第一种方法：几何推导法</a:t>
            </a:r>
            <a:endParaRPr lang="en-US" altLang="zh-CN" dirty="0"/>
          </a:p>
          <a:p>
            <a:endParaRPr lang="en-US" altLang="zh-CN" dirty="0"/>
          </a:p>
          <a:p>
            <a:r>
              <a:rPr lang="zh-CN" altLang="en-US" dirty="0"/>
              <a:t>下一页方法</a:t>
            </a:r>
            <a:r>
              <a:rPr lang="en-US" altLang="zh-CN" dirty="0"/>
              <a:t>2</a:t>
            </a:r>
            <a:r>
              <a:rPr lang="zh-CN" altLang="en-US" dirty="0"/>
              <a:t>：坐标变换法 </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74</a:t>
            </a:fld>
            <a:endParaRPr lang="zh-CN" altLang="en-US"/>
          </a:p>
        </p:txBody>
      </p:sp>
    </p:spTree>
    <p:extLst>
      <p:ext uri="{BB962C8B-B14F-4D97-AF65-F5344CB8AC3E}">
        <p14:creationId xmlns:p14="http://schemas.microsoft.com/office/powerpoint/2010/main" val="31783959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a:t>
            </a:r>
            <a:r>
              <a:rPr lang="en-US" altLang="zh-CN" dirty="0"/>
              <a:t>HSI</a:t>
            </a:r>
            <a:r>
              <a:rPr lang="zh-CN" altLang="en-US" dirty="0"/>
              <a:t>到</a:t>
            </a:r>
            <a:r>
              <a:rPr lang="en-US" altLang="zh-CN" dirty="0"/>
              <a:t>RGB</a:t>
            </a:r>
            <a:r>
              <a:rPr lang="zh-CN" altLang="en-US" dirty="0"/>
              <a:t>的转换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75</a:t>
            </a:fld>
            <a:endParaRPr lang="zh-CN" altLang="en-US"/>
          </a:p>
        </p:txBody>
      </p:sp>
    </p:spTree>
    <p:extLst>
      <p:ext uri="{BB962C8B-B14F-4D97-AF65-F5344CB8AC3E}">
        <p14:creationId xmlns:p14="http://schemas.microsoft.com/office/powerpoint/2010/main" val="3485540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下一页讲</a:t>
            </a:r>
            <a:r>
              <a:rPr lang="en-US" altLang="zh-CN" dirty="0"/>
              <a:t>RGB</a:t>
            </a:r>
            <a:r>
              <a:rPr lang="zh-CN" altLang="en-US" dirty="0"/>
              <a:t>到</a:t>
            </a:r>
            <a:r>
              <a:rPr lang="en-US" altLang="zh-CN" dirty="0"/>
              <a:t>HSV</a:t>
            </a:r>
            <a:r>
              <a:rPr lang="zh-CN" altLang="en-US" dirty="0"/>
              <a:t>的转换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76</a:t>
            </a:fld>
            <a:endParaRPr lang="zh-CN" altLang="en-US"/>
          </a:p>
        </p:txBody>
      </p:sp>
    </p:spTree>
    <p:extLst>
      <p:ext uri="{BB962C8B-B14F-4D97-AF65-F5344CB8AC3E}">
        <p14:creationId xmlns:p14="http://schemas.microsoft.com/office/powerpoint/2010/main" val="38785649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第一步：找出</a:t>
            </a:r>
            <a:r>
              <a:rPr lang="en-US" altLang="zh-CN" dirty="0"/>
              <a:t>RGB</a:t>
            </a:r>
            <a:r>
              <a:rPr lang="zh-CN" altLang="en-US" dirty="0"/>
              <a:t>的最大分量、最小分量及离差</a:t>
            </a:r>
            <a:endParaRPr lang="en-US" altLang="zh-CN" dirty="0"/>
          </a:p>
          <a:p>
            <a:r>
              <a:rPr lang="zh-CN" altLang="en-US" dirty="0"/>
              <a:t>第二步：计算</a:t>
            </a:r>
            <a:r>
              <a:rPr lang="en-US" altLang="zh-CN" dirty="0"/>
              <a:t>S</a:t>
            </a:r>
            <a:r>
              <a:rPr lang="zh-CN" altLang="en-US" dirty="0"/>
              <a:t>、</a:t>
            </a:r>
            <a:r>
              <a:rPr lang="en-US" altLang="zh-CN" dirty="0"/>
              <a:t>V</a:t>
            </a:r>
          </a:p>
          <a:p>
            <a:r>
              <a:rPr lang="zh-CN" altLang="en-US" dirty="0"/>
              <a:t>下一页看</a:t>
            </a:r>
            <a:r>
              <a:rPr lang="en-US" altLang="zh-CN" dirty="0"/>
              <a:t>H</a:t>
            </a:r>
            <a:r>
              <a:rPr lang="zh-CN" altLang="en-US" dirty="0"/>
              <a:t>的计算</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77</a:t>
            </a:fld>
            <a:endParaRPr lang="zh-CN" altLang="en-US"/>
          </a:p>
        </p:txBody>
      </p:sp>
    </p:spTree>
    <p:extLst>
      <p:ext uri="{BB962C8B-B14F-4D97-AF65-F5344CB8AC3E}">
        <p14:creationId xmlns:p14="http://schemas.microsoft.com/office/powerpoint/2010/main" val="29693012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第一步：计算各分量与最高值之差和最大离差的比值</a:t>
            </a:r>
            <a:endParaRPr lang="en-US" altLang="zh-CN" dirty="0"/>
          </a:p>
          <a:p>
            <a:r>
              <a:rPr lang="zh-CN" altLang="en-US" dirty="0"/>
              <a:t>第二步：计处</a:t>
            </a:r>
            <a:r>
              <a:rPr lang="en-US" altLang="zh-CN" dirty="0"/>
              <a:t>H</a:t>
            </a:r>
            <a:r>
              <a:rPr lang="zh-CN" altLang="en-US" dirty="0"/>
              <a:t>值并修正到</a:t>
            </a:r>
            <a:r>
              <a:rPr lang="en-US" altLang="zh-CN" dirty="0"/>
              <a:t>【0</a:t>
            </a:r>
            <a:r>
              <a:rPr lang="zh-CN" altLang="en-US" dirty="0"/>
              <a:t>，</a:t>
            </a:r>
            <a:r>
              <a:rPr lang="en-US" altLang="zh-CN" dirty="0"/>
              <a:t>1】</a:t>
            </a:r>
            <a:r>
              <a:rPr lang="zh-CN" altLang="en-US" dirty="0"/>
              <a:t>的范围或进一步转换到</a:t>
            </a:r>
            <a:r>
              <a:rPr lang="en-US" altLang="zh-CN" dirty="0"/>
              <a:t>【0</a:t>
            </a:r>
            <a:r>
              <a:rPr lang="zh-CN" altLang="en-US" dirty="0"/>
              <a:t>，</a:t>
            </a:r>
            <a:r>
              <a:rPr lang="en-US" altLang="zh-CN" dirty="0"/>
              <a:t>360】</a:t>
            </a:r>
            <a:r>
              <a:rPr lang="zh-CN" altLang="en-US" dirty="0"/>
              <a:t>度的范围</a:t>
            </a:r>
            <a:endParaRPr lang="en-US" altLang="zh-CN" dirty="0"/>
          </a:p>
          <a:p>
            <a:endParaRPr lang="en-US" altLang="zh-CN" dirty="0"/>
          </a:p>
          <a:p>
            <a:r>
              <a:rPr lang="zh-CN" altLang="en-US" dirty="0"/>
              <a:t>下一页看</a:t>
            </a:r>
            <a:r>
              <a:rPr lang="en-US" altLang="zh-CN" dirty="0"/>
              <a:t>HSV</a:t>
            </a:r>
            <a:r>
              <a:rPr lang="zh-CN" altLang="en-US" dirty="0"/>
              <a:t>到</a:t>
            </a:r>
            <a:r>
              <a:rPr lang="en-US" altLang="zh-CN" dirty="0"/>
              <a:t>RGB</a:t>
            </a:r>
            <a:r>
              <a:rPr lang="zh-CN" altLang="en-US" dirty="0"/>
              <a:t>的转换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78</a:t>
            </a:fld>
            <a:endParaRPr lang="zh-CN" altLang="en-US"/>
          </a:p>
        </p:txBody>
      </p:sp>
    </p:spTree>
    <p:extLst>
      <p:ext uri="{BB962C8B-B14F-4D97-AF65-F5344CB8AC3E}">
        <p14:creationId xmlns:p14="http://schemas.microsoft.com/office/powerpoint/2010/main" val="40135914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第一步：首先将</a:t>
            </a:r>
            <a:r>
              <a:rPr lang="en-US" altLang="zh-CN" dirty="0"/>
              <a:t>H</a:t>
            </a:r>
            <a:r>
              <a:rPr lang="zh-CN" altLang="en-US" dirty="0"/>
              <a:t>值转换到</a:t>
            </a:r>
            <a:r>
              <a:rPr lang="en-US" altLang="zh-CN" dirty="0"/>
              <a:t>【0</a:t>
            </a:r>
            <a:r>
              <a:rPr lang="zh-CN" altLang="en-US" dirty="0"/>
              <a:t>，</a:t>
            </a:r>
            <a:r>
              <a:rPr lang="en-US" altLang="zh-CN" dirty="0"/>
              <a:t>6】</a:t>
            </a:r>
            <a:r>
              <a:rPr lang="zh-CN" altLang="en-US" dirty="0"/>
              <a:t>的范围</a:t>
            </a:r>
            <a:endParaRPr lang="en-US" altLang="zh-CN" dirty="0"/>
          </a:p>
          <a:p>
            <a:r>
              <a:rPr lang="zh-CN" altLang="en-US" dirty="0"/>
              <a:t>第二步：计算中间值 </a:t>
            </a:r>
            <a:r>
              <a:rPr lang="en-US" altLang="zh-CN" dirty="0" err="1"/>
              <a:t>xyz</a:t>
            </a:r>
            <a:endParaRPr lang="en-US" altLang="zh-CN" dirty="0"/>
          </a:p>
          <a:p>
            <a:r>
              <a:rPr lang="zh-CN" altLang="en-US" dirty="0"/>
              <a:t>第三步：计算</a:t>
            </a:r>
            <a:r>
              <a:rPr lang="en-US" altLang="zh-CN" dirty="0"/>
              <a:t>RGB </a:t>
            </a:r>
            <a:r>
              <a:rPr lang="zh-CN" altLang="en-US" dirty="0"/>
              <a:t>（式中用到的</a:t>
            </a:r>
            <a:r>
              <a:rPr lang="en-US" altLang="zh-CN" dirty="0"/>
              <a:t>N</a:t>
            </a:r>
            <a:r>
              <a:rPr lang="zh-CN" altLang="en-US" dirty="0"/>
              <a:t>是图像可用的动态范围，如</a:t>
            </a:r>
            <a:r>
              <a:rPr lang="en-US" altLang="zh-CN" dirty="0"/>
              <a:t>8</a:t>
            </a:r>
            <a:r>
              <a:rPr lang="zh-CN" altLang="en-US" dirty="0"/>
              <a:t>位位深时取</a:t>
            </a:r>
            <a:r>
              <a:rPr lang="en-US" altLang="zh-CN" dirty="0"/>
              <a:t>256</a:t>
            </a:r>
            <a:r>
              <a:rPr lang="zh-CN" altLang="en-US" dirty="0"/>
              <a:t>）</a:t>
            </a:r>
            <a:endParaRPr lang="en-US" altLang="zh-CN" dirty="0"/>
          </a:p>
          <a:p>
            <a:endParaRPr lang="en-US" altLang="zh-CN" dirty="0"/>
          </a:p>
          <a:p>
            <a:r>
              <a:rPr lang="zh-CN" altLang="en-US" dirty="0"/>
              <a:t>下一页看</a:t>
            </a:r>
            <a:r>
              <a:rPr lang="en-US" altLang="zh-CN" dirty="0"/>
              <a:t>RGB</a:t>
            </a:r>
            <a:r>
              <a:rPr lang="zh-CN" altLang="en-US" dirty="0"/>
              <a:t>到灰度图像的转换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79</a:t>
            </a:fld>
            <a:endParaRPr lang="zh-CN" altLang="en-US"/>
          </a:p>
        </p:txBody>
      </p:sp>
    </p:spTree>
    <p:extLst>
      <p:ext uri="{BB962C8B-B14F-4D97-AF65-F5344CB8AC3E}">
        <p14:creationId xmlns:p14="http://schemas.microsoft.com/office/powerpoint/2010/main" val="3206827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第一种：代数均值法</a:t>
            </a:r>
            <a:r>
              <a:rPr lang="en-US" altLang="zh-CN" dirty="0"/>
              <a:t>(</a:t>
            </a:r>
            <a:r>
              <a:rPr lang="zh-CN" altLang="en-US" dirty="0"/>
              <a:t>不考虑不同波长对人眼刺激的差异）</a:t>
            </a:r>
            <a:endParaRPr lang="en-US" altLang="zh-CN" dirty="0"/>
          </a:p>
          <a:p>
            <a:r>
              <a:rPr lang="zh-CN" altLang="en-US" dirty="0"/>
              <a:t>第二种：基于视觉的加权</a:t>
            </a:r>
            <a:r>
              <a:rPr lang="en-US" altLang="zh-CN" dirty="0"/>
              <a:t>(</a:t>
            </a:r>
            <a:r>
              <a:rPr lang="zh-CN" altLang="en-US" dirty="0"/>
              <a:t>各种波长对人眼的刺激强度不同） 第一个权用于电视系统  第二个权</a:t>
            </a:r>
            <a:r>
              <a:rPr lang="en-US" altLang="zh-CN" dirty="0"/>
              <a:t>ITU-BT.709</a:t>
            </a:r>
          </a:p>
          <a:p>
            <a:endParaRPr lang="en-US" altLang="zh-CN" dirty="0"/>
          </a:p>
          <a:p>
            <a:r>
              <a:rPr lang="zh-CN" altLang="en-US" dirty="0"/>
              <a:t>下一页看</a:t>
            </a:r>
            <a:r>
              <a:rPr lang="en-US" altLang="zh-CN" dirty="0"/>
              <a:t>RGB</a:t>
            </a:r>
            <a:r>
              <a:rPr lang="zh-CN" altLang="en-US" dirty="0"/>
              <a:t>到灰度图像的转换</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80</a:t>
            </a:fld>
            <a:endParaRPr lang="zh-CN" altLang="en-US"/>
          </a:p>
        </p:txBody>
      </p:sp>
    </p:spTree>
    <p:extLst>
      <p:ext uri="{BB962C8B-B14F-4D97-AF65-F5344CB8AC3E}">
        <p14:creationId xmlns:p14="http://schemas.microsoft.com/office/powerpoint/2010/main" val="22970694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在“从</a:t>
            </a:r>
            <a:r>
              <a:rPr lang="en-US" altLang="zh-CN" dirty="0"/>
              <a:t>sRGB</a:t>
            </a:r>
            <a:r>
              <a:rPr lang="zh-CN" altLang="en-US" dirty="0"/>
              <a:t>到</a:t>
            </a:r>
            <a:r>
              <a:rPr lang="en-US" altLang="zh-CN" dirty="0"/>
              <a:t>XYZ</a:t>
            </a:r>
            <a:r>
              <a:rPr lang="zh-CN" altLang="en-US" dirty="0"/>
              <a:t>”和“从</a:t>
            </a:r>
            <a:r>
              <a:rPr lang="en-US" altLang="zh-CN" dirty="0"/>
              <a:t>XYZ</a:t>
            </a:r>
            <a:r>
              <a:rPr lang="zh-CN" altLang="en-US" dirty="0"/>
              <a:t>到</a:t>
            </a:r>
            <a:r>
              <a:rPr lang="en-US" altLang="zh-CN" dirty="0"/>
              <a:t>sRGB</a:t>
            </a:r>
            <a:r>
              <a:rPr lang="zh-CN" altLang="en-US" dirty="0"/>
              <a:t>”看到过伽玛逆变换（带</a:t>
            </a:r>
            <a:r>
              <a:rPr lang="en-US" altLang="zh-CN" dirty="0"/>
              <a:t>-1</a:t>
            </a:r>
            <a:r>
              <a:rPr lang="zh-CN" altLang="en-US" dirty="0"/>
              <a:t>）和伽玛变换（不带</a:t>
            </a:r>
            <a:r>
              <a:rPr lang="en-US" altLang="zh-CN" dirty="0"/>
              <a:t>-1</a:t>
            </a:r>
            <a:r>
              <a:rPr lang="zh-CN" altLang="en-US" dirty="0"/>
              <a:t>）</a:t>
            </a:r>
            <a:endParaRPr lang="en-US" altLang="zh-CN" dirty="0"/>
          </a:p>
          <a:p>
            <a:r>
              <a:rPr lang="zh-CN" altLang="en-US" dirty="0"/>
              <a:t>即先将</a:t>
            </a:r>
            <a:r>
              <a:rPr lang="en-US" altLang="zh-CN" dirty="0"/>
              <a:t>sRGB</a:t>
            </a:r>
            <a:r>
              <a:rPr lang="zh-CN" altLang="en-US" dirty="0"/>
              <a:t>的分量通过逆变换变到</a:t>
            </a:r>
            <a:r>
              <a:rPr lang="en-US" altLang="zh-CN" dirty="0"/>
              <a:t>RGB</a:t>
            </a:r>
            <a:r>
              <a:rPr lang="zh-CN" altLang="en-US" dirty="0"/>
              <a:t>，求出灰度值 ，再用一个伽玛变换来得到最后的灰度值，</a:t>
            </a:r>
            <a:endParaRPr lang="en-US" altLang="zh-CN" dirty="0"/>
          </a:p>
          <a:p>
            <a:r>
              <a:rPr lang="zh-CN" altLang="en-US" dirty="0"/>
              <a:t>其中的权值可与</a:t>
            </a:r>
            <a:r>
              <a:rPr lang="en-US" altLang="zh-CN" dirty="0"/>
              <a:t>RGB</a:t>
            </a:r>
            <a:r>
              <a:rPr lang="zh-CN" altLang="en-US" dirty="0"/>
              <a:t>中使用的一样，但更多使用   第二个权</a:t>
            </a:r>
            <a:r>
              <a:rPr lang="en-US" altLang="zh-CN" dirty="0"/>
              <a:t>ITU-BT.709</a:t>
            </a:r>
          </a:p>
          <a:p>
            <a:endParaRPr lang="en-US" altLang="zh-CN" dirty="0"/>
          </a:p>
          <a:p>
            <a:r>
              <a:rPr lang="zh-CN" altLang="en-US" dirty="0"/>
              <a:t>另一种是一种近似计算，适合于要求不太高的大多数应用</a:t>
            </a:r>
            <a:endParaRPr lang="en-US" altLang="zh-CN" dirty="0"/>
          </a:p>
          <a:p>
            <a:endParaRPr lang="en-US" altLang="zh-CN" dirty="0"/>
          </a:p>
          <a:p>
            <a:r>
              <a:rPr lang="zh-CN" altLang="en-US" dirty="0"/>
              <a:t>下一页开始讲第四部分：直方图及其应用</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81</a:t>
            </a:fld>
            <a:endParaRPr lang="zh-CN" altLang="en-US"/>
          </a:p>
        </p:txBody>
      </p:sp>
    </p:spTree>
    <p:extLst>
      <p:ext uri="{BB962C8B-B14F-4D97-AF65-F5344CB8AC3E}">
        <p14:creationId xmlns:p14="http://schemas.microsoft.com/office/powerpoint/2010/main" val="290805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在这一部分中，我们主要要讲四个方面的内容：</a:t>
            </a:r>
            <a:r>
              <a:rPr lang="en-US" altLang="zh-CN" dirty="0"/>
              <a:t>1.</a:t>
            </a:r>
            <a:r>
              <a:rPr lang="zh-CN" altLang="en-US" dirty="0"/>
              <a:t>直方图的概念、</a:t>
            </a:r>
            <a:r>
              <a:rPr lang="en-US" altLang="zh-CN" dirty="0"/>
              <a:t>2.</a:t>
            </a:r>
            <a:r>
              <a:rPr lang="zh-CN" altLang="en-US" dirty="0"/>
              <a:t>直方图的解释（即如何理解直方图）、</a:t>
            </a:r>
            <a:r>
              <a:rPr lang="en-US" altLang="zh-CN" dirty="0"/>
              <a:t>3.</a:t>
            </a:r>
            <a:r>
              <a:rPr lang="zh-CN" altLang="en-US" dirty="0"/>
              <a:t>直方图的计算、</a:t>
            </a:r>
            <a:r>
              <a:rPr lang="en-US" altLang="zh-CN" dirty="0"/>
              <a:t>4</a:t>
            </a:r>
            <a:r>
              <a:rPr lang="zh-CN" altLang="en-US" dirty="0"/>
              <a:t>、基于直方图的应用</a:t>
            </a:r>
            <a:endParaRPr lang="en-US" altLang="zh-CN"/>
          </a:p>
          <a:p>
            <a:endParaRPr lang="en-US" altLang="zh-CN"/>
          </a:p>
          <a:p>
            <a:r>
              <a:rPr lang="zh-CN" altLang="en-US" dirty="0"/>
              <a:t>下一页看直方图的概念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82</a:t>
            </a:fld>
            <a:endParaRPr lang="zh-CN" altLang="en-US"/>
          </a:p>
        </p:txBody>
      </p:sp>
    </p:spTree>
    <p:extLst>
      <p:ext uri="{BB962C8B-B14F-4D97-AF65-F5344CB8AC3E}">
        <p14:creationId xmlns:p14="http://schemas.microsoft.com/office/powerpoint/2010/main" val="3733998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card” =cardinality : </a:t>
            </a:r>
            <a:r>
              <a:rPr lang="zh-CN" altLang="en-US" dirty="0"/>
              <a:t>势、集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（可以问学生：能不能反向操作）定义中说明了也特定值出现的空间位置无关，所以我们无法从一个直方图中反向生成一个确定的图像。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说明上面的结论后给出图像实例进行说明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下一页看直方图的解释</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83</a:t>
            </a:fld>
            <a:endParaRPr lang="zh-CN" altLang="en-US"/>
          </a:p>
        </p:txBody>
      </p:sp>
    </p:spTree>
    <p:extLst>
      <p:ext uri="{BB962C8B-B14F-4D97-AF65-F5344CB8AC3E}">
        <p14:creationId xmlns:p14="http://schemas.microsoft.com/office/powerpoint/2010/main" val="1971634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假定我们喂了一只狗和一只猫，那它们都有名字和毛色，也要能指定我们的宠物</a:t>
            </a:r>
            <a:endParaRPr lang="en-US" altLang="zh-CN" dirty="0"/>
          </a:p>
          <a:p>
            <a:r>
              <a:rPr lang="zh-CN" altLang="en-US" dirty="0"/>
              <a:t>。。。请同学具体分析一下继承的好处。。。</a:t>
            </a:r>
            <a:endParaRPr lang="en-US" altLang="zh-CN" dirty="0"/>
          </a:p>
          <a:p>
            <a:r>
              <a:rPr lang="zh-CN" altLang="en-US" dirty="0"/>
              <a:t>具体的继承要多种形式（单一继承、多继承、多层次继承、隐式继承等）</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a:t>
            </a:fld>
            <a:endParaRPr lang="zh-CN" altLang="en-US"/>
          </a:p>
        </p:txBody>
      </p:sp>
    </p:spTree>
    <p:extLst>
      <p:ext uri="{BB962C8B-B14F-4D97-AF65-F5344CB8AC3E}">
        <p14:creationId xmlns:p14="http://schemas.microsoft.com/office/powerpoint/2010/main" val="834527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先放出图，然后问同学能不能从图中看出什么问题。</a:t>
            </a:r>
            <a:endParaRPr lang="en-US" altLang="zh-CN" dirty="0"/>
          </a:p>
          <a:p>
            <a:r>
              <a:rPr lang="zh-CN" altLang="en-US" dirty="0"/>
              <a:t>最后可总结出以下问题：</a:t>
            </a:r>
            <a:endParaRPr lang="en-US" altLang="zh-CN" dirty="0"/>
          </a:p>
          <a:p>
            <a:r>
              <a:rPr lang="en-US" altLang="zh-CN" dirty="0"/>
              <a:t>1.</a:t>
            </a:r>
            <a:r>
              <a:rPr lang="zh-CN" altLang="en-US" dirty="0"/>
              <a:t>最左图的低值部分太多（问题是无法区分出轮胎和地面，等）</a:t>
            </a:r>
            <a:endParaRPr lang="en-US" altLang="zh-CN" dirty="0"/>
          </a:p>
          <a:p>
            <a:r>
              <a:rPr lang="en-US" altLang="zh-CN" dirty="0"/>
              <a:t>2.</a:t>
            </a:r>
            <a:r>
              <a:rPr lang="zh-CN" altLang="en-US" dirty="0"/>
              <a:t>最左图的高值部分未利用（将</a:t>
            </a:r>
            <a:r>
              <a:rPr lang="en-US" altLang="zh-CN" dirty="0"/>
              <a:t>1</a:t>
            </a:r>
            <a:r>
              <a:rPr lang="zh-CN" altLang="en-US" dirty="0"/>
              <a:t>、</a:t>
            </a:r>
            <a:r>
              <a:rPr lang="en-US" altLang="zh-CN" dirty="0"/>
              <a:t>2</a:t>
            </a:r>
            <a:r>
              <a:rPr lang="zh-CN" altLang="en-US" dirty="0"/>
              <a:t>两个问题合在一起处理即可有效解决）</a:t>
            </a:r>
            <a:endParaRPr lang="en-US" altLang="zh-CN" dirty="0"/>
          </a:p>
          <a:p>
            <a:r>
              <a:rPr lang="en-US" altLang="zh-CN" dirty="0"/>
              <a:t>3.</a:t>
            </a:r>
            <a:r>
              <a:rPr lang="zh-CN" altLang="en-US" dirty="0"/>
              <a:t>最右图的高值部分太多，使得一些亮的细节没办法区分（有没有办法处理，没有）</a:t>
            </a:r>
            <a:endParaRPr lang="en-US" altLang="zh-CN" dirty="0"/>
          </a:p>
          <a:p>
            <a:r>
              <a:rPr lang="zh-CN" altLang="en-US" dirty="0"/>
              <a:t>从而引出相关的概念</a:t>
            </a:r>
            <a:endParaRPr lang="en-US" altLang="zh-CN" dirty="0"/>
          </a:p>
          <a:p>
            <a:r>
              <a:rPr lang="zh-CN" altLang="en-US" dirty="0"/>
              <a:t>下一页看几个基于直方图的概念，第一个是对比度</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84</a:t>
            </a:fld>
            <a:endParaRPr lang="zh-CN" altLang="en-US"/>
          </a:p>
        </p:txBody>
      </p:sp>
    </p:spTree>
    <p:extLst>
      <p:ext uri="{BB962C8B-B14F-4D97-AF65-F5344CB8AC3E}">
        <p14:creationId xmlns:p14="http://schemas.microsoft.com/office/powerpoint/2010/main" val="1762676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对比度的影响：</a:t>
            </a:r>
            <a:endParaRPr lang="en-US" altLang="zh-CN" dirty="0"/>
          </a:p>
          <a:p>
            <a:r>
              <a:rPr lang="zh-CN" altLang="en-US" dirty="0"/>
              <a:t>先看概念，再看图并进行解释（看图时可问同学不同对比度的效果）</a:t>
            </a:r>
            <a:endParaRPr lang="en-US" altLang="zh-CN" dirty="0"/>
          </a:p>
          <a:p>
            <a:r>
              <a:rPr lang="zh-CN" altLang="en-US" dirty="0"/>
              <a:t>第一图：低对比度  第二图 较合理的对比度   第三图 高对比度</a:t>
            </a:r>
            <a:endParaRPr lang="en-US" altLang="zh-CN" dirty="0"/>
          </a:p>
          <a:p>
            <a:r>
              <a:rPr lang="zh-CN" altLang="en-US" dirty="0"/>
              <a:t>（结论是对比度越高，区分细节和不同目标的效果越好）</a:t>
            </a:r>
            <a:endParaRPr lang="en-US" altLang="zh-CN" dirty="0"/>
          </a:p>
          <a:p>
            <a:r>
              <a:rPr lang="zh-CN" altLang="en-US" dirty="0"/>
              <a:t>下一页看动态范围</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85</a:t>
            </a:fld>
            <a:endParaRPr lang="zh-CN" altLang="en-US"/>
          </a:p>
        </p:txBody>
      </p:sp>
    </p:spTree>
    <p:extLst>
      <p:ext uri="{BB962C8B-B14F-4D97-AF65-F5344CB8AC3E}">
        <p14:creationId xmlns:p14="http://schemas.microsoft.com/office/powerpoint/2010/main" val="32515702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动态范围的影响：</a:t>
            </a:r>
            <a:endParaRPr lang="en-US" altLang="zh-CN" dirty="0"/>
          </a:p>
          <a:p>
            <a:r>
              <a:rPr lang="zh-CN" altLang="en-US" dirty="0"/>
              <a:t>先看概念，再看图并进行解释（看图时可问同学不同动态范围的效果）</a:t>
            </a:r>
            <a:endParaRPr lang="en-US" altLang="zh-CN" dirty="0"/>
          </a:p>
          <a:p>
            <a:r>
              <a:rPr lang="zh-CN" altLang="en-US" dirty="0"/>
              <a:t>第一图：高动态范围  第二图 中等动态范围 第三图 低动态范围</a:t>
            </a:r>
            <a:endParaRPr lang="en-US" altLang="zh-CN" dirty="0"/>
          </a:p>
          <a:p>
            <a:r>
              <a:rPr lang="zh-CN" altLang="en-US" dirty="0"/>
              <a:t>（结论是动态范围越大，区分细节和不同目标的效果越好）</a:t>
            </a:r>
            <a:endParaRPr lang="en-US" altLang="zh-CN" dirty="0"/>
          </a:p>
          <a:p>
            <a:endParaRPr lang="en-US" altLang="zh-CN" dirty="0"/>
          </a:p>
          <a:p>
            <a:r>
              <a:rPr lang="zh-CN" altLang="en-US" dirty="0"/>
              <a:t>结合前一页总结：对比度和动态范围是相互关联的一对概念，好的组合对图像的质量和应用是至关重要的；但对比度可以通过人工处理扩展，而动态范围在正常情况下通过处理只会缩小（扩大也可以，但那是无中生有，在某些应用中是不允许的（如定量遥感分析中））</a:t>
            </a:r>
            <a:endParaRPr lang="en-US" altLang="zh-CN" dirty="0"/>
          </a:p>
          <a:p>
            <a:r>
              <a:rPr lang="zh-CN" altLang="en-US" dirty="0"/>
              <a:t>下一页看饱和度</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86</a:t>
            </a:fld>
            <a:endParaRPr lang="zh-CN" altLang="en-US"/>
          </a:p>
        </p:txBody>
      </p:sp>
    </p:spTree>
    <p:extLst>
      <p:ext uri="{BB962C8B-B14F-4D97-AF65-F5344CB8AC3E}">
        <p14:creationId xmlns:p14="http://schemas.microsoft.com/office/powerpoint/2010/main" val="37343004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饱和度问题是在成像过程中出现的，低饱和是因为曝光不足引起，过饱和是因为过度曝光引起，这两种情况均为降低图像的质量并严重影响图像的后续处理。</a:t>
            </a:r>
            <a:endParaRPr lang="en-US" altLang="zh-CN" dirty="0"/>
          </a:p>
          <a:p>
            <a:r>
              <a:rPr lang="zh-CN" altLang="en-US" dirty="0"/>
              <a:t>（这是前面对比度中的两个图，分别对应低饱和度和过饮和，讲一下它们在后续中存在的问题）</a:t>
            </a:r>
            <a:endParaRPr lang="en-US" altLang="zh-CN" dirty="0"/>
          </a:p>
          <a:p>
            <a:r>
              <a:rPr lang="zh-CN" altLang="en-US" dirty="0"/>
              <a:t>结论：在获取图像的过程中一定要很好的控制曝光量</a:t>
            </a:r>
            <a:endParaRPr lang="en-US" altLang="zh-CN" dirty="0"/>
          </a:p>
          <a:p>
            <a:endParaRPr lang="en-US" altLang="zh-CN" dirty="0"/>
          </a:p>
          <a:p>
            <a:r>
              <a:rPr lang="zh-CN" altLang="en-US" dirty="0"/>
              <a:t>下一页看几个基于直方图的概念，第一个是对比度</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87</a:t>
            </a:fld>
            <a:endParaRPr lang="zh-CN" altLang="en-US"/>
          </a:p>
        </p:txBody>
      </p:sp>
    </p:spTree>
    <p:extLst>
      <p:ext uri="{BB962C8B-B14F-4D97-AF65-F5344CB8AC3E}">
        <p14:creationId xmlns:p14="http://schemas.microsoft.com/office/powerpoint/2010/main" val="13639266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第一图是突峰（一般由压缩对比度引起）  第二图为间隙（一般由扩展对比度引起） 第三图是没有经人工后续处理的图像（是光滑的，没有间隙的，过度曝光除外）</a:t>
            </a:r>
            <a:endParaRPr lang="en-US" altLang="zh-CN" dirty="0"/>
          </a:p>
          <a:p>
            <a:r>
              <a:rPr lang="zh-CN" altLang="en-US" dirty="0"/>
              <a:t>在人工处理过程中尽量不要引起突峰和间隙</a:t>
            </a:r>
            <a:endParaRPr lang="en-US" altLang="zh-CN" dirty="0"/>
          </a:p>
          <a:p>
            <a:endParaRPr lang="en-US" altLang="zh-CN" dirty="0"/>
          </a:p>
          <a:p>
            <a:r>
              <a:rPr lang="zh-CN" altLang="en-US" dirty="0"/>
              <a:t>对直方图解释的总结：  通过上面的几个概念，我们可以很好的解释关于图像质量的问题和图像处理方法是否恰当的问题</a:t>
            </a:r>
            <a:endParaRPr lang="en-US" altLang="zh-CN" dirty="0"/>
          </a:p>
          <a:p>
            <a:r>
              <a:rPr lang="zh-CN" altLang="en-US" dirty="0"/>
              <a:t>下一页起看关于直方图的计算方法</a:t>
            </a:r>
            <a:r>
              <a:rPr lang="en-US" altLang="zh-CN" dirty="0"/>
              <a:t>: </a:t>
            </a:r>
            <a:r>
              <a:rPr lang="zh-CN" altLang="en-US" dirty="0"/>
              <a:t>共分为</a:t>
            </a:r>
            <a:r>
              <a:rPr lang="en-US" altLang="zh-CN" dirty="0"/>
              <a:t>3</a:t>
            </a:r>
            <a:r>
              <a:rPr lang="zh-CN" altLang="en-US" dirty="0"/>
              <a:t>种情况：低位深灰度图像直方图、高位深灰度图像直方图、彩色图像直方图</a:t>
            </a:r>
            <a:endParaRPr lang="en-US" altLang="zh-CN" dirty="0"/>
          </a:p>
          <a:p>
            <a:r>
              <a:rPr lang="zh-CN" altLang="en-US" dirty="0"/>
              <a:t>首先看 低位深灰度图像直方图</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88</a:t>
            </a:fld>
            <a:endParaRPr lang="zh-CN" altLang="en-US"/>
          </a:p>
        </p:txBody>
      </p:sp>
    </p:spTree>
    <p:extLst>
      <p:ext uri="{BB962C8B-B14F-4D97-AF65-F5344CB8AC3E}">
        <p14:creationId xmlns:p14="http://schemas.microsoft.com/office/powerpoint/2010/main" val="28573997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先看算法过程描述，再给出一个代码实例，并请同学分析代码可能存在的问题及其相应的改进方法</a:t>
            </a:r>
            <a:endParaRPr lang="en-US" altLang="zh-CN" dirty="0"/>
          </a:p>
          <a:p>
            <a:endParaRPr lang="en-US" altLang="zh-CN" dirty="0"/>
          </a:p>
          <a:p>
            <a:r>
              <a:rPr lang="zh-CN" altLang="en-US" dirty="0"/>
              <a:t>下一页看高位深直方图</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89</a:t>
            </a:fld>
            <a:endParaRPr lang="zh-CN" altLang="en-US"/>
          </a:p>
        </p:txBody>
      </p:sp>
    </p:spTree>
    <p:extLst>
      <p:ext uri="{BB962C8B-B14F-4D97-AF65-F5344CB8AC3E}">
        <p14:creationId xmlns:p14="http://schemas.microsoft.com/office/powerpoint/2010/main" val="26600908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先看高位深与低位深灰度图像直方图存在的差异   </a:t>
            </a:r>
            <a:r>
              <a:rPr lang="en-US" altLang="zh-CN" dirty="0"/>
              <a:t>(</a:t>
            </a:r>
            <a:r>
              <a:rPr lang="zh-CN" altLang="en-US" dirty="0"/>
              <a:t>先问同学再展示）</a:t>
            </a:r>
            <a:endParaRPr lang="en-US" altLang="zh-CN" dirty="0"/>
          </a:p>
          <a:p>
            <a:r>
              <a:rPr lang="zh-CN" altLang="en-US" dirty="0"/>
              <a:t>展示后可让同学分析一下可能占用的内存空间（比如</a:t>
            </a:r>
            <a:r>
              <a:rPr lang="en-US" altLang="zh-CN" dirty="0"/>
              <a:t>12</a:t>
            </a:r>
            <a:r>
              <a:rPr lang="zh-CN" altLang="en-US" dirty="0"/>
              <a:t>位和</a:t>
            </a:r>
            <a:r>
              <a:rPr lang="en-US" altLang="zh-CN" dirty="0"/>
              <a:t>14</a:t>
            </a:r>
            <a:r>
              <a:rPr lang="zh-CN" altLang="en-US" dirty="0"/>
              <a:t>位位深），以及对占用屏幕空间的折衷处理方法</a:t>
            </a:r>
            <a:endParaRPr lang="en-US" altLang="zh-CN" dirty="0"/>
          </a:p>
          <a:p>
            <a:r>
              <a:rPr lang="zh-CN" altLang="en-US" dirty="0"/>
              <a:t>接下来讲述计算方法（可问同学分块数的确定影响因素（</a:t>
            </a:r>
            <a:r>
              <a:rPr lang="en-US" altLang="zh-CN" dirty="0"/>
              <a:t>1</a:t>
            </a:r>
            <a:r>
              <a:rPr lang="zh-CN" altLang="en-US" dirty="0"/>
              <a:t>是可视化显示要求，</a:t>
            </a:r>
            <a:r>
              <a:rPr lang="en-US" altLang="zh-CN" dirty="0"/>
              <a:t>2</a:t>
            </a:r>
            <a:r>
              <a:rPr lang="zh-CN" altLang="en-US" dirty="0"/>
              <a:t>是直方图必要精度，即还能解释分布特征）</a:t>
            </a:r>
            <a:endParaRPr lang="en-US" altLang="zh-CN" dirty="0"/>
          </a:p>
          <a:p>
            <a:r>
              <a:rPr lang="zh-CN" altLang="en-US" dirty="0"/>
              <a:t>最后放出代码，让同学分析其中可能存在的问题（代码分为</a:t>
            </a:r>
            <a:r>
              <a:rPr lang="en-US" altLang="zh-CN" dirty="0"/>
              <a:t>2</a:t>
            </a:r>
            <a:r>
              <a:rPr lang="zh-CN" altLang="en-US" dirty="0"/>
              <a:t>个部分，第一部分主要看分块数的确定方法，第二部分主要看频数的累积算法）</a:t>
            </a:r>
            <a:endParaRPr lang="en-US" altLang="zh-CN" dirty="0"/>
          </a:p>
          <a:p>
            <a:r>
              <a:rPr lang="zh-CN" altLang="en-US" dirty="0"/>
              <a:t>下一页看彩色图像直方图</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90</a:t>
            </a:fld>
            <a:endParaRPr lang="zh-CN" altLang="en-US"/>
          </a:p>
        </p:txBody>
      </p:sp>
    </p:spTree>
    <p:extLst>
      <p:ext uri="{BB962C8B-B14F-4D97-AF65-F5344CB8AC3E}">
        <p14:creationId xmlns:p14="http://schemas.microsoft.com/office/powerpoint/2010/main" val="37706130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91</a:t>
            </a:fld>
            <a:endParaRPr lang="zh-CN" altLang="en-US"/>
          </a:p>
        </p:txBody>
      </p:sp>
    </p:spTree>
    <p:extLst>
      <p:ext uri="{BB962C8B-B14F-4D97-AF65-F5344CB8AC3E}">
        <p14:creationId xmlns:p14="http://schemas.microsoft.com/office/powerpoint/2010/main" val="1144119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彩色图像与灰色图像不同，具有三个或多个波段，所以其直方图的定义有些差异，基于对其定义不同的理解，可以有不同的直方图的计算方法</a:t>
            </a:r>
            <a:endParaRPr lang="en-US" altLang="zh-CN" dirty="0"/>
          </a:p>
          <a:p>
            <a:r>
              <a:rPr lang="zh-CN" altLang="en-US" dirty="0"/>
              <a:t>接下来显示第一种直方图的概念</a:t>
            </a:r>
            <a:endParaRPr lang="en-US" altLang="zh-CN" dirty="0"/>
          </a:p>
          <a:p>
            <a:r>
              <a:rPr lang="zh-CN" altLang="en-US" dirty="0"/>
              <a:t>接下来是第一种直方图的图示和解释：从直方图中看，没有出现过饱和等异常问题，是一幅很好的图像</a:t>
            </a:r>
            <a:endParaRPr lang="en-US" altLang="zh-CN" dirty="0"/>
          </a:p>
          <a:p>
            <a:r>
              <a:rPr lang="zh-CN" altLang="en-US" dirty="0"/>
              <a:t>再看第二种：分波段直方图的定义和逐步显示</a:t>
            </a:r>
            <a:r>
              <a:rPr lang="en-US" altLang="zh-CN" dirty="0"/>
              <a:t>RGB</a:t>
            </a:r>
            <a:r>
              <a:rPr lang="zh-CN" altLang="en-US" dirty="0"/>
              <a:t>三个波段的图像及对应的直方图</a:t>
            </a:r>
            <a:endParaRPr lang="en-US" altLang="zh-CN" dirty="0"/>
          </a:p>
          <a:p>
            <a:r>
              <a:rPr lang="zh-CN" altLang="en-US" dirty="0"/>
              <a:t>最后解释分波段中揭示出的问题：</a:t>
            </a:r>
            <a:r>
              <a:rPr lang="en-US" altLang="zh-CN" dirty="0"/>
              <a:t>R</a:t>
            </a:r>
            <a:r>
              <a:rPr lang="zh-CN" altLang="en-US" dirty="0"/>
              <a:t>波段明显过饱和，而</a:t>
            </a:r>
            <a:r>
              <a:rPr lang="en-US" altLang="zh-CN" dirty="0"/>
              <a:t>GB</a:t>
            </a:r>
            <a:r>
              <a:rPr lang="zh-CN" altLang="en-US" dirty="0"/>
              <a:t>两波段则明显曝光不足（这些在能量直方图中均被掩盖掉了）；</a:t>
            </a:r>
            <a:endParaRPr lang="en-US" altLang="zh-CN" dirty="0"/>
          </a:p>
          <a:p>
            <a:r>
              <a:rPr lang="zh-CN" altLang="en-US" dirty="0"/>
              <a:t>另外，这两种直方图均无法很好的展示实际的色彩分布特征</a:t>
            </a:r>
            <a:endParaRPr lang="en-US" altLang="zh-CN" dirty="0"/>
          </a:p>
          <a:p>
            <a:endParaRPr lang="en-US" altLang="zh-CN" dirty="0"/>
          </a:p>
          <a:p>
            <a:r>
              <a:rPr lang="zh-CN" altLang="en-US" dirty="0"/>
              <a:t>下一页看</a:t>
            </a:r>
            <a:r>
              <a:rPr lang="en-US" altLang="zh-CN" dirty="0"/>
              <a:t>2D</a:t>
            </a:r>
            <a:r>
              <a:rPr lang="zh-CN" altLang="en-US" dirty="0"/>
              <a:t>彩色直方图</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92</a:t>
            </a:fld>
            <a:endParaRPr lang="zh-CN" altLang="en-US"/>
          </a:p>
        </p:txBody>
      </p:sp>
    </p:spTree>
    <p:extLst>
      <p:ext uri="{BB962C8B-B14F-4D97-AF65-F5344CB8AC3E}">
        <p14:creationId xmlns:p14="http://schemas.microsoft.com/office/powerpoint/2010/main" val="11376790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先看文字定义再以图示方式解释（</a:t>
            </a:r>
            <a:r>
              <a:rPr lang="en-US" altLang="zh-CN" dirty="0"/>
              <a:t>b</a:t>
            </a:r>
            <a:r>
              <a:rPr lang="zh-CN" altLang="en-US" dirty="0"/>
              <a:t>图中以颜色的深浅来表示像素的多少，也可以做成</a:t>
            </a:r>
            <a:r>
              <a:rPr lang="en-US" altLang="zh-CN" dirty="0"/>
              <a:t>3</a:t>
            </a:r>
            <a:r>
              <a:rPr lang="zh-CN" altLang="en-US" dirty="0"/>
              <a:t>维的）</a:t>
            </a:r>
            <a:endParaRPr lang="en-US" altLang="zh-CN" dirty="0"/>
          </a:p>
          <a:p>
            <a:endParaRPr lang="en-US" altLang="zh-CN" dirty="0"/>
          </a:p>
          <a:p>
            <a:r>
              <a:rPr lang="zh-CN" altLang="en-US" dirty="0"/>
              <a:t>最后用图示方法解释其优点</a:t>
            </a:r>
            <a:r>
              <a:rPr lang="en-US" altLang="zh-CN" dirty="0"/>
              <a:t>:  </a:t>
            </a:r>
            <a:r>
              <a:rPr lang="zh-CN" altLang="en-US" dirty="0"/>
              <a:t>能更有效的分析图像彩色的分布以及不同图像间的相似性</a:t>
            </a:r>
            <a:endParaRPr lang="en-US" altLang="zh-CN" dirty="0"/>
          </a:p>
          <a:p>
            <a:r>
              <a:rPr lang="zh-CN" altLang="en-US" dirty="0"/>
              <a:t>下一页看累积直方图</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93</a:t>
            </a:fld>
            <a:endParaRPr lang="zh-CN" altLang="en-US"/>
          </a:p>
        </p:txBody>
      </p:sp>
    </p:spTree>
    <p:extLst>
      <p:ext uri="{BB962C8B-B14F-4D97-AF65-F5344CB8AC3E}">
        <p14:creationId xmlns:p14="http://schemas.microsoft.com/office/powerpoint/2010/main" val="412083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访问控制符：</a:t>
            </a:r>
            <a:r>
              <a:rPr lang="en-US" altLang="zh-CN" dirty="0"/>
              <a:t>public</a:t>
            </a:r>
            <a:r>
              <a:rPr lang="zh-CN" altLang="en-US" dirty="0"/>
              <a:t>，</a:t>
            </a:r>
            <a:r>
              <a:rPr lang="en-US" altLang="zh-CN" dirty="0"/>
              <a:t>private</a:t>
            </a:r>
            <a:r>
              <a:rPr lang="zh-CN" altLang="en-US" dirty="0"/>
              <a:t>，</a:t>
            </a:r>
            <a:r>
              <a:rPr lang="en-US" altLang="zh-CN" dirty="0"/>
              <a:t>protected</a:t>
            </a:r>
            <a:r>
              <a:rPr lang="zh-CN" altLang="en-US" dirty="0"/>
              <a:t>，</a:t>
            </a:r>
            <a:r>
              <a:rPr lang="en-US" altLang="zh-CN" dirty="0"/>
              <a:t>internal</a:t>
            </a:r>
            <a:r>
              <a:rPr lang="zh-CN" altLang="en-US" dirty="0"/>
              <a:t>，</a:t>
            </a:r>
            <a:r>
              <a:rPr lang="en-US" altLang="zh-CN" dirty="0"/>
              <a:t>protected internal</a:t>
            </a:r>
            <a:r>
              <a:rPr lang="zh-CN" altLang="en-US" dirty="0"/>
              <a:t>（</a:t>
            </a:r>
            <a:r>
              <a:rPr lang="en-US" altLang="zh-CN" dirty="0"/>
              <a:t>C#)</a:t>
            </a:r>
            <a:endParaRPr lang="zh-CN" altLang="en-US" dirty="0"/>
          </a:p>
        </p:txBody>
      </p:sp>
      <p:sp>
        <p:nvSpPr>
          <p:cNvPr id="4" name="灯片编号占位符 3"/>
          <p:cNvSpPr>
            <a:spLocks noGrp="1"/>
          </p:cNvSpPr>
          <p:nvPr>
            <p:ph type="sldNum" sz="quarter" idx="5"/>
          </p:nvPr>
        </p:nvSpPr>
        <p:spPr/>
        <p:txBody>
          <a:bodyPr/>
          <a:lstStyle/>
          <a:p>
            <a:fld id="{4BFC3553-936A-4FFB-A6F1-B46205F0A431}" type="slidenum">
              <a:rPr lang="zh-CN" altLang="en-US" smtClean="0"/>
              <a:t>9</a:t>
            </a:fld>
            <a:endParaRPr lang="zh-CN" altLang="en-US"/>
          </a:p>
        </p:txBody>
      </p:sp>
    </p:spTree>
    <p:extLst>
      <p:ext uri="{BB962C8B-B14F-4D97-AF65-F5344CB8AC3E}">
        <p14:creationId xmlns:p14="http://schemas.microsoft.com/office/powerpoint/2010/main" val="41002549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（在定义后讲）累积直方图主要可以用在直方图均衡和直方图匹配处理过程中</a:t>
            </a:r>
            <a:endParaRPr lang="en-US" altLang="zh-CN" dirty="0"/>
          </a:p>
          <a:p>
            <a:r>
              <a:rPr lang="zh-CN" altLang="en-US" dirty="0"/>
              <a:t>给出公式，并请同学分析两公式在程序中哪个更一些</a:t>
            </a:r>
            <a:endParaRPr lang="en-US" altLang="zh-CN" dirty="0"/>
          </a:p>
          <a:p>
            <a:endParaRPr lang="en-US" altLang="zh-CN" dirty="0"/>
          </a:p>
          <a:p>
            <a:r>
              <a:rPr lang="zh-CN" altLang="en-US" dirty="0"/>
              <a:t>下一页看直方图应用中的第一种应用：直方图拉伸</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94</a:t>
            </a:fld>
            <a:endParaRPr lang="zh-CN" altLang="en-US"/>
          </a:p>
        </p:txBody>
      </p:sp>
    </p:spTree>
    <p:extLst>
      <p:ext uri="{BB962C8B-B14F-4D97-AF65-F5344CB8AC3E}">
        <p14:creationId xmlns:p14="http://schemas.microsoft.com/office/powerpoint/2010/main" val="28528487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注意点：</a:t>
            </a:r>
            <a:r>
              <a:rPr lang="en-US" altLang="zh-CN" dirty="0"/>
              <a:t>1.</a:t>
            </a:r>
            <a:r>
              <a:rPr lang="zh-CN" altLang="en-US" dirty="0"/>
              <a:t>从实际的图像来说，可能是对整个动态范围进行拉伸，但从函数的概念来说，有拉伸就有压缩，而压缩会降低图像的质量，所以应特别注意拉伸和压缩范围的合理选择</a:t>
            </a:r>
            <a:endParaRPr lang="en-US" altLang="zh-CN" dirty="0"/>
          </a:p>
          <a:p>
            <a:r>
              <a:rPr lang="en-US" altLang="zh-CN" dirty="0"/>
              <a:t>   2.</a:t>
            </a:r>
            <a:r>
              <a:rPr lang="zh-CN" altLang="en-US" dirty="0"/>
              <a:t>由于图像千变万化、应用目的也有不同，所以对比度拉伸没有一个精确的处理过程，而是一个试错的过程，所以从程序设计的角度应特别处理</a:t>
            </a:r>
            <a:endParaRPr lang="en-US" altLang="zh-CN" dirty="0"/>
          </a:p>
          <a:p>
            <a:endParaRPr lang="en-US" altLang="zh-CN" dirty="0"/>
          </a:p>
          <a:p>
            <a:r>
              <a:rPr lang="zh-CN" altLang="en-US" dirty="0"/>
              <a:t>最后看例子：分段线性拉伸，非线性拉伸（先看函数图， 再幂指数拉伸（亮度过低的增强，图中的带圈部分）， 还是幂指数拉伸（亮度过高的增强）），</a:t>
            </a:r>
            <a:endParaRPr lang="en-US" altLang="zh-CN" dirty="0"/>
          </a:p>
          <a:p>
            <a:r>
              <a:rPr lang="zh-CN" altLang="en-US" dirty="0"/>
              <a:t>下一页看直方图均衡</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95</a:t>
            </a:fld>
            <a:endParaRPr lang="zh-CN" altLang="en-US"/>
          </a:p>
        </p:txBody>
      </p:sp>
    </p:spTree>
    <p:extLst>
      <p:ext uri="{BB962C8B-B14F-4D97-AF65-F5344CB8AC3E}">
        <p14:creationId xmlns:p14="http://schemas.microsoft.com/office/powerpoint/2010/main" val="426943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在文字概念后用函数图来对其进行直观说明</a:t>
            </a:r>
            <a:endParaRPr lang="en-US" altLang="zh-CN" dirty="0"/>
          </a:p>
          <a:p>
            <a:r>
              <a:rPr lang="zh-CN" altLang="en-US" dirty="0"/>
              <a:t>然后再说明数字图像中的实际情况（辅以函数图）：由于数字图像是离散函数且点操作不能对直方图的项进行分裂，所以并不能得到理想的均匀分布的直方图，仅能得到近似结果</a:t>
            </a:r>
            <a:r>
              <a:rPr lang="en-US" altLang="zh-CN" dirty="0"/>
              <a:t>(</a:t>
            </a:r>
            <a:r>
              <a:rPr lang="zh-CN" altLang="en-US" dirty="0"/>
              <a:t>图中绿色虚线是理想状态，实线是实际状态）</a:t>
            </a:r>
            <a:endParaRPr lang="en-US" altLang="zh-CN" dirty="0"/>
          </a:p>
          <a:p>
            <a:endParaRPr lang="en-US" altLang="zh-CN" dirty="0"/>
          </a:p>
          <a:p>
            <a:r>
              <a:rPr lang="zh-CN" altLang="en-US" dirty="0"/>
              <a:t>下一页看直方图均衡的算法推导过程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96</a:t>
            </a:fld>
            <a:endParaRPr lang="zh-CN" altLang="en-US"/>
          </a:p>
        </p:txBody>
      </p:sp>
    </p:spTree>
    <p:extLst>
      <p:ext uri="{BB962C8B-B14F-4D97-AF65-F5344CB8AC3E}">
        <p14:creationId xmlns:p14="http://schemas.microsoft.com/office/powerpoint/2010/main" val="17545631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直方图均衡就是定义一个变换</a:t>
            </a:r>
            <a:r>
              <a:rPr lang="en-US" altLang="zh-CN" dirty="0"/>
              <a:t>s</a:t>
            </a:r>
            <a:r>
              <a:rPr lang="zh-CN" altLang="en-US" dirty="0"/>
              <a:t>，它应满足两个条件；</a:t>
            </a:r>
            <a:endParaRPr lang="en-US" altLang="zh-CN" dirty="0"/>
          </a:p>
          <a:p>
            <a:r>
              <a:rPr lang="zh-CN" altLang="en-US" dirty="0"/>
              <a:t>接下来说明如果可能要用到其反变换，则条件</a:t>
            </a:r>
            <a:r>
              <a:rPr lang="en-US" altLang="zh-CN" dirty="0"/>
              <a:t>1</a:t>
            </a:r>
            <a:r>
              <a:rPr lang="zh-CN" altLang="en-US" dirty="0"/>
              <a:t>应变变得更严格</a:t>
            </a:r>
            <a:endParaRPr lang="en-US" altLang="zh-CN" dirty="0"/>
          </a:p>
          <a:p>
            <a:endParaRPr lang="en-US" altLang="zh-CN" dirty="0"/>
          </a:p>
          <a:p>
            <a:r>
              <a:rPr lang="zh-CN" altLang="en-US" dirty="0"/>
              <a:t>下面讲一个常用变换</a:t>
            </a:r>
            <a:r>
              <a:rPr lang="en-US" altLang="zh-CN" dirty="0"/>
              <a:t>T</a:t>
            </a:r>
            <a:r>
              <a:rPr lang="zh-CN" altLang="en-US" dirty="0"/>
              <a:t>的证明</a:t>
            </a:r>
            <a:r>
              <a:rPr lang="en-US" altLang="zh-CN" dirty="0"/>
              <a:t>:</a:t>
            </a:r>
          </a:p>
          <a:p>
            <a:r>
              <a:rPr lang="zh-CN" altLang="en-US" dirty="0"/>
              <a:t>给出这个常用变换，再讲解公式满足</a:t>
            </a:r>
            <a:r>
              <a:rPr lang="en-US" altLang="zh-CN" dirty="0"/>
              <a:t>T</a:t>
            </a:r>
            <a:r>
              <a:rPr lang="zh-CN" altLang="en-US" dirty="0"/>
              <a:t>所需的两个条件：概率</a:t>
            </a:r>
            <a:r>
              <a:rPr lang="en-US" altLang="zh-CN" dirty="0"/>
              <a:t>p</a:t>
            </a:r>
            <a:r>
              <a:rPr lang="zh-CN" altLang="en-US" dirty="0"/>
              <a:t>不为负，所以</a:t>
            </a:r>
            <a:r>
              <a:rPr lang="en-US" altLang="zh-CN" dirty="0"/>
              <a:t>s</a:t>
            </a:r>
            <a:r>
              <a:rPr lang="zh-CN" altLang="en-US" dirty="0"/>
              <a:t>是递增的；概率在其函数的定义域上的积分为</a:t>
            </a:r>
            <a:r>
              <a:rPr lang="en-US" altLang="zh-CN" dirty="0"/>
              <a:t>1</a:t>
            </a:r>
            <a:r>
              <a:rPr lang="zh-CN" altLang="en-US" dirty="0"/>
              <a:t>，所以</a:t>
            </a:r>
            <a:r>
              <a:rPr lang="en-US" altLang="zh-CN" dirty="0"/>
              <a:t>s</a:t>
            </a:r>
            <a:r>
              <a:rPr lang="zh-CN" altLang="en-US" dirty="0"/>
              <a:t>满足第</a:t>
            </a:r>
            <a:r>
              <a:rPr lang="en-US" altLang="zh-CN" dirty="0"/>
              <a:t>2</a:t>
            </a:r>
            <a:r>
              <a:rPr lang="zh-CN" altLang="en-US" dirty="0"/>
              <a:t>个条件</a:t>
            </a:r>
            <a:endParaRPr lang="en-US" altLang="zh-CN" dirty="0"/>
          </a:p>
          <a:p>
            <a:r>
              <a:rPr lang="zh-CN" altLang="en-US" dirty="0"/>
              <a:t>再对</a:t>
            </a:r>
            <a:r>
              <a:rPr lang="en-US" altLang="zh-CN" dirty="0"/>
              <a:t>s</a:t>
            </a:r>
            <a:r>
              <a:rPr lang="zh-CN" altLang="en-US" dirty="0"/>
              <a:t>求导</a:t>
            </a:r>
            <a:endParaRPr lang="en-US" altLang="zh-CN" dirty="0"/>
          </a:p>
          <a:p>
            <a:r>
              <a:rPr lang="zh-CN" altLang="en-US" dirty="0"/>
              <a:t>概率论的基本性质（若</a:t>
            </a:r>
            <a:r>
              <a:rPr lang="en-US" altLang="zh-CN" dirty="0"/>
              <a:t>T</a:t>
            </a:r>
            <a:r>
              <a:rPr lang="zh-CN" altLang="en-US" dirty="0"/>
              <a:t>是连续可导函数，则其</a:t>
            </a:r>
            <a:r>
              <a:rPr lang="en-US" altLang="zh-CN" dirty="0"/>
              <a:t>PDF</a:t>
            </a:r>
            <a:r>
              <a:rPr lang="zh-CN" altLang="en-US" dirty="0"/>
              <a:t>的性质），给出关于</a:t>
            </a:r>
            <a:r>
              <a:rPr lang="en-US" altLang="zh-CN" dirty="0" err="1"/>
              <a:t>ps</a:t>
            </a:r>
            <a:r>
              <a:rPr lang="zh-CN" altLang="en-US" dirty="0"/>
              <a:t>与</a:t>
            </a:r>
            <a:r>
              <a:rPr lang="en-US" altLang="zh-CN" dirty="0" err="1"/>
              <a:t>pr</a:t>
            </a:r>
            <a:r>
              <a:rPr lang="zh-CN" altLang="en-US" dirty="0"/>
              <a:t>之间的关系 的公式</a:t>
            </a:r>
            <a:endParaRPr lang="en-US" altLang="zh-CN" dirty="0"/>
          </a:p>
          <a:p>
            <a:r>
              <a:rPr lang="zh-CN" altLang="en-US" dirty="0"/>
              <a:t>将上一个公式代入此公式就可证明变换</a:t>
            </a:r>
            <a:r>
              <a:rPr lang="en-US" altLang="zh-CN" dirty="0"/>
              <a:t>T</a:t>
            </a:r>
            <a:r>
              <a:rPr lang="zh-CN" altLang="en-US" dirty="0"/>
              <a:t>的正确性</a:t>
            </a:r>
            <a:endParaRPr lang="en-US" altLang="zh-CN" dirty="0"/>
          </a:p>
          <a:p>
            <a:endParaRPr lang="en-US" altLang="zh-CN" dirty="0"/>
          </a:p>
          <a:p>
            <a:r>
              <a:rPr lang="zh-CN" altLang="en-US" dirty="0"/>
              <a:t>证明完成后，即可给出图像中基于离散函数的</a:t>
            </a:r>
            <a:r>
              <a:rPr lang="en-US" altLang="zh-CN" dirty="0"/>
              <a:t>T</a:t>
            </a:r>
            <a:r>
              <a:rPr lang="zh-CN" altLang="en-US" dirty="0"/>
              <a:t>变换，也就是直方图的一个实用计算公式</a:t>
            </a:r>
            <a:endParaRPr lang="en-US" altLang="zh-CN" dirty="0"/>
          </a:p>
          <a:p>
            <a:endParaRPr lang="en-US" altLang="zh-CN" dirty="0"/>
          </a:p>
          <a:p>
            <a:r>
              <a:rPr lang="zh-CN" altLang="en-US" dirty="0"/>
              <a:t>下一页给出一个均衡计算的数据例子</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97</a:t>
            </a:fld>
            <a:endParaRPr lang="zh-CN" altLang="en-US"/>
          </a:p>
        </p:txBody>
      </p:sp>
    </p:spTree>
    <p:extLst>
      <p:ext uri="{BB962C8B-B14F-4D97-AF65-F5344CB8AC3E}">
        <p14:creationId xmlns:p14="http://schemas.microsoft.com/office/powerpoint/2010/main" val="12153930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位深为</a:t>
            </a:r>
            <a:r>
              <a:rPr lang="en-US" altLang="zh-CN" dirty="0"/>
              <a:t>3</a:t>
            </a:r>
            <a:r>
              <a:rPr lang="zh-CN" altLang="en-US" dirty="0"/>
              <a:t>，大小为</a:t>
            </a:r>
            <a:r>
              <a:rPr lang="en-US" altLang="zh-CN" dirty="0"/>
              <a:t>64</a:t>
            </a:r>
            <a:r>
              <a:rPr lang="zh-CN" altLang="en-US" dirty="0"/>
              <a:t>*</a:t>
            </a:r>
            <a:r>
              <a:rPr lang="en-US" altLang="zh-CN" dirty="0"/>
              <a:t>64 = 4096</a:t>
            </a:r>
            <a:r>
              <a:rPr lang="zh-CN" altLang="en-US" dirty="0"/>
              <a:t>的一个假想图像，用表格的形式来看一下它均衡的算法过程，</a:t>
            </a:r>
            <a:r>
              <a:rPr lang="en-US" altLang="zh-CN" dirty="0"/>
              <a:t>1.</a:t>
            </a:r>
            <a:r>
              <a:rPr lang="zh-CN" altLang="en-US" dirty="0"/>
              <a:t>统计直方图  </a:t>
            </a:r>
            <a:r>
              <a:rPr lang="en-US" altLang="zh-CN" dirty="0"/>
              <a:t>2.</a:t>
            </a:r>
            <a:r>
              <a:rPr lang="zh-CN" altLang="en-US" dirty="0"/>
              <a:t>转换成累积概率表示  </a:t>
            </a:r>
            <a:r>
              <a:rPr lang="en-US" altLang="zh-CN" dirty="0"/>
              <a:t>3.</a:t>
            </a:r>
            <a:r>
              <a:rPr lang="zh-CN" altLang="en-US" dirty="0"/>
              <a:t>函数映射  </a:t>
            </a:r>
            <a:r>
              <a:rPr lang="en-US" altLang="zh-CN" dirty="0"/>
              <a:t>4.</a:t>
            </a:r>
            <a:r>
              <a:rPr lang="zh-CN" altLang="en-US" dirty="0"/>
              <a:t>量化转换</a:t>
            </a:r>
            <a:endParaRPr lang="en-US" altLang="zh-CN" dirty="0"/>
          </a:p>
          <a:p>
            <a:r>
              <a:rPr lang="zh-CN" altLang="en-US" dirty="0"/>
              <a:t>再进行文字总结   </a:t>
            </a:r>
            <a:r>
              <a:rPr lang="en-US" altLang="zh-CN" dirty="0"/>
              <a:t>(</a:t>
            </a:r>
            <a:r>
              <a:rPr lang="zh-CN" altLang="en-US" dirty="0"/>
              <a:t>特点：算法过程确定，不存在试错过程！！！）；（请同学想一下如何来提高整个处理过程的执行速度！！）</a:t>
            </a:r>
            <a:endParaRPr lang="en-US" altLang="zh-CN" dirty="0"/>
          </a:p>
          <a:p>
            <a:r>
              <a:rPr lang="zh-CN" altLang="en-US" dirty="0"/>
              <a:t>再讲一下局部直方图均衡</a:t>
            </a:r>
            <a:endParaRPr lang="en-US" altLang="zh-CN" dirty="0"/>
          </a:p>
          <a:p>
            <a:r>
              <a:rPr lang="zh-CN" altLang="en-US" dirty="0"/>
              <a:t>最后看一个均衡处理后的图像结果</a:t>
            </a:r>
            <a:r>
              <a:rPr lang="en-US" altLang="zh-CN" dirty="0"/>
              <a:t>(</a:t>
            </a:r>
            <a:r>
              <a:rPr lang="zh-CN" altLang="en-US" dirty="0"/>
              <a:t>先看原图像及其直方图，再看全局均衡后的图像及其直方图，并强调直方图并不能真正均衡）</a:t>
            </a:r>
            <a:endParaRPr lang="en-US" altLang="zh-CN" dirty="0"/>
          </a:p>
          <a:p>
            <a:endParaRPr lang="en-US" altLang="zh-CN" dirty="0"/>
          </a:p>
          <a:p>
            <a:r>
              <a:rPr lang="zh-CN" altLang="en-US" dirty="0"/>
              <a:t>下一页看直方图匹配</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98</a:t>
            </a:fld>
            <a:endParaRPr lang="zh-CN" altLang="en-US"/>
          </a:p>
        </p:txBody>
      </p:sp>
    </p:spTree>
    <p:extLst>
      <p:ext uri="{BB962C8B-B14F-4D97-AF65-F5344CB8AC3E}">
        <p14:creationId xmlns:p14="http://schemas.microsoft.com/office/powerpoint/2010/main" val="2648229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先给出直方图匹配的概念描述</a:t>
            </a:r>
            <a:endParaRPr lang="en-US" altLang="zh-CN" dirty="0"/>
          </a:p>
          <a:p>
            <a:r>
              <a:rPr lang="zh-CN" altLang="en-US" dirty="0"/>
              <a:t>再进行简单的公式推导说明：</a:t>
            </a:r>
            <a:r>
              <a:rPr lang="en-US" altLang="zh-CN" dirty="0"/>
              <a:t>(</a:t>
            </a:r>
            <a:r>
              <a:rPr lang="en-US" altLang="zh-CN" dirty="0" err="1"/>
              <a:t>pr</a:t>
            </a:r>
            <a:r>
              <a:rPr lang="zh-CN" altLang="en-US" dirty="0"/>
              <a:t>是待处理图像的概率，</a:t>
            </a:r>
            <a:r>
              <a:rPr lang="en-US" altLang="zh-CN" dirty="0" err="1"/>
              <a:t>pz</a:t>
            </a:r>
            <a:r>
              <a:rPr lang="zh-CN" altLang="en-US" dirty="0"/>
              <a:t>是目标概率</a:t>
            </a:r>
            <a:r>
              <a:rPr lang="en-US" altLang="zh-CN" dirty="0"/>
              <a:t>)</a:t>
            </a:r>
          </a:p>
          <a:p>
            <a:r>
              <a:rPr lang="zh-CN" altLang="en-US" dirty="0"/>
              <a:t>公式</a:t>
            </a:r>
            <a:r>
              <a:rPr lang="en-US" altLang="zh-CN" dirty="0"/>
              <a:t>1</a:t>
            </a:r>
            <a:r>
              <a:rPr lang="zh-CN" altLang="en-US" dirty="0"/>
              <a:t>：对待处理图像进行一个变换（实际上是一个均衡变换）   公式</a:t>
            </a:r>
            <a:r>
              <a:rPr lang="en-US" altLang="zh-CN" dirty="0"/>
              <a:t>2</a:t>
            </a:r>
            <a:r>
              <a:rPr lang="zh-CN" altLang="en-US" dirty="0"/>
              <a:t>对目标概率构建一个变换函数   并使其等于</a:t>
            </a:r>
            <a:r>
              <a:rPr lang="en-US" altLang="zh-CN" dirty="0"/>
              <a:t>s(</a:t>
            </a:r>
            <a:r>
              <a:rPr lang="zh-CN" altLang="en-US" dirty="0"/>
              <a:t>公式</a:t>
            </a:r>
            <a:r>
              <a:rPr lang="en-US" altLang="zh-CN" dirty="0"/>
              <a:t>3</a:t>
            </a:r>
            <a:r>
              <a:rPr lang="zh-CN" altLang="en-US" dirty="0"/>
              <a:t>）</a:t>
            </a:r>
            <a:endParaRPr lang="en-US" altLang="zh-CN" dirty="0"/>
          </a:p>
          <a:p>
            <a:r>
              <a:rPr lang="zh-CN" altLang="en-US" dirty="0"/>
              <a:t>根据上面的公式即可得到匹配公式（公式</a:t>
            </a:r>
            <a:r>
              <a:rPr lang="en-US" altLang="zh-CN" dirty="0"/>
              <a:t>4</a:t>
            </a:r>
            <a:r>
              <a:rPr lang="zh-CN" altLang="en-US" dirty="0"/>
              <a:t>）</a:t>
            </a:r>
            <a:endParaRPr lang="en-US" altLang="zh-CN" dirty="0"/>
          </a:p>
          <a:p>
            <a:r>
              <a:rPr lang="zh-CN" altLang="en-US" dirty="0"/>
              <a:t>接着看具体的算法过程描述：</a:t>
            </a:r>
            <a:endParaRPr lang="en-US" altLang="zh-CN" dirty="0"/>
          </a:p>
          <a:p>
            <a:r>
              <a:rPr lang="zh-CN" altLang="en-US" dirty="0"/>
              <a:t>下一页看直方匹配的算例</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99</a:t>
            </a:fld>
            <a:endParaRPr lang="zh-CN" altLang="en-US"/>
          </a:p>
        </p:txBody>
      </p:sp>
    </p:spTree>
    <p:extLst>
      <p:ext uri="{BB962C8B-B14F-4D97-AF65-F5344CB8AC3E}">
        <p14:creationId xmlns:p14="http://schemas.microsoft.com/office/powerpoint/2010/main" val="40022180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左表为两个映射表    再看映射结果（右表）要注意的是原图的</a:t>
            </a:r>
            <a:r>
              <a:rPr lang="en-US" altLang="zh-CN" dirty="0"/>
              <a:t>1</a:t>
            </a:r>
            <a:r>
              <a:rPr lang="zh-CN" altLang="en-US" dirty="0"/>
              <a:t>映射到</a:t>
            </a:r>
            <a:r>
              <a:rPr lang="en-US" altLang="zh-CN" dirty="0"/>
              <a:t>3</a:t>
            </a:r>
            <a:r>
              <a:rPr lang="zh-CN" altLang="en-US" dirty="0"/>
              <a:t>，目标中没有映射到</a:t>
            </a:r>
            <a:r>
              <a:rPr lang="en-US" altLang="zh-CN" dirty="0"/>
              <a:t>3</a:t>
            </a:r>
            <a:r>
              <a:rPr lang="zh-CN" altLang="en-US" dirty="0"/>
              <a:t>的映射关系，而距</a:t>
            </a:r>
            <a:r>
              <a:rPr lang="en-US" altLang="zh-CN" dirty="0"/>
              <a:t>3</a:t>
            </a:r>
            <a:r>
              <a:rPr lang="zh-CN" altLang="en-US" dirty="0"/>
              <a:t>最近的映射关系是</a:t>
            </a:r>
            <a:r>
              <a:rPr lang="en-US" altLang="zh-CN" dirty="0"/>
              <a:t>4-&gt;2,</a:t>
            </a:r>
            <a:r>
              <a:rPr lang="zh-CN" altLang="en-US" dirty="0"/>
              <a:t>所以</a:t>
            </a:r>
            <a:r>
              <a:rPr lang="en-US" altLang="zh-CN" dirty="0"/>
              <a:t>r1-&gt;z4</a:t>
            </a:r>
          </a:p>
          <a:p>
            <a:endParaRPr lang="en-US" altLang="zh-CN" dirty="0"/>
          </a:p>
          <a:p>
            <a:r>
              <a:rPr lang="zh-CN" altLang="en-US" dirty="0"/>
              <a:t>下一页看直方图精确匹配算法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100</a:t>
            </a:fld>
            <a:endParaRPr lang="zh-CN" altLang="en-US"/>
          </a:p>
        </p:txBody>
      </p:sp>
    </p:spTree>
    <p:extLst>
      <p:ext uri="{BB962C8B-B14F-4D97-AF65-F5344CB8AC3E}">
        <p14:creationId xmlns:p14="http://schemas.microsoft.com/office/powerpoint/2010/main" val="11109520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一般的直方图匹配之所以不太精确，主要是因为原图像中相同的亮度值不允许映射到不同的亮度值，为了能精确匹配，必需解除这一限制</a:t>
            </a:r>
            <a:endParaRPr lang="en-US" altLang="zh-CN" dirty="0"/>
          </a:p>
          <a:p>
            <a:r>
              <a:rPr lang="zh-CN" altLang="en-US" dirty="0"/>
              <a:t>先看主要的算法过程</a:t>
            </a:r>
            <a:endParaRPr lang="en-US" altLang="zh-CN" dirty="0"/>
          </a:p>
          <a:p>
            <a:endParaRPr lang="en-US" altLang="zh-CN" dirty="0"/>
          </a:p>
          <a:p>
            <a:r>
              <a:rPr lang="zh-CN" altLang="en-US" dirty="0"/>
              <a:t>下一页看一个可行的像素排序算法</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101</a:t>
            </a:fld>
            <a:endParaRPr lang="zh-CN" altLang="en-US"/>
          </a:p>
        </p:txBody>
      </p:sp>
    </p:spTree>
    <p:extLst>
      <p:ext uri="{BB962C8B-B14F-4D97-AF65-F5344CB8AC3E}">
        <p14:creationId xmlns:p14="http://schemas.microsoft.com/office/powerpoint/2010/main" val="22328464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要注意的是每个元组必需能记忆自己的坐标位置</a:t>
            </a:r>
            <a:endParaRPr lang="en-US" altLang="zh-CN" dirty="0"/>
          </a:p>
          <a:p>
            <a:r>
              <a:rPr lang="zh-CN" altLang="en-US" dirty="0"/>
              <a:t>另外，均值可用和值代替以提高执行效率</a:t>
            </a:r>
            <a:endParaRPr lang="en-US" altLang="zh-CN" dirty="0"/>
          </a:p>
          <a:p>
            <a:endParaRPr lang="en-US" altLang="zh-CN" dirty="0"/>
          </a:p>
          <a:p>
            <a:r>
              <a:rPr lang="zh-CN" altLang="en-US" dirty="0"/>
              <a:t>问同学这种算法能不能用于精确的直方图均衡处理</a:t>
            </a:r>
            <a:endParaRPr lang="en-US" altLang="zh-CN" dirty="0"/>
          </a:p>
          <a:p>
            <a:endParaRPr lang="en-US" altLang="zh-CN" dirty="0"/>
          </a:p>
          <a:p>
            <a:r>
              <a:rPr lang="zh-CN" altLang="en-US" dirty="0"/>
              <a:t>从下一页讲空间滤波处理</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102</a:t>
            </a:fld>
            <a:endParaRPr lang="zh-CN" altLang="en-US"/>
          </a:p>
        </p:txBody>
      </p:sp>
    </p:spTree>
    <p:extLst>
      <p:ext uri="{BB962C8B-B14F-4D97-AF65-F5344CB8AC3E}">
        <p14:creationId xmlns:p14="http://schemas.microsoft.com/office/powerpoint/2010/main" val="20370193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在这部分中主要讲空间滤波的概念、关于图像边缘的扩展处理、滤波器的设计方法、各种滤波的用途、优缺点等</a:t>
            </a:r>
            <a:endParaRPr lang="en-US" altLang="zh-CN" dirty="0"/>
          </a:p>
          <a:p>
            <a:r>
              <a:rPr lang="zh-CN" altLang="en-US" dirty="0"/>
              <a:t>下一页看空间滤波的概念</a:t>
            </a:r>
          </a:p>
        </p:txBody>
      </p:sp>
      <p:sp>
        <p:nvSpPr>
          <p:cNvPr id="4" name="灯片编号占位符 3"/>
          <p:cNvSpPr>
            <a:spLocks noGrp="1"/>
          </p:cNvSpPr>
          <p:nvPr>
            <p:ph type="sldNum" sz="quarter" idx="5"/>
          </p:nvPr>
        </p:nvSpPr>
        <p:spPr/>
        <p:txBody>
          <a:bodyPr/>
          <a:lstStyle/>
          <a:p>
            <a:fld id="{4BFC3553-936A-4FFB-A6F1-B46205F0A431}" type="slidenum">
              <a:rPr lang="zh-CN" altLang="en-US" smtClean="0"/>
              <a:t>103</a:t>
            </a:fld>
            <a:endParaRPr lang="zh-CN" altLang="en-US"/>
          </a:p>
        </p:txBody>
      </p:sp>
    </p:spTree>
    <p:extLst>
      <p:ext uri="{BB962C8B-B14F-4D97-AF65-F5344CB8AC3E}">
        <p14:creationId xmlns:p14="http://schemas.microsoft.com/office/powerpoint/2010/main" val="4133316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AD32F-3702-4ECC-9040-ADD5008FF38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A93DBEF-6D19-4061-8AA6-5B9A566E0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C6A1F2-D6AE-4F47-A153-E10AF063131E}"/>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220AF570-ADE1-4A9D-8B50-B1E9FE5308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BC21B-A4F4-4303-8170-A1C8262AA00A}"/>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80856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80C90-0AC6-420E-8119-21A84A176B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55C76B2-E2CD-4E41-AD7B-329F35FA29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0F84A2-95EA-4E48-8B17-F727A7C0B2C3}"/>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598A26C5-E20F-4292-A668-11EF966032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9701EC-20C5-4846-991E-38E5BBC7C061}"/>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408702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F6A9E7-55D4-4866-8814-6677505B540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A264AD-C2F2-46AD-AE2A-9FF2A68FDE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D57AE2-0A7D-4176-AED6-56836E22C669}"/>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437D00DC-2550-42ED-AC96-5DE002795C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15E7EE-AAFE-4729-BA6C-2D54FD5D7165}"/>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39044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83B91-96C7-4F5F-BF9F-09BFF48B99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314C2B-871D-4D7D-A2C4-1ECA7E848F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A89E4F-7E3A-4532-839B-065AB456DD55}"/>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33771B40-B580-460E-A3AA-7DB79985A4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D73D31-D579-4C84-B7F7-620DD9AA7CA0}"/>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275898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041AB-E28D-4743-9A2D-E692FA4FEE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ACB130-C13D-4DBA-A309-AAF63E232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338662-84BE-428F-A0D6-3F21FAF22BB5}"/>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A4B22720-1C5B-41EA-B1F8-AB8A335301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9DE186-EAD5-47AB-9690-7ED84E4804DA}"/>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415847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B2F9B-471C-4E84-A45D-82163F49F2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69F73C-91D5-4BDC-8E87-657963B354C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64D115B-D68B-426F-AECD-3CADAD3931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D59B5E-F73C-4290-8C48-AA7324F2501D}"/>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6" name="页脚占位符 5">
            <a:extLst>
              <a:ext uri="{FF2B5EF4-FFF2-40B4-BE49-F238E27FC236}">
                <a16:creationId xmlns:a16="http://schemas.microsoft.com/office/drawing/2014/main" id="{0CD83936-47E2-4D80-B40F-C14C920CE2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27E064-13B8-4921-8E17-40DBFB69BA94}"/>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8076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AC896-D9B4-4A1B-8150-DA4BC97772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60E0B9-9324-4A11-A97D-F2B960578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E3EC45-A860-4B2C-A028-2908B0AE9D2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B14B971-3ECE-4720-A56B-C193BA8F2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DFD631C-FADC-4CC0-8D0F-D5EB044928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4884A51-4ADC-442C-A4D1-64AD5CE90B41}"/>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8" name="页脚占位符 7">
            <a:extLst>
              <a:ext uri="{FF2B5EF4-FFF2-40B4-BE49-F238E27FC236}">
                <a16:creationId xmlns:a16="http://schemas.microsoft.com/office/drawing/2014/main" id="{CF237B89-12A8-4531-9B6D-61DFCC2BC0A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4DBF82-B11B-48D5-AA93-446B4D884B11}"/>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64674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3F6E5-81F0-435E-99B1-2EDA03416C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BCDDCA-608A-48A0-990D-4A90E22B2B33}"/>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4" name="页脚占位符 3">
            <a:extLst>
              <a:ext uri="{FF2B5EF4-FFF2-40B4-BE49-F238E27FC236}">
                <a16:creationId xmlns:a16="http://schemas.microsoft.com/office/drawing/2014/main" id="{EC15C3A5-CBB6-4396-B8A9-7B19873F9A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AD6B2B-8A02-4564-9020-3E64FB4F3F36}"/>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4164259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70FD4A-245D-402B-B469-7DB8FD540DCD}"/>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3" name="页脚占位符 2">
            <a:extLst>
              <a:ext uri="{FF2B5EF4-FFF2-40B4-BE49-F238E27FC236}">
                <a16:creationId xmlns:a16="http://schemas.microsoft.com/office/drawing/2014/main" id="{2C514385-51E0-4F8A-991F-85B0C4E692A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6C2D378-598D-4BEC-AB66-E188DAE1CD8D}"/>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143688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6E754-57F2-42AC-8CF1-01A0C931B9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625123-9DF7-4235-930C-4354F427E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5135B2-C7BA-4379-B55A-06518CEB7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DC5CD6-8C7C-4C2B-BEB2-93EFF1A5A702}"/>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6" name="页脚占位符 5">
            <a:extLst>
              <a:ext uri="{FF2B5EF4-FFF2-40B4-BE49-F238E27FC236}">
                <a16:creationId xmlns:a16="http://schemas.microsoft.com/office/drawing/2014/main" id="{A657857C-4B78-4F75-8084-FD1BFFC4B5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B2FB99-C5C6-446B-84B9-38EF1A13068A}"/>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334727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0A661-36B0-400B-BF2B-1527656F38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20B0A6-63AC-454C-83C3-E5B4C4EBA0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19506A-4C9B-4FC1-8479-19149F168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D04F12-0E27-4099-AFE8-FE588370EDE4}"/>
              </a:ext>
            </a:extLst>
          </p:cNvPr>
          <p:cNvSpPr>
            <a:spLocks noGrp="1"/>
          </p:cNvSpPr>
          <p:nvPr>
            <p:ph type="dt" sz="half" idx="10"/>
          </p:nvPr>
        </p:nvSpPr>
        <p:spPr/>
        <p:txBody>
          <a:bodyPr/>
          <a:lstStyle/>
          <a:p>
            <a:fld id="{E663B922-C8A5-4B98-8D79-3DE705797C7F}" type="datetimeFigureOut">
              <a:rPr lang="zh-CN" altLang="en-US" smtClean="0"/>
              <a:t>2020/12/1</a:t>
            </a:fld>
            <a:endParaRPr lang="zh-CN" altLang="en-US"/>
          </a:p>
        </p:txBody>
      </p:sp>
      <p:sp>
        <p:nvSpPr>
          <p:cNvPr id="6" name="页脚占位符 5">
            <a:extLst>
              <a:ext uri="{FF2B5EF4-FFF2-40B4-BE49-F238E27FC236}">
                <a16:creationId xmlns:a16="http://schemas.microsoft.com/office/drawing/2014/main" id="{FC25C442-6F8E-4AE9-90BE-178BCC1AFA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FE075-F266-46AC-BA3E-1821A90AE141}"/>
              </a:ext>
            </a:extLst>
          </p:cNvPr>
          <p:cNvSpPr>
            <a:spLocks noGrp="1"/>
          </p:cNvSpPr>
          <p:nvPr>
            <p:ph type="sldNum" sz="quarter" idx="12"/>
          </p:nvPr>
        </p:nvSpPr>
        <p:spPr/>
        <p:txBody>
          <a:body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333346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0F9833-A603-417D-B08B-6FB5F6FF8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D267BAC-95B1-43C6-8FC7-F6E2EB7EA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AFDA37-1E22-4D88-B6FB-B24D65131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63B922-C8A5-4B98-8D79-3DE705797C7F}"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E8CC01A8-C10D-4920-A815-7E150B54D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C6D6BD-030E-4C34-A8BF-DB3CB70EC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82242-EA31-4A0B-9E4D-1A7C32F13E8C}" type="slidenum">
              <a:rPr lang="zh-CN" altLang="en-US" smtClean="0"/>
              <a:t>‹#›</a:t>
            </a:fld>
            <a:endParaRPr lang="zh-CN" altLang="en-US"/>
          </a:p>
        </p:txBody>
      </p:sp>
    </p:spTree>
    <p:extLst>
      <p:ext uri="{BB962C8B-B14F-4D97-AF65-F5344CB8AC3E}">
        <p14:creationId xmlns:p14="http://schemas.microsoft.com/office/powerpoint/2010/main" val="21171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96.xml"/><Relationship Id="rId7" Type="http://schemas.openxmlformats.org/officeDocument/2006/relationships/image" Target="../media/image119.wmf"/><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oleObject" Target="../embeddings/oleObject78.bin"/><Relationship Id="rId5" Type="http://schemas.openxmlformats.org/officeDocument/2006/relationships/image" Target="../media/image118.wmf"/><Relationship Id="rId4" Type="http://schemas.openxmlformats.org/officeDocument/2006/relationships/oleObject" Target="../embeddings/oleObject77.bin"/><Relationship Id="rId9" Type="http://schemas.openxmlformats.org/officeDocument/2006/relationships/image" Target="../media/image120.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22.wmf"/><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oleObject" Target="../embeddings/oleObject81.bin"/><Relationship Id="rId5" Type="http://schemas.openxmlformats.org/officeDocument/2006/relationships/image" Target="../media/image121.wmf"/><Relationship Id="rId4" Type="http://schemas.openxmlformats.org/officeDocument/2006/relationships/oleObject" Target="../embeddings/oleObject80.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vmlDrawing" Target="../drawings/vmlDrawing28.vml"/><Relationship Id="rId5" Type="http://schemas.openxmlformats.org/officeDocument/2006/relationships/image" Target="../media/image123.wmf"/><Relationship Id="rId4" Type="http://schemas.openxmlformats.org/officeDocument/2006/relationships/oleObject" Target="../embeddings/oleObject82.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vmlDrawing" Target="../drawings/vmlDrawing29.vml"/><Relationship Id="rId5" Type="http://schemas.openxmlformats.org/officeDocument/2006/relationships/image" Target="../media/image124.wmf"/><Relationship Id="rId4" Type="http://schemas.openxmlformats.org/officeDocument/2006/relationships/oleObject" Target="../embeddings/oleObject83.bin"/></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image" Target="../media/image130.png"/><Relationship Id="rId5" Type="http://schemas.openxmlformats.org/officeDocument/2006/relationships/image" Target="../media/image129.wmf"/><Relationship Id="rId4" Type="http://schemas.openxmlformats.org/officeDocument/2006/relationships/oleObject" Target="../embeddings/oleObject84.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132.wmf"/><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86.bin"/><Relationship Id="rId5" Type="http://schemas.openxmlformats.org/officeDocument/2006/relationships/image" Target="../media/image131.wmf"/><Relationship Id="rId4" Type="http://schemas.openxmlformats.org/officeDocument/2006/relationships/oleObject" Target="../embeddings/oleObject85.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111.xml"/><Relationship Id="rId7" Type="http://schemas.openxmlformats.org/officeDocument/2006/relationships/image" Target="../media/image134.wmf"/><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oleObject" Target="../embeddings/oleObject88.bin"/><Relationship Id="rId11" Type="http://schemas.openxmlformats.org/officeDocument/2006/relationships/image" Target="../media/image136.wmf"/><Relationship Id="rId5" Type="http://schemas.openxmlformats.org/officeDocument/2006/relationships/image" Target="../media/image133.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35.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vmlDrawing" Target="../drawings/vmlDrawing33.vml"/><Relationship Id="rId5" Type="http://schemas.openxmlformats.org/officeDocument/2006/relationships/image" Target="../media/image137.wmf"/><Relationship Id="rId4" Type="http://schemas.openxmlformats.org/officeDocument/2006/relationships/oleObject" Target="../embeddings/oleObject9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notesSlide" Target="../notesSlides/notesSlide115.xml"/><Relationship Id="rId7" Type="http://schemas.openxmlformats.org/officeDocument/2006/relationships/oleObject" Target="../embeddings/oleObject93.bin"/><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image" Target="../media/image139.wmf"/><Relationship Id="rId5" Type="http://schemas.openxmlformats.org/officeDocument/2006/relationships/oleObject" Target="../embeddings/oleObject92.bin"/><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42.w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image" Target="../media/image143.wmf"/><Relationship Id="rId5" Type="http://schemas.openxmlformats.org/officeDocument/2006/relationships/oleObject" Target="../embeddings/oleObject95.bin"/><Relationship Id="rId4" Type="http://schemas.openxmlformats.org/officeDocument/2006/relationships/image" Target="../media/image144.png"/></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117.xml"/><Relationship Id="rId7" Type="http://schemas.openxmlformats.org/officeDocument/2006/relationships/image" Target="../media/image146.wmf"/><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oleObject" Target="../embeddings/oleObject97.bin"/><Relationship Id="rId5" Type="http://schemas.openxmlformats.org/officeDocument/2006/relationships/image" Target="../media/image145.wmf"/><Relationship Id="rId4" Type="http://schemas.openxmlformats.org/officeDocument/2006/relationships/oleObject" Target="../embeddings/oleObject96.bin"/><Relationship Id="rId9" Type="http://schemas.openxmlformats.org/officeDocument/2006/relationships/image" Target="../media/image147.wmf"/></Relationships>
</file>

<file path=ppt/slides/_rels/slide1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vmlDrawing" Target="../drawings/vmlDrawing38.vml"/><Relationship Id="rId5" Type="http://schemas.openxmlformats.org/officeDocument/2006/relationships/image" Target="../media/image151.wmf"/><Relationship Id="rId4" Type="http://schemas.openxmlformats.org/officeDocument/2006/relationships/oleObject" Target="../embeddings/oleObject99.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120.xml"/><Relationship Id="rId7" Type="http://schemas.openxmlformats.org/officeDocument/2006/relationships/image" Target="../media/image153.wmf"/><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oleObject" Target="../embeddings/oleObject101.bin"/><Relationship Id="rId11" Type="http://schemas.openxmlformats.org/officeDocument/2006/relationships/image" Target="../media/image155.wmf"/><Relationship Id="rId5" Type="http://schemas.openxmlformats.org/officeDocument/2006/relationships/image" Target="../media/image152.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54.w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vmlDrawing" Target="../drawings/vmlDrawing40.vml"/><Relationship Id="rId5" Type="http://schemas.openxmlformats.org/officeDocument/2006/relationships/image" Target="../media/image156.wmf"/><Relationship Id="rId4" Type="http://schemas.openxmlformats.org/officeDocument/2006/relationships/oleObject" Target="../embeddings/oleObject104.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vmlDrawing" Target="../drawings/vmlDrawing41.vml"/><Relationship Id="rId5" Type="http://schemas.openxmlformats.org/officeDocument/2006/relationships/image" Target="../media/image157.wmf"/><Relationship Id="rId4" Type="http://schemas.openxmlformats.org/officeDocument/2006/relationships/oleObject" Target="../embeddings/oleObject105.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image" Target="../media/image159.png"/><Relationship Id="rId5" Type="http://schemas.openxmlformats.org/officeDocument/2006/relationships/image" Target="../media/image158.wmf"/><Relationship Id="rId4" Type="http://schemas.openxmlformats.org/officeDocument/2006/relationships/oleObject" Target="../embeddings/oleObject106.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image" Target="../media/image160.wmf"/><Relationship Id="rId5" Type="http://schemas.openxmlformats.org/officeDocument/2006/relationships/oleObject" Target="../embeddings/oleObject107.bin"/><Relationship Id="rId4" Type="http://schemas.openxmlformats.org/officeDocument/2006/relationships/image" Target="../media/image161.png"/></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notesSlide" Target="../notesSlides/notesSlide127.xml"/><Relationship Id="rId7" Type="http://schemas.openxmlformats.org/officeDocument/2006/relationships/image" Target="../media/image163.wmf"/><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oleObject" Target="../embeddings/oleObject109.bin"/><Relationship Id="rId5" Type="http://schemas.openxmlformats.org/officeDocument/2006/relationships/image" Target="../media/image162.wmf"/><Relationship Id="rId4" Type="http://schemas.openxmlformats.org/officeDocument/2006/relationships/oleObject" Target="../embeddings/oleObject108.bin"/><Relationship Id="rId9" Type="http://schemas.openxmlformats.org/officeDocument/2006/relationships/image" Target="../media/image164.wmf"/></Relationships>
</file>

<file path=ppt/slides/_rels/slide1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notesSlide" Target="../notesSlides/notesSlide130.xml"/><Relationship Id="rId7" Type="http://schemas.openxmlformats.org/officeDocument/2006/relationships/image" Target="../media/image168.w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112.bin"/><Relationship Id="rId11" Type="http://schemas.openxmlformats.org/officeDocument/2006/relationships/image" Target="../media/image170.wmf"/><Relationship Id="rId5" Type="http://schemas.openxmlformats.org/officeDocument/2006/relationships/image" Target="../media/image167.wmf"/><Relationship Id="rId10" Type="http://schemas.openxmlformats.org/officeDocument/2006/relationships/oleObject" Target="../embeddings/oleObject114.bin"/><Relationship Id="rId4" Type="http://schemas.openxmlformats.org/officeDocument/2006/relationships/oleObject" Target="../embeddings/oleObject111.bin"/><Relationship Id="rId9" Type="http://schemas.openxmlformats.org/officeDocument/2006/relationships/image" Target="../media/image169.wmf"/></Relationships>
</file>

<file path=ppt/slides/_rels/slide13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notesSlide" Target="../notesSlides/notesSlide131.xml"/><Relationship Id="rId7"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image" Target="../media/image172.png"/><Relationship Id="rId5" Type="http://schemas.openxmlformats.org/officeDocument/2006/relationships/image" Target="../media/image171.wmf"/><Relationship Id="rId4" Type="http://schemas.openxmlformats.org/officeDocument/2006/relationships/oleObject" Target="../embeddings/oleObject115.bin"/><Relationship Id="rId9" Type="http://schemas.openxmlformats.org/officeDocument/2006/relationships/image" Target="../media/image223.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notesSlide" Target="../notesSlides/notesSlide133.xml"/><Relationship Id="rId7" Type="http://schemas.openxmlformats.org/officeDocument/2006/relationships/oleObject" Target="../embeddings/oleObject117.bin"/><Relationship Id="rId12" Type="http://schemas.openxmlformats.org/officeDocument/2006/relationships/image" Target="../media/image176.wmf"/><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173.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75.wmf"/><Relationship Id="rId4" Type="http://schemas.openxmlformats.org/officeDocument/2006/relationships/image" Target="../media/image177.png"/><Relationship Id="rId9" Type="http://schemas.openxmlformats.org/officeDocument/2006/relationships/oleObject" Target="../embeddings/oleObject118.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notesSlide" Target="../notesSlides/notesSlide134.xml"/><Relationship Id="rId7" Type="http://schemas.openxmlformats.org/officeDocument/2006/relationships/image" Target="../media/image179.wmf"/><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oleObject" Target="../embeddings/oleObject121.bin"/><Relationship Id="rId11" Type="http://schemas.openxmlformats.org/officeDocument/2006/relationships/image" Target="../media/image181.wmf"/><Relationship Id="rId5" Type="http://schemas.openxmlformats.org/officeDocument/2006/relationships/image" Target="../media/image178.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180.w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86.wmf"/><Relationship Id="rId3" Type="http://schemas.openxmlformats.org/officeDocument/2006/relationships/notesSlide" Target="../notesSlides/notesSlide135.xml"/><Relationship Id="rId7" Type="http://schemas.openxmlformats.org/officeDocument/2006/relationships/image" Target="../media/image183.wmf"/><Relationship Id="rId12" Type="http://schemas.openxmlformats.org/officeDocument/2006/relationships/oleObject" Target="../embeddings/oleObject128.bin"/><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oleObject" Target="../embeddings/oleObject125.bin"/><Relationship Id="rId11" Type="http://schemas.openxmlformats.org/officeDocument/2006/relationships/image" Target="../media/image185.wmf"/><Relationship Id="rId5" Type="http://schemas.openxmlformats.org/officeDocument/2006/relationships/image" Target="../media/image182.wmf"/><Relationship Id="rId15" Type="http://schemas.openxmlformats.org/officeDocument/2006/relationships/image" Target="../media/image187.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84.wmf"/><Relationship Id="rId14" Type="http://schemas.openxmlformats.org/officeDocument/2006/relationships/oleObject" Target="../embeddings/oleObject129.bin"/></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notesSlide" Target="../notesSlides/notesSlide136.xml"/><Relationship Id="rId7" Type="http://schemas.openxmlformats.org/officeDocument/2006/relationships/image" Target="../media/image189.wmf"/><Relationship Id="rId12" Type="http://schemas.openxmlformats.org/officeDocument/2006/relationships/image" Target="../media/image191.wmf"/><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oleObject" Target="../embeddings/oleObject131.bin"/><Relationship Id="rId11" Type="http://schemas.openxmlformats.org/officeDocument/2006/relationships/oleObject" Target="../embeddings/oleObject133.bin"/><Relationship Id="rId5" Type="http://schemas.openxmlformats.org/officeDocument/2006/relationships/image" Target="../media/image188.wmf"/><Relationship Id="rId10" Type="http://schemas.openxmlformats.org/officeDocument/2006/relationships/image" Target="../media/image192.png"/><Relationship Id="rId4" Type="http://schemas.openxmlformats.org/officeDocument/2006/relationships/oleObject" Target="../embeddings/oleObject130.bin"/><Relationship Id="rId9" Type="http://schemas.openxmlformats.org/officeDocument/2006/relationships/image" Target="../media/image190.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197.wmf"/><Relationship Id="rId3" Type="http://schemas.openxmlformats.org/officeDocument/2006/relationships/notesSlide" Target="../notesSlides/notesSlide137.xml"/><Relationship Id="rId7" Type="http://schemas.openxmlformats.org/officeDocument/2006/relationships/image" Target="../media/image194.wmf"/><Relationship Id="rId12" Type="http://schemas.openxmlformats.org/officeDocument/2006/relationships/oleObject" Target="../embeddings/oleObject138.bin"/><Relationship Id="rId2" Type="http://schemas.openxmlformats.org/officeDocument/2006/relationships/slideLayout" Target="../slideLayouts/slideLayout1.xml"/><Relationship Id="rId16" Type="http://schemas.openxmlformats.org/officeDocument/2006/relationships/image" Target="../media/image199.png"/><Relationship Id="rId1" Type="http://schemas.openxmlformats.org/officeDocument/2006/relationships/vmlDrawing" Target="../drawings/vmlDrawing51.vml"/><Relationship Id="rId6" Type="http://schemas.openxmlformats.org/officeDocument/2006/relationships/oleObject" Target="../embeddings/oleObject135.bin"/><Relationship Id="rId11" Type="http://schemas.openxmlformats.org/officeDocument/2006/relationships/image" Target="../media/image196.wmf"/><Relationship Id="rId5" Type="http://schemas.openxmlformats.org/officeDocument/2006/relationships/image" Target="../media/image193.wmf"/><Relationship Id="rId15" Type="http://schemas.openxmlformats.org/officeDocument/2006/relationships/image" Target="../media/image198.wmf"/><Relationship Id="rId10" Type="http://schemas.openxmlformats.org/officeDocument/2006/relationships/oleObject" Target="../embeddings/oleObject137.bin"/><Relationship Id="rId4" Type="http://schemas.openxmlformats.org/officeDocument/2006/relationships/oleObject" Target="../embeddings/oleObject134.bin"/><Relationship Id="rId9" Type="http://schemas.openxmlformats.org/officeDocument/2006/relationships/image" Target="../media/image195.wmf"/><Relationship Id="rId14" Type="http://schemas.openxmlformats.org/officeDocument/2006/relationships/oleObject" Target="../embeddings/oleObject139.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image" Target="../media/image204.wmf"/><Relationship Id="rId18" Type="http://schemas.openxmlformats.org/officeDocument/2006/relationships/oleObject" Target="../embeddings/oleObject147.bin"/><Relationship Id="rId3" Type="http://schemas.openxmlformats.org/officeDocument/2006/relationships/notesSlide" Target="../notesSlides/notesSlide138.xml"/><Relationship Id="rId21" Type="http://schemas.openxmlformats.org/officeDocument/2006/relationships/oleObject" Target="../embeddings/oleObject148.bin"/><Relationship Id="rId7" Type="http://schemas.openxmlformats.org/officeDocument/2006/relationships/image" Target="../media/image201.wmf"/><Relationship Id="rId12" Type="http://schemas.openxmlformats.org/officeDocument/2006/relationships/oleObject" Target="../embeddings/oleObject144.bin"/><Relationship Id="rId17" Type="http://schemas.openxmlformats.org/officeDocument/2006/relationships/image" Target="../media/image206.wmf"/><Relationship Id="rId2" Type="http://schemas.openxmlformats.org/officeDocument/2006/relationships/slideLayout" Target="../slideLayouts/slideLayout1.xml"/><Relationship Id="rId16" Type="http://schemas.openxmlformats.org/officeDocument/2006/relationships/oleObject" Target="../embeddings/oleObject146.bin"/><Relationship Id="rId20" Type="http://schemas.openxmlformats.org/officeDocument/2006/relationships/image" Target="../media/image209.png"/><Relationship Id="rId1" Type="http://schemas.openxmlformats.org/officeDocument/2006/relationships/vmlDrawing" Target="../drawings/vmlDrawing52.vml"/><Relationship Id="rId6" Type="http://schemas.openxmlformats.org/officeDocument/2006/relationships/oleObject" Target="../embeddings/oleObject141.bin"/><Relationship Id="rId11" Type="http://schemas.openxmlformats.org/officeDocument/2006/relationships/image" Target="../media/image203.wmf"/><Relationship Id="rId5" Type="http://schemas.openxmlformats.org/officeDocument/2006/relationships/image" Target="../media/image200.wmf"/><Relationship Id="rId15" Type="http://schemas.openxmlformats.org/officeDocument/2006/relationships/image" Target="../media/image205.wmf"/><Relationship Id="rId10" Type="http://schemas.openxmlformats.org/officeDocument/2006/relationships/oleObject" Target="../embeddings/oleObject143.bin"/><Relationship Id="rId19" Type="http://schemas.openxmlformats.org/officeDocument/2006/relationships/image" Target="../media/image207.wmf"/><Relationship Id="rId4" Type="http://schemas.openxmlformats.org/officeDocument/2006/relationships/oleObject" Target="../embeddings/oleObject140.bin"/><Relationship Id="rId9" Type="http://schemas.openxmlformats.org/officeDocument/2006/relationships/image" Target="../media/image202.wmf"/><Relationship Id="rId14" Type="http://schemas.openxmlformats.org/officeDocument/2006/relationships/oleObject" Target="../embeddings/oleObject145.bin"/><Relationship Id="rId22" Type="http://schemas.openxmlformats.org/officeDocument/2006/relationships/image" Target="../media/image208.wmf"/></Relationships>
</file>

<file path=ppt/slides/_rels/slide14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notesSlide" Target="../notesSlides/notesSlide139.xml"/><Relationship Id="rId7" Type="http://schemas.openxmlformats.org/officeDocument/2006/relationships/image" Target="../media/image211.wmf"/><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oleObject" Target="../embeddings/oleObject150.bin"/><Relationship Id="rId5" Type="http://schemas.openxmlformats.org/officeDocument/2006/relationships/image" Target="../media/image210.wmf"/><Relationship Id="rId10" Type="http://schemas.openxmlformats.org/officeDocument/2006/relationships/image" Target="../media/image212.wmf"/><Relationship Id="rId4" Type="http://schemas.openxmlformats.org/officeDocument/2006/relationships/oleObject" Target="../embeddings/oleObject149.bin"/><Relationship Id="rId9" Type="http://schemas.openxmlformats.org/officeDocument/2006/relationships/oleObject" Target="../embeddings/oleObject151.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218.wmf"/><Relationship Id="rId3" Type="http://schemas.openxmlformats.org/officeDocument/2006/relationships/notesSlide" Target="../notesSlides/notesSlide140.xml"/><Relationship Id="rId7" Type="http://schemas.openxmlformats.org/officeDocument/2006/relationships/image" Target="../media/image215.wmf"/><Relationship Id="rId12" Type="http://schemas.openxmlformats.org/officeDocument/2006/relationships/oleObject" Target="../embeddings/oleObject156.bin"/><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oleObject" Target="../embeddings/oleObject153.bin"/><Relationship Id="rId11" Type="http://schemas.openxmlformats.org/officeDocument/2006/relationships/image" Target="../media/image217.wmf"/><Relationship Id="rId5" Type="http://schemas.openxmlformats.org/officeDocument/2006/relationships/image" Target="../media/image214.wmf"/><Relationship Id="rId15" Type="http://schemas.openxmlformats.org/officeDocument/2006/relationships/image" Target="../media/image219.w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216.wmf"/><Relationship Id="rId14" Type="http://schemas.openxmlformats.org/officeDocument/2006/relationships/oleObject" Target="../embeddings/oleObject157.bin"/></Relationships>
</file>

<file path=ppt/slides/_rels/slide147.xml.rels><?xml version="1.0" encoding="UTF-8" standalone="yes"?>
<Relationships xmlns="http://schemas.openxmlformats.org/package/2006/relationships"><Relationship Id="rId8" Type="http://schemas.openxmlformats.org/officeDocument/2006/relationships/image" Target="../media/image221.wmf"/><Relationship Id="rId13" Type="http://schemas.openxmlformats.org/officeDocument/2006/relationships/oleObject" Target="../embeddings/oleObject162.bin"/><Relationship Id="rId18" Type="http://schemas.openxmlformats.org/officeDocument/2006/relationships/image" Target="../media/image226.wmf"/><Relationship Id="rId3" Type="http://schemas.openxmlformats.org/officeDocument/2006/relationships/notesSlide" Target="../notesSlides/notesSlide141.xml"/><Relationship Id="rId7" Type="http://schemas.openxmlformats.org/officeDocument/2006/relationships/oleObject" Target="../embeddings/oleObject159.bin"/><Relationship Id="rId12" Type="http://schemas.openxmlformats.org/officeDocument/2006/relationships/image" Target="../media/image223.wmf"/><Relationship Id="rId17" Type="http://schemas.openxmlformats.org/officeDocument/2006/relationships/oleObject" Target="../embeddings/oleObject164.bin"/><Relationship Id="rId2" Type="http://schemas.openxmlformats.org/officeDocument/2006/relationships/slideLayout" Target="../slideLayouts/slideLayout1.xml"/><Relationship Id="rId16" Type="http://schemas.openxmlformats.org/officeDocument/2006/relationships/image" Target="../media/image225.wmf"/><Relationship Id="rId20" Type="http://schemas.openxmlformats.org/officeDocument/2006/relationships/image" Target="../media/image227.wmf"/><Relationship Id="rId1" Type="http://schemas.openxmlformats.org/officeDocument/2006/relationships/vmlDrawing" Target="../drawings/vmlDrawing55.vml"/><Relationship Id="rId6" Type="http://schemas.openxmlformats.org/officeDocument/2006/relationships/image" Target="../media/image228.png"/><Relationship Id="rId11" Type="http://schemas.openxmlformats.org/officeDocument/2006/relationships/oleObject" Target="../embeddings/oleObject161.bin"/><Relationship Id="rId5" Type="http://schemas.openxmlformats.org/officeDocument/2006/relationships/image" Target="../media/image220.wmf"/><Relationship Id="rId15" Type="http://schemas.openxmlformats.org/officeDocument/2006/relationships/oleObject" Target="../embeddings/oleObject163.bin"/><Relationship Id="rId10" Type="http://schemas.openxmlformats.org/officeDocument/2006/relationships/image" Target="../media/image222.wmf"/><Relationship Id="rId19" Type="http://schemas.openxmlformats.org/officeDocument/2006/relationships/oleObject" Target="../embeddings/oleObject165.bin"/><Relationship Id="rId4" Type="http://schemas.openxmlformats.org/officeDocument/2006/relationships/oleObject" Target="../embeddings/oleObject158.bin"/><Relationship Id="rId9" Type="http://schemas.openxmlformats.org/officeDocument/2006/relationships/oleObject" Target="../embeddings/oleObject160.bin"/><Relationship Id="rId14" Type="http://schemas.openxmlformats.org/officeDocument/2006/relationships/image" Target="../media/image224.w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232.wmf"/><Relationship Id="rId3" Type="http://schemas.openxmlformats.org/officeDocument/2006/relationships/notesSlide" Target="../notesSlides/notesSlide142.xml"/><Relationship Id="rId7" Type="http://schemas.openxmlformats.org/officeDocument/2006/relationships/image" Target="../media/image214.wmf"/><Relationship Id="rId12" Type="http://schemas.openxmlformats.org/officeDocument/2006/relationships/oleObject" Target="../embeddings/oleObject169.bin"/><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oleObject" Target="../embeddings/oleObject152.bin"/><Relationship Id="rId11" Type="http://schemas.openxmlformats.org/officeDocument/2006/relationships/image" Target="../media/image231.wmf"/><Relationship Id="rId5" Type="http://schemas.openxmlformats.org/officeDocument/2006/relationships/image" Target="../media/image229.wmf"/><Relationship Id="rId10" Type="http://schemas.openxmlformats.org/officeDocument/2006/relationships/oleObject" Target="../embeddings/oleObject168.bin"/><Relationship Id="rId4" Type="http://schemas.openxmlformats.org/officeDocument/2006/relationships/oleObject" Target="../embeddings/oleObject166.bin"/><Relationship Id="rId9" Type="http://schemas.openxmlformats.org/officeDocument/2006/relationships/image" Target="../media/image230.w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image" Target="../media/image234.wmf"/><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oleObject" Target="../embeddings/oleObject171.bin"/><Relationship Id="rId5" Type="http://schemas.openxmlformats.org/officeDocument/2006/relationships/image" Target="../media/image233.wmf"/><Relationship Id="rId4" Type="http://schemas.openxmlformats.org/officeDocument/2006/relationships/oleObject" Target="../embeddings/oleObject170.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173.bin"/><Relationship Id="rId3" Type="http://schemas.openxmlformats.org/officeDocument/2006/relationships/notesSlide" Target="../notesSlides/notesSlide144.xml"/><Relationship Id="rId7" Type="http://schemas.openxmlformats.org/officeDocument/2006/relationships/image" Target="../media/image235.wmf"/><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oleObject" Target="../embeddings/oleObject172.bin"/><Relationship Id="rId11" Type="http://schemas.openxmlformats.org/officeDocument/2006/relationships/image" Target="../media/image237.wmf"/><Relationship Id="rId5" Type="http://schemas.openxmlformats.org/officeDocument/2006/relationships/image" Target="../media/image214.wmf"/><Relationship Id="rId10" Type="http://schemas.openxmlformats.org/officeDocument/2006/relationships/oleObject" Target="../embeddings/oleObject174.bin"/><Relationship Id="rId4" Type="http://schemas.openxmlformats.org/officeDocument/2006/relationships/oleObject" Target="../embeddings/oleObject152.bin"/><Relationship Id="rId9" Type="http://schemas.openxmlformats.org/officeDocument/2006/relationships/image" Target="../media/image236.w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5.xml"/><Relationship Id="rId7" Type="http://schemas.openxmlformats.org/officeDocument/2006/relationships/image" Target="../media/image239.wmf"/><Relationship Id="rId2" Type="http://schemas.openxmlformats.org/officeDocument/2006/relationships/slideLayout" Target="../slideLayouts/slideLayout1.xml"/><Relationship Id="rId1" Type="http://schemas.openxmlformats.org/officeDocument/2006/relationships/vmlDrawing" Target="../drawings/vmlDrawing59.vml"/><Relationship Id="rId6" Type="http://schemas.openxmlformats.org/officeDocument/2006/relationships/oleObject" Target="../embeddings/oleObject176.bin"/><Relationship Id="rId5" Type="http://schemas.openxmlformats.org/officeDocument/2006/relationships/image" Target="../media/image238.wmf"/><Relationship Id="rId4" Type="http://schemas.openxmlformats.org/officeDocument/2006/relationships/oleObject" Target="../embeddings/oleObject175.bin"/></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241.wmf"/><Relationship Id="rId5" Type="http://schemas.openxmlformats.org/officeDocument/2006/relationships/oleObject" Target="../embeddings/oleObject178.bin"/><Relationship Id="rId4" Type="http://schemas.openxmlformats.org/officeDocument/2006/relationships/image" Target="../media/image240.wmf"/></Relationships>
</file>

<file path=ppt/slides/_rels/slide15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146.xml"/><Relationship Id="rId7" Type="http://schemas.openxmlformats.org/officeDocument/2006/relationships/image" Target="../media/image243.wmf"/><Relationship Id="rId12"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vmlDrawing" Target="../drawings/vmlDrawing61.vml"/><Relationship Id="rId6" Type="http://schemas.openxmlformats.org/officeDocument/2006/relationships/oleObject" Target="../embeddings/oleObject180.bin"/><Relationship Id="rId11" Type="http://schemas.openxmlformats.org/officeDocument/2006/relationships/image" Target="../media/image247.png"/><Relationship Id="rId5" Type="http://schemas.openxmlformats.org/officeDocument/2006/relationships/image" Target="../media/image242.wmf"/><Relationship Id="rId10" Type="http://schemas.openxmlformats.org/officeDocument/2006/relationships/image" Target="../media/image246.png"/><Relationship Id="rId4" Type="http://schemas.openxmlformats.org/officeDocument/2006/relationships/oleObject" Target="../embeddings/oleObject179.bin"/><Relationship Id="rId9" Type="http://schemas.openxmlformats.org/officeDocument/2006/relationships/image" Target="../media/image245.png"/></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81.bin"/><Relationship Id="rId13" Type="http://schemas.openxmlformats.org/officeDocument/2006/relationships/oleObject" Target="../embeddings/oleObject182.bin"/><Relationship Id="rId3" Type="http://schemas.openxmlformats.org/officeDocument/2006/relationships/notesSlide" Target="../notesSlides/notesSlide147.xml"/><Relationship Id="rId7" Type="http://schemas.openxmlformats.org/officeDocument/2006/relationships/image" Target="../media/image252.png"/><Relationship Id="rId12" Type="http://schemas.openxmlformats.org/officeDocument/2006/relationships/image" Target="../media/image255.png"/><Relationship Id="rId2" Type="http://schemas.openxmlformats.org/officeDocument/2006/relationships/slideLayout" Target="../slideLayouts/slideLayout1.xml"/><Relationship Id="rId16" Type="http://schemas.openxmlformats.org/officeDocument/2006/relationships/image" Target="../media/image257.png"/><Relationship Id="rId1" Type="http://schemas.openxmlformats.org/officeDocument/2006/relationships/vmlDrawing" Target="../drawings/vmlDrawing62.vml"/><Relationship Id="rId6" Type="http://schemas.openxmlformats.org/officeDocument/2006/relationships/image" Target="../media/image323.png"/><Relationship Id="rId11" Type="http://schemas.openxmlformats.org/officeDocument/2006/relationships/image" Target="../media/image254.png"/><Relationship Id="rId5" Type="http://schemas.openxmlformats.org/officeDocument/2006/relationships/image" Target="../media/image251.png"/><Relationship Id="rId15" Type="http://schemas.openxmlformats.org/officeDocument/2006/relationships/image" Target="../media/image256.png"/><Relationship Id="rId10" Type="http://schemas.openxmlformats.org/officeDocument/2006/relationships/image" Target="../media/image253.png"/><Relationship Id="rId4" Type="http://schemas.openxmlformats.org/officeDocument/2006/relationships/image" Target="../media/image321.png"/><Relationship Id="rId9" Type="http://schemas.openxmlformats.org/officeDocument/2006/relationships/image" Target="../media/image249.wmf"/><Relationship Id="rId14" Type="http://schemas.openxmlformats.org/officeDocument/2006/relationships/image" Target="../media/image250.wmf"/></Relationships>
</file>

<file path=ppt/slides/_rels/slide15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85.bin"/><Relationship Id="rId3" Type="http://schemas.openxmlformats.org/officeDocument/2006/relationships/notesSlide" Target="../notesSlides/notesSlide150.xml"/><Relationship Id="rId7" Type="http://schemas.openxmlformats.org/officeDocument/2006/relationships/image" Target="../media/image264.wmf"/><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184.bin"/><Relationship Id="rId5" Type="http://schemas.openxmlformats.org/officeDocument/2006/relationships/image" Target="../media/image263.wmf"/><Relationship Id="rId4" Type="http://schemas.openxmlformats.org/officeDocument/2006/relationships/oleObject" Target="../embeddings/oleObject183.bin"/><Relationship Id="rId9" Type="http://schemas.openxmlformats.org/officeDocument/2006/relationships/image" Target="../media/image265.wmf"/></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270.wmf"/><Relationship Id="rId3" Type="http://schemas.openxmlformats.org/officeDocument/2006/relationships/notesSlide" Target="../notesSlides/notesSlide151.xml"/><Relationship Id="rId7" Type="http://schemas.openxmlformats.org/officeDocument/2006/relationships/image" Target="../media/image267.wmf"/><Relationship Id="rId12" Type="http://schemas.openxmlformats.org/officeDocument/2006/relationships/oleObject" Target="../embeddings/oleObject190.bin"/><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oleObject" Target="../embeddings/oleObject187.bin"/><Relationship Id="rId11" Type="http://schemas.openxmlformats.org/officeDocument/2006/relationships/image" Target="../media/image269.wmf"/><Relationship Id="rId5" Type="http://schemas.openxmlformats.org/officeDocument/2006/relationships/image" Target="../media/image266.w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268.w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notesSlide" Target="../notesSlides/notesSlide152.xml"/><Relationship Id="rId7" Type="http://schemas.openxmlformats.org/officeDocument/2006/relationships/image" Target="../media/image272.wmf"/><Relationship Id="rId2" Type="http://schemas.openxmlformats.org/officeDocument/2006/relationships/slideLayout" Target="../slideLayouts/slideLayout1.xml"/><Relationship Id="rId1" Type="http://schemas.openxmlformats.org/officeDocument/2006/relationships/vmlDrawing" Target="../drawings/vmlDrawing65.vml"/><Relationship Id="rId6" Type="http://schemas.openxmlformats.org/officeDocument/2006/relationships/oleObject" Target="../embeddings/oleObject192.bin"/><Relationship Id="rId5" Type="http://schemas.openxmlformats.org/officeDocument/2006/relationships/image" Target="../media/image271.wmf"/><Relationship Id="rId4" Type="http://schemas.openxmlformats.org/officeDocument/2006/relationships/oleObject" Target="../embeddings/oleObject191.bin"/><Relationship Id="rId9" Type="http://schemas.openxmlformats.org/officeDocument/2006/relationships/image" Target="../media/image273.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196.bin"/><Relationship Id="rId13" Type="http://schemas.openxmlformats.org/officeDocument/2006/relationships/image" Target="../media/image278.wmf"/><Relationship Id="rId3" Type="http://schemas.openxmlformats.org/officeDocument/2006/relationships/notesSlide" Target="../notesSlides/notesSlide153.xml"/><Relationship Id="rId7" Type="http://schemas.openxmlformats.org/officeDocument/2006/relationships/image" Target="../media/image275.wmf"/><Relationship Id="rId12" Type="http://schemas.openxmlformats.org/officeDocument/2006/relationships/oleObject" Target="../embeddings/oleObject198.bin"/><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oleObject" Target="../embeddings/oleObject195.bin"/><Relationship Id="rId11" Type="http://schemas.openxmlformats.org/officeDocument/2006/relationships/image" Target="../media/image277.wmf"/><Relationship Id="rId5" Type="http://schemas.openxmlformats.org/officeDocument/2006/relationships/image" Target="../media/image274.wmf"/><Relationship Id="rId15" Type="http://schemas.openxmlformats.org/officeDocument/2006/relationships/image" Target="../media/image279.wmf"/><Relationship Id="rId10" Type="http://schemas.openxmlformats.org/officeDocument/2006/relationships/oleObject" Target="../embeddings/oleObject197.bin"/><Relationship Id="rId4" Type="http://schemas.openxmlformats.org/officeDocument/2006/relationships/oleObject" Target="../embeddings/oleObject194.bin"/><Relationship Id="rId9" Type="http://schemas.openxmlformats.org/officeDocument/2006/relationships/image" Target="../media/image276.wmf"/><Relationship Id="rId14" Type="http://schemas.openxmlformats.org/officeDocument/2006/relationships/oleObject" Target="../embeddings/oleObject199.bin"/></Relationships>
</file>

<file path=ppt/slides/_rels/slide16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4.xml"/><Relationship Id="rId1" Type="http://schemas.openxmlformats.org/officeDocument/2006/relationships/slideLayout" Target="../slideLayouts/slideLayout1.xml"/><Relationship Id="rId4" Type="http://schemas.openxmlformats.org/officeDocument/2006/relationships/image" Target="../media/image281.png"/></Relationships>
</file>

<file path=ppt/slides/_rels/slide162.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notesSlide" Target="../notesSlides/notesSlide155.xml"/><Relationship Id="rId7" Type="http://schemas.openxmlformats.org/officeDocument/2006/relationships/image" Target="../media/image284.png"/><Relationship Id="rId12" Type="http://schemas.openxmlformats.org/officeDocument/2006/relationships/image" Target="../media/image283.wmf"/><Relationship Id="rId2" Type="http://schemas.openxmlformats.org/officeDocument/2006/relationships/slideLayout" Target="../slideLayouts/slideLayout1.xml"/><Relationship Id="rId1" Type="http://schemas.openxmlformats.org/officeDocument/2006/relationships/vmlDrawing" Target="../drawings/vmlDrawing67.vml"/><Relationship Id="rId6" Type="http://schemas.openxmlformats.org/officeDocument/2006/relationships/image" Target="../media/image281.png"/><Relationship Id="rId11" Type="http://schemas.openxmlformats.org/officeDocument/2006/relationships/oleObject" Target="../embeddings/oleObject201.bin"/><Relationship Id="rId5" Type="http://schemas.openxmlformats.org/officeDocument/2006/relationships/image" Target="../media/image282.wmf"/><Relationship Id="rId10" Type="http://schemas.openxmlformats.org/officeDocument/2006/relationships/image" Target="../media/image287.png"/><Relationship Id="rId4" Type="http://schemas.openxmlformats.org/officeDocument/2006/relationships/oleObject" Target="../embeddings/oleObject200.bin"/><Relationship Id="rId9" Type="http://schemas.openxmlformats.org/officeDocument/2006/relationships/image" Target="../media/image286.png"/></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292.wmf"/><Relationship Id="rId18" Type="http://schemas.openxmlformats.org/officeDocument/2006/relationships/oleObject" Target="../embeddings/oleObject209.bin"/><Relationship Id="rId3" Type="http://schemas.openxmlformats.org/officeDocument/2006/relationships/notesSlide" Target="../notesSlides/notesSlide156.xml"/><Relationship Id="rId7" Type="http://schemas.openxmlformats.org/officeDocument/2006/relationships/image" Target="../media/image289.wmf"/><Relationship Id="rId12" Type="http://schemas.openxmlformats.org/officeDocument/2006/relationships/oleObject" Target="../embeddings/oleObject206.bin"/><Relationship Id="rId17" Type="http://schemas.openxmlformats.org/officeDocument/2006/relationships/image" Target="../media/image294.wmf"/><Relationship Id="rId2" Type="http://schemas.openxmlformats.org/officeDocument/2006/relationships/slideLayout" Target="../slideLayouts/slideLayout1.xml"/><Relationship Id="rId16" Type="http://schemas.openxmlformats.org/officeDocument/2006/relationships/oleObject" Target="../embeddings/oleObject208.bin"/><Relationship Id="rId1" Type="http://schemas.openxmlformats.org/officeDocument/2006/relationships/vmlDrawing" Target="../drawings/vmlDrawing68.vml"/><Relationship Id="rId6" Type="http://schemas.openxmlformats.org/officeDocument/2006/relationships/oleObject" Target="../embeddings/oleObject203.bin"/><Relationship Id="rId11" Type="http://schemas.openxmlformats.org/officeDocument/2006/relationships/image" Target="../media/image291.wmf"/><Relationship Id="rId5" Type="http://schemas.openxmlformats.org/officeDocument/2006/relationships/image" Target="../media/image288.wmf"/><Relationship Id="rId15" Type="http://schemas.openxmlformats.org/officeDocument/2006/relationships/image" Target="../media/image293.wmf"/><Relationship Id="rId10" Type="http://schemas.openxmlformats.org/officeDocument/2006/relationships/oleObject" Target="../embeddings/oleObject205.bin"/><Relationship Id="rId19" Type="http://schemas.openxmlformats.org/officeDocument/2006/relationships/image" Target="../media/image295.wmf"/><Relationship Id="rId4" Type="http://schemas.openxmlformats.org/officeDocument/2006/relationships/oleObject" Target="../embeddings/oleObject202.bin"/><Relationship Id="rId9" Type="http://schemas.openxmlformats.org/officeDocument/2006/relationships/image" Target="../media/image290.wmf"/><Relationship Id="rId14" Type="http://schemas.openxmlformats.org/officeDocument/2006/relationships/oleObject" Target="../embeddings/oleObject207.bin"/></Relationships>
</file>

<file path=ppt/slides/_rels/slide16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8.xml"/><Relationship Id="rId7" Type="http://schemas.openxmlformats.org/officeDocument/2006/relationships/image" Target="../media/image302.png"/><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image" Target="../media/image301.png"/><Relationship Id="rId5" Type="http://schemas.openxmlformats.org/officeDocument/2006/relationships/image" Target="../media/image300.wmf"/><Relationship Id="rId4" Type="http://schemas.openxmlformats.org/officeDocument/2006/relationships/oleObject" Target="../embeddings/oleObject210.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305.png"/><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image" Target="../media/image304.png"/><Relationship Id="rId5" Type="http://schemas.openxmlformats.org/officeDocument/2006/relationships/image" Target="../media/image303.wmf"/><Relationship Id="rId4" Type="http://schemas.openxmlformats.org/officeDocument/2006/relationships/oleObject" Target="../embeddings/oleObject211.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307.wmf"/><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oleObject" Target="../embeddings/oleObject213.bin"/><Relationship Id="rId5" Type="http://schemas.openxmlformats.org/officeDocument/2006/relationships/image" Target="../media/image306.wmf"/><Relationship Id="rId4" Type="http://schemas.openxmlformats.org/officeDocument/2006/relationships/oleObject" Target="../embeddings/oleObject212.bin"/></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216.bin"/><Relationship Id="rId13" Type="http://schemas.openxmlformats.org/officeDocument/2006/relationships/image" Target="../media/image312.wmf"/><Relationship Id="rId3" Type="http://schemas.openxmlformats.org/officeDocument/2006/relationships/notesSlide" Target="../notesSlides/notesSlide161.xml"/><Relationship Id="rId7" Type="http://schemas.openxmlformats.org/officeDocument/2006/relationships/image" Target="../media/image309.wmf"/><Relationship Id="rId12" Type="http://schemas.openxmlformats.org/officeDocument/2006/relationships/oleObject" Target="../embeddings/oleObject218.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oleObject" Target="../embeddings/oleObject215.bin"/><Relationship Id="rId11" Type="http://schemas.openxmlformats.org/officeDocument/2006/relationships/image" Target="../media/image311.wmf"/><Relationship Id="rId5" Type="http://schemas.openxmlformats.org/officeDocument/2006/relationships/image" Target="../media/image308.wmf"/><Relationship Id="rId10" Type="http://schemas.openxmlformats.org/officeDocument/2006/relationships/oleObject" Target="../embeddings/oleObject217.bin"/><Relationship Id="rId4" Type="http://schemas.openxmlformats.org/officeDocument/2006/relationships/oleObject" Target="../embeddings/oleObject214.bin"/><Relationship Id="rId9" Type="http://schemas.openxmlformats.org/officeDocument/2006/relationships/image" Target="../media/image310.wmf"/><Relationship Id="rId14" Type="http://schemas.openxmlformats.org/officeDocument/2006/relationships/image" Target="../media/image313.png"/></Relationships>
</file>

<file path=ppt/slides/_rels/slide16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oleObject" Target="../embeddings/oleObject223.bin"/><Relationship Id="rId3" Type="http://schemas.openxmlformats.org/officeDocument/2006/relationships/notesSlide" Target="../notesSlides/notesSlide164.xml"/><Relationship Id="rId7" Type="http://schemas.openxmlformats.org/officeDocument/2006/relationships/image" Target="../media/image317.wmf"/><Relationship Id="rId12" Type="http://schemas.openxmlformats.org/officeDocument/2006/relationships/image" Target="../media/image322.png"/><Relationship Id="rId2" Type="http://schemas.openxmlformats.org/officeDocument/2006/relationships/slideLayout" Target="../slideLayouts/slideLayout1.xml"/><Relationship Id="rId16" Type="http://schemas.openxmlformats.org/officeDocument/2006/relationships/image" Target="../media/image321.wmf"/><Relationship Id="rId1" Type="http://schemas.openxmlformats.org/officeDocument/2006/relationships/vmlDrawing" Target="../drawings/vmlDrawing73.vml"/><Relationship Id="rId6" Type="http://schemas.openxmlformats.org/officeDocument/2006/relationships/oleObject" Target="../embeddings/oleObject220.bin"/><Relationship Id="rId11" Type="http://schemas.openxmlformats.org/officeDocument/2006/relationships/image" Target="../media/image319.wmf"/><Relationship Id="rId5" Type="http://schemas.openxmlformats.org/officeDocument/2006/relationships/image" Target="../media/image316.wmf"/><Relationship Id="rId15" Type="http://schemas.openxmlformats.org/officeDocument/2006/relationships/oleObject" Target="../embeddings/oleObject224.bin"/><Relationship Id="rId10" Type="http://schemas.openxmlformats.org/officeDocument/2006/relationships/oleObject" Target="../embeddings/oleObject222.bin"/><Relationship Id="rId4" Type="http://schemas.openxmlformats.org/officeDocument/2006/relationships/oleObject" Target="../embeddings/oleObject219.bin"/><Relationship Id="rId9" Type="http://schemas.openxmlformats.org/officeDocument/2006/relationships/image" Target="../media/image318.wmf"/><Relationship Id="rId14" Type="http://schemas.openxmlformats.org/officeDocument/2006/relationships/image" Target="../media/image320.w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227.bin"/><Relationship Id="rId13" Type="http://schemas.openxmlformats.org/officeDocument/2006/relationships/image" Target="../media/image327.wmf"/><Relationship Id="rId3" Type="http://schemas.openxmlformats.org/officeDocument/2006/relationships/notesSlide" Target="../notesSlides/notesSlide165.xml"/><Relationship Id="rId7" Type="http://schemas.openxmlformats.org/officeDocument/2006/relationships/image" Target="../media/image324.wmf"/><Relationship Id="rId12" Type="http://schemas.openxmlformats.org/officeDocument/2006/relationships/oleObject" Target="../embeddings/oleObject229.bin"/><Relationship Id="rId2" Type="http://schemas.openxmlformats.org/officeDocument/2006/relationships/slideLayout" Target="../slideLayouts/slideLayout1.xml"/><Relationship Id="rId1" Type="http://schemas.openxmlformats.org/officeDocument/2006/relationships/vmlDrawing" Target="../drawings/vmlDrawing74.vml"/><Relationship Id="rId6" Type="http://schemas.openxmlformats.org/officeDocument/2006/relationships/oleObject" Target="../embeddings/oleObject226.bin"/><Relationship Id="rId11" Type="http://schemas.openxmlformats.org/officeDocument/2006/relationships/image" Target="../media/image326.wmf"/><Relationship Id="rId5" Type="http://schemas.openxmlformats.org/officeDocument/2006/relationships/image" Target="../media/image323.wmf"/><Relationship Id="rId10" Type="http://schemas.openxmlformats.org/officeDocument/2006/relationships/oleObject" Target="../embeddings/oleObject228.bin"/><Relationship Id="rId4" Type="http://schemas.openxmlformats.org/officeDocument/2006/relationships/oleObject" Target="../embeddings/oleObject225.bin"/><Relationship Id="rId9" Type="http://schemas.openxmlformats.org/officeDocument/2006/relationships/image" Target="../media/image325.wmf"/><Relationship Id="rId14" Type="http://schemas.openxmlformats.org/officeDocument/2006/relationships/image" Target="../media/image328.png"/></Relationships>
</file>

<file path=ppt/slides/_rels/slide17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notesSlide" Target="../notesSlides/notesSlide166.xml"/><Relationship Id="rId7" Type="http://schemas.openxmlformats.org/officeDocument/2006/relationships/image" Target="../media/image330.wmf"/><Relationship Id="rId2" Type="http://schemas.openxmlformats.org/officeDocument/2006/relationships/slideLayout" Target="../slideLayouts/slideLayout1.xml"/><Relationship Id="rId1" Type="http://schemas.openxmlformats.org/officeDocument/2006/relationships/vmlDrawing" Target="../drawings/vmlDrawing75.vml"/><Relationship Id="rId6" Type="http://schemas.openxmlformats.org/officeDocument/2006/relationships/oleObject" Target="../embeddings/oleObject231.bin"/><Relationship Id="rId5" Type="http://schemas.openxmlformats.org/officeDocument/2006/relationships/image" Target="../media/image329.wmf"/><Relationship Id="rId4" Type="http://schemas.openxmlformats.org/officeDocument/2006/relationships/oleObject" Target="../embeddings/oleObject230.bin"/></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234.bin"/><Relationship Id="rId3" Type="http://schemas.openxmlformats.org/officeDocument/2006/relationships/notesSlide" Target="../notesSlides/notesSlide167.xml"/><Relationship Id="rId7" Type="http://schemas.openxmlformats.org/officeDocument/2006/relationships/image" Target="../media/image333.wmf"/><Relationship Id="rId2" Type="http://schemas.openxmlformats.org/officeDocument/2006/relationships/slideLayout" Target="../slideLayouts/slideLayout1.xml"/><Relationship Id="rId1" Type="http://schemas.openxmlformats.org/officeDocument/2006/relationships/vmlDrawing" Target="../drawings/vmlDrawing76.vml"/><Relationship Id="rId6" Type="http://schemas.openxmlformats.org/officeDocument/2006/relationships/oleObject" Target="../embeddings/oleObject233.bin"/><Relationship Id="rId5" Type="http://schemas.openxmlformats.org/officeDocument/2006/relationships/image" Target="../media/image332.wmf"/><Relationship Id="rId4" Type="http://schemas.openxmlformats.org/officeDocument/2006/relationships/oleObject" Target="../embeddings/oleObject232.bin"/><Relationship Id="rId9" Type="http://schemas.openxmlformats.org/officeDocument/2006/relationships/image" Target="../media/image334.wmf"/></Relationships>
</file>

<file path=ppt/slides/_rels/slide17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336.png"/></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237.bin"/><Relationship Id="rId13" Type="http://schemas.openxmlformats.org/officeDocument/2006/relationships/image" Target="../media/image341.wmf"/><Relationship Id="rId3" Type="http://schemas.openxmlformats.org/officeDocument/2006/relationships/notesSlide" Target="../notesSlides/notesSlide169.xml"/><Relationship Id="rId7" Type="http://schemas.openxmlformats.org/officeDocument/2006/relationships/image" Target="../media/image338.wmf"/><Relationship Id="rId12" Type="http://schemas.openxmlformats.org/officeDocument/2006/relationships/oleObject" Target="../embeddings/oleObject239.bin"/><Relationship Id="rId17" Type="http://schemas.openxmlformats.org/officeDocument/2006/relationships/image" Target="../media/image343.wmf"/><Relationship Id="rId2" Type="http://schemas.openxmlformats.org/officeDocument/2006/relationships/slideLayout" Target="../slideLayouts/slideLayout1.xml"/><Relationship Id="rId16" Type="http://schemas.openxmlformats.org/officeDocument/2006/relationships/oleObject" Target="../embeddings/oleObject241.bin"/><Relationship Id="rId1" Type="http://schemas.openxmlformats.org/officeDocument/2006/relationships/vmlDrawing" Target="../drawings/vmlDrawing77.vml"/><Relationship Id="rId6" Type="http://schemas.openxmlformats.org/officeDocument/2006/relationships/oleObject" Target="../embeddings/oleObject236.bin"/><Relationship Id="rId11" Type="http://schemas.openxmlformats.org/officeDocument/2006/relationships/image" Target="../media/image340.wmf"/><Relationship Id="rId5" Type="http://schemas.openxmlformats.org/officeDocument/2006/relationships/image" Target="../media/image337.wmf"/><Relationship Id="rId15" Type="http://schemas.openxmlformats.org/officeDocument/2006/relationships/image" Target="../media/image342.wmf"/><Relationship Id="rId10" Type="http://schemas.openxmlformats.org/officeDocument/2006/relationships/oleObject" Target="../embeddings/oleObject238.bin"/><Relationship Id="rId4" Type="http://schemas.openxmlformats.org/officeDocument/2006/relationships/oleObject" Target="../embeddings/oleObject235.bin"/><Relationship Id="rId9" Type="http://schemas.openxmlformats.org/officeDocument/2006/relationships/image" Target="../media/image339.wmf"/><Relationship Id="rId14" Type="http://schemas.openxmlformats.org/officeDocument/2006/relationships/oleObject" Target="../embeddings/oleObject240.bin"/></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244.bin"/><Relationship Id="rId13" Type="http://schemas.openxmlformats.org/officeDocument/2006/relationships/image" Target="../media/image348.wmf"/><Relationship Id="rId3" Type="http://schemas.openxmlformats.org/officeDocument/2006/relationships/notesSlide" Target="../notesSlides/notesSlide170.xml"/><Relationship Id="rId7" Type="http://schemas.openxmlformats.org/officeDocument/2006/relationships/image" Target="../media/image345.wmf"/><Relationship Id="rId12" Type="http://schemas.openxmlformats.org/officeDocument/2006/relationships/oleObject" Target="../embeddings/oleObject246.bin"/><Relationship Id="rId2" Type="http://schemas.openxmlformats.org/officeDocument/2006/relationships/slideLayout" Target="../slideLayouts/slideLayout1.xml"/><Relationship Id="rId16" Type="http://schemas.openxmlformats.org/officeDocument/2006/relationships/image" Target="../media/image336.png"/><Relationship Id="rId1" Type="http://schemas.openxmlformats.org/officeDocument/2006/relationships/vmlDrawing" Target="../drawings/vmlDrawing78.vml"/><Relationship Id="rId6" Type="http://schemas.openxmlformats.org/officeDocument/2006/relationships/oleObject" Target="../embeddings/oleObject243.bin"/><Relationship Id="rId11" Type="http://schemas.openxmlformats.org/officeDocument/2006/relationships/image" Target="../media/image347.wmf"/><Relationship Id="rId5" Type="http://schemas.openxmlformats.org/officeDocument/2006/relationships/image" Target="../media/image344.wmf"/><Relationship Id="rId15" Type="http://schemas.openxmlformats.org/officeDocument/2006/relationships/image" Target="../media/image350.png"/><Relationship Id="rId10" Type="http://schemas.openxmlformats.org/officeDocument/2006/relationships/oleObject" Target="../embeddings/oleObject245.bin"/><Relationship Id="rId4" Type="http://schemas.openxmlformats.org/officeDocument/2006/relationships/oleObject" Target="../embeddings/oleObject242.bin"/><Relationship Id="rId9" Type="http://schemas.openxmlformats.org/officeDocument/2006/relationships/image" Target="../media/image346.wmf"/><Relationship Id="rId14" Type="http://schemas.openxmlformats.org/officeDocument/2006/relationships/image" Target="../media/image3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xml"/><Relationship Id="rId1" Type="http://schemas.openxmlformats.org/officeDocument/2006/relationships/vmlDrawing" Target="../drawings/vmlDrawing79.vml"/><Relationship Id="rId5" Type="http://schemas.openxmlformats.org/officeDocument/2006/relationships/image" Target="../media/image351.wmf"/><Relationship Id="rId4" Type="http://schemas.openxmlformats.org/officeDocument/2006/relationships/oleObject" Target="../embeddings/oleObject247.bin"/></Relationships>
</file>

<file path=ppt/slides/_rels/slide181.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image" Target="../media/image356.wmf"/><Relationship Id="rId3" Type="http://schemas.openxmlformats.org/officeDocument/2006/relationships/oleObject" Target="../embeddings/oleObject248.bin"/><Relationship Id="rId7" Type="http://schemas.openxmlformats.org/officeDocument/2006/relationships/oleObject" Target="../embeddings/oleObject250.bin"/><Relationship Id="rId12" Type="http://schemas.openxmlformats.org/officeDocument/2006/relationships/oleObject" Target="../embeddings/oleObject253.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353.wmf"/><Relationship Id="rId11" Type="http://schemas.openxmlformats.org/officeDocument/2006/relationships/oleObject" Target="../embeddings/oleObject252.bin"/><Relationship Id="rId5" Type="http://schemas.openxmlformats.org/officeDocument/2006/relationships/oleObject" Target="../embeddings/oleObject249.bin"/><Relationship Id="rId15" Type="http://schemas.openxmlformats.org/officeDocument/2006/relationships/image" Target="../media/image357.wmf"/><Relationship Id="rId10" Type="http://schemas.openxmlformats.org/officeDocument/2006/relationships/image" Target="../media/image355.wmf"/><Relationship Id="rId4" Type="http://schemas.openxmlformats.org/officeDocument/2006/relationships/image" Target="../media/image352.wmf"/><Relationship Id="rId9" Type="http://schemas.openxmlformats.org/officeDocument/2006/relationships/oleObject" Target="../embeddings/oleObject251.bin"/><Relationship Id="rId14" Type="http://schemas.openxmlformats.org/officeDocument/2006/relationships/oleObject" Target="../embeddings/oleObject254.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xml"/><Relationship Id="rId1" Type="http://schemas.openxmlformats.org/officeDocument/2006/relationships/vmlDrawing" Target="../drawings/vmlDrawing81.vml"/><Relationship Id="rId5" Type="http://schemas.openxmlformats.org/officeDocument/2006/relationships/image" Target="../media/image359.wmf"/><Relationship Id="rId4" Type="http://schemas.openxmlformats.org/officeDocument/2006/relationships/oleObject" Target="../embeddings/oleObject255.bin"/></Relationships>
</file>

<file path=ppt/slides/_rels/slide187.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notesSlide" Target="../notesSlides/notesSlide177.xml"/><Relationship Id="rId7" Type="http://schemas.openxmlformats.org/officeDocument/2006/relationships/image" Target="../media/image362.png"/><Relationship Id="rId2" Type="http://schemas.openxmlformats.org/officeDocument/2006/relationships/slideLayout" Target="../slideLayouts/slideLayout1.xml"/><Relationship Id="rId1" Type="http://schemas.openxmlformats.org/officeDocument/2006/relationships/vmlDrawing" Target="../drawings/vmlDrawing82.vml"/><Relationship Id="rId6" Type="http://schemas.openxmlformats.org/officeDocument/2006/relationships/image" Target="../media/image360.wmf"/><Relationship Id="rId5" Type="http://schemas.openxmlformats.org/officeDocument/2006/relationships/oleObject" Target="../embeddings/oleObject256.bin"/><Relationship Id="rId4" Type="http://schemas.openxmlformats.org/officeDocument/2006/relationships/image" Target="../media/image361.png"/></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258.bin"/><Relationship Id="rId13" Type="http://schemas.openxmlformats.org/officeDocument/2006/relationships/image" Target="../media/image367.wmf"/><Relationship Id="rId3" Type="http://schemas.openxmlformats.org/officeDocument/2006/relationships/notesSlide" Target="../notesSlides/notesSlide178.xml"/><Relationship Id="rId7" Type="http://schemas.openxmlformats.org/officeDocument/2006/relationships/image" Target="../media/image364.wmf"/><Relationship Id="rId12" Type="http://schemas.openxmlformats.org/officeDocument/2006/relationships/oleObject" Target="../embeddings/oleObject260.bin"/><Relationship Id="rId17" Type="http://schemas.openxmlformats.org/officeDocument/2006/relationships/image" Target="../media/image369.wmf"/><Relationship Id="rId2" Type="http://schemas.openxmlformats.org/officeDocument/2006/relationships/slideLayout" Target="../slideLayouts/slideLayout1.xml"/><Relationship Id="rId16" Type="http://schemas.openxmlformats.org/officeDocument/2006/relationships/oleObject" Target="../embeddings/oleObject262.bin"/><Relationship Id="rId1" Type="http://schemas.openxmlformats.org/officeDocument/2006/relationships/vmlDrawing" Target="../drawings/vmlDrawing83.vml"/><Relationship Id="rId6" Type="http://schemas.openxmlformats.org/officeDocument/2006/relationships/oleObject" Target="../embeddings/oleObject257.bin"/><Relationship Id="rId11" Type="http://schemas.openxmlformats.org/officeDocument/2006/relationships/image" Target="../media/image366.wmf"/><Relationship Id="rId5" Type="http://schemas.openxmlformats.org/officeDocument/2006/relationships/image" Target="../media/image371.png"/><Relationship Id="rId15" Type="http://schemas.openxmlformats.org/officeDocument/2006/relationships/image" Target="../media/image368.wmf"/><Relationship Id="rId10" Type="http://schemas.openxmlformats.org/officeDocument/2006/relationships/oleObject" Target="../embeddings/oleObject259.bin"/><Relationship Id="rId4" Type="http://schemas.openxmlformats.org/officeDocument/2006/relationships/image" Target="../media/image370.png"/><Relationship Id="rId9" Type="http://schemas.openxmlformats.org/officeDocument/2006/relationships/image" Target="../media/image365.wmf"/><Relationship Id="rId14" Type="http://schemas.openxmlformats.org/officeDocument/2006/relationships/oleObject" Target="../embeddings/oleObject261.bin"/></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376.wmf"/><Relationship Id="rId3" Type="http://schemas.openxmlformats.org/officeDocument/2006/relationships/notesSlide" Target="../notesSlides/notesSlide179.xml"/><Relationship Id="rId7" Type="http://schemas.openxmlformats.org/officeDocument/2006/relationships/image" Target="../media/image373.wmf"/><Relationship Id="rId12" Type="http://schemas.openxmlformats.org/officeDocument/2006/relationships/oleObject" Target="../embeddings/oleObject267.bin"/><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oleObject" Target="../embeddings/oleObject264.bin"/><Relationship Id="rId11" Type="http://schemas.openxmlformats.org/officeDocument/2006/relationships/image" Target="../media/image375.wmf"/><Relationship Id="rId5" Type="http://schemas.openxmlformats.org/officeDocument/2006/relationships/image" Target="../media/image372.wmf"/><Relationship Id="rId10" Type="http://schemas.openxmlformats.org/officeDocument/2006/relationships/oleObject" Target="../embeddings/oleObject266.bin"/><Relationship Id="rId4" Type="http://schemas.openxmlformats.org/officeDocument/2006/relationships/oleObject" Target="../embeddings/oleObject263.bin"/><Relationship Id="rId9" Type="http://schemas.openxmlformats.org/officeDocument/2006/relationships/image" Target="../media/image374.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270.bin"/><Relationship Id="rId3" Type="http://schemas.openxmlformats.org/officeDocument/2006/relationships/notesSlide" Target="../notesSlides/notesSlide180.xml"/><Relationship Id="rId7" Type="http://schemas.openxmlformats.org/officeDocument/2006/relationships/image" Target="../media/image378.wmf"/><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oleObject" Target="../embeddings/oleObject269.bin"/><Relationship Id="rId5" Type="http://schemas.openxmlformats.org/officeDocument/2006/relationships/image" Target="../media/image377.wmf"/><Relationship Id="rId4" Type="http://schemas.openxmlformats.org/officeDocument/2006/relationships/oleObject" Target="../embeddings/oleObject268.bin"/><Relationship Id="rId9" Type="http://schemas.openxmlformats.org/officeDocument/2006/relationships/image" Target="../media/image379.wmf"/></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vmlDrawing" Target="../drawings/vmlDrawing86.vml"/><Relationship Id="rId5" Type="http://schemas.openxmlformats.org/officeDocument/2006/relationships/image" Target="../media/image380.wmf"/><Relationship Id="rId4" Type="http://schemas.openxmlformats.org/officeDocument/2006/relationships/oleObject" Target="../embeddings/oleObject27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44.xml"/><Relationship Id="rId7"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7.w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20.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66.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30.wmf"/><Relationship Id="rId4" Type="http://schemas.openxmlformats.org/officeDocument/2006/relationships/oleObject" Target="../embeddings/oleObject7.bin"/><Relationship Id="rId9" Type="http://schemas.openxmlformats.org/officeDocument/2006/relationships/image" Target="../media/image32.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67.xml"/><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33.wmf"/><Relationship Id="rId4" Type="http://schemas.openxmlformats.org/officeDocument/2006/relationships/oleObject" Target="../embeddings/oleObject10.bin"/><Relationship Id="rId9" Type="http://schemas.openxmlformats.org/officeDocument/2006/relationships/image" Target="../media/image35.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8.xml"/><Relationship Id="rId7" Type="http://schemas.openxmlformats.org/officeDocument/2006/relationships/image" Target="../media/image37.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4.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8.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69.xml"/><Relationship Id="rId7" Type="http://schemas.openxmlformats.org/officeDocument/2006/relationships/image" Target="../media/image41.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8.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2.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70.xml"/><Relationship Id="rId7" Type="http://schemas.openxmlformats.org/officeDocument/2006/relationships/image" Target="../media/image45.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44.wmf"/><Relationship Id="rId4" Type="http://schemas.openxmlformats.org/officeDocument/2006/relationships/oleObject" Target="../embeddings/oleObject21.bin"/><Relationship Id="rId9" Type="http://schemas.openxmlformats.org/officeDocument/2006/relationships/image" Target="../media/image46.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71.xml"/><Relationship Id="rId7" Type="http://schemas.openxmlformats.org/officeDocument/2006/relationships/image" Target="../media/image48.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25.bin"/><Relationship Id="rId5" Type="http://schemas.openxmlformats.org/officeDocument/2006/relationships/image" Target="../media/image47.wmf"/><Relationship Id="rId4" Type="http://schemas.openxmlformats.org/officeDocument/2006/relationships/oleObject" Target="../embeddings/oleObject24.bin"/><Relationship Id="rId9" Type="http://schemas.openxmlformats.org/officeDocument/2006/relationships/image" Target="../media/image49.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4.wmf"/><Relationship Id="rId18" Type="http://schemas.openxmlformats.org/officeDocument/2006/relationships/oleObject" Target="../embeddings/oleObject34.bin"/><Relationship Id="rId3" Type="http://schemas.openxmlformats.org/officeDocument/2006/relationships/notesSlide" Target="../notesSlides/notesSlide72.xml"/><Relationship Id="rId21" Type="http://schemas.openxmlformats.org/officeDocument/2006/relationships/image" Target="../media/image58.wmf"/><Relationship Id="rId7" Type="http://schemas.openxmlformats.org/officeDocument/2006/relationships/image" Target="../media/image51.wmf"/><Relationship Id="rId12" Type="http://schemas.openxmlformats.org/officeDocument/2006/relationships/oleObject" Target="../embeddings/oleObject31.bin"/><Relationship Id="rId17" Type="http://schemas.openxmlformats.org/officeDocument/2006/relationships/image" Target="../media/image56.wmf"/><Relationship Id="rId2" Type="http://schemas.openxmlformats.org/officeDocument/2006/relationships/slideLayout" Target="../slideLayouts/slideLayout1.xml"/><Relationship Id="rId16" Type="http://schemas.openxmlformats.org/officeDocument/2006/relationships/oleObject" Target="../embeddings/oleObject33.bin"/><Relationship Id="rId20" Type="http://schemas.openxmlformats.org/officeDocument/2006/relationships/oleObject" Target="../embeddings/oleObject35.bin"/><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23" Type="http://schemas.openxmlformats.org/officeDocument/2006/relationships/image" Target="../media/image59.wmf"/><Relationship Id="rId10" Type="http://schemas.openxmlformats.org/officeDocument/2006/relationships/oleObject" Target="../embeddings/oleObject30.bin"/><Relationship Id="rId19" Type="http://schemas.openxmlformats.org/officeDocument/2006/relationships/image" Target="../media/image57.wmf"/><Relationship Id="rId4" Type="http://schemas.openxmlformats.org/officeDocument/2006/relationships/oleObject" Target="../embeddings/oleObject27.bin"/><Relationship Id="rId9" Type="http://schemas.openxmlformats.org/officeDocument/2006/relationships/image" Target="../media/image52.wmf"/><Relationship Id="rId14" Type="http://schemas.openxmlformats.org/officeDocument/2006/relationships/oleObject" Target="../embeddings/oleObject32.bin"/><Relationship Id="rId22" Type="http://schemas.openxmlformats.org/officeDocument/2006/relationships/oleObject" Target="../embeddings/oleObject3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73.xml"/><Relationship Id="rId7" Type="http://schemas.openxmlformats.org/officeDocument/2006/relationships/image" Target="../media/image61.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60.wmf"/><Relationship Id="rId4" Type="http://schemas.openxmlformats.org/officeDocument/2006/relationships/oleObject" Target="../embeddings/oleObject37.bin"/><Relationship Id="rId9" Type="http://schemas.openxmlformats.org/officeDocument/2006/relationships/image" Target="../media/image62.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74.xml"/><Relationship Id="rId7" Type="http://schemas.openxmlformats.org/officeDocument/2006/relationships/image" Target="../media/image64.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1.bin"/><Relationship Id="rId11" Type="http://schemas.openxmlformats.org/officeDocument/2006/relationships/image" Target="../media/image66.wmf"/><Relationship Id="rId5" Type="http://schemas.openxmlformats.org/officeDocument/2006/relationships/image" Target="../media/image63.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65.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75.xml"/><Relationship Id="rId7" Type="http://schemas.openxmlformats.org/officeDocument/2006/relationships/image" Target="../media/image68.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45.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76.xml"/><Relationship Id="rId7" Type="http://schemas.openxmlformats.org/officeDocument/2006/relationships/image" Target="../media/image72.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49.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73.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77.xml"/><Relationship Id="rId7" Type="http://schemas.openxmlformats.org/officeDocument/2006/relationships/image" Target="../media/image73.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50.bin"/><Relationship Id="rId11" Type="http://schemas.openxmlformats.org/officeDocument/2006/relationships/image" Target="../media/image76.wmf"/><Relationship Id="rId5" Type="http://schemas.openxmlformats.org/officeDocument/2006/relationships/image" Target="../media/image75.wmf"/><Relationship Id="rId10" Type="http://schemas.openxmlformats.org/officeDocument/2006/relationships/oleObject" Target="../embeddings/oleObject53.bin"/><Relationship Id="rId4" Type="http://schemas.openxmlformats.org/officeDocument/2006/relationships/oleObject" Target="../embeddings/oleObject52.bin"/><Relationship Id="rId9" Type="http://schemas.openxmlformats.org/officeDocument/2006/relationships/image" Target="../media/image74.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78.png"/><Relationship Id="rId5" Type="http://schemas.openxmlformats.org/officeDocument/2006/relationships/image" Target="../media/image77.wmf"/><Relationship Id="rId4" Type="http://schemas.openxmlformats.org/officeDocument/2006/relationships/oleObject" Target="../embeddings/oleObject54.bin"/></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81.png"/><Relationship Id="rId5" Type="http://schemas.openxmlformats.org/officeDocument/2006/relationships/image" Target="../media/image80.wmf"/><Relationship Id="rId4" Type="http://schemas.openxmlformats.org/officeDocument/2006/relationships/oleObject" Target="../embeddings/oleObject55.bin"/></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89.wmf"/><Relationship Id="rId5" Type="http://schemas.openxmlformats.org/officeDocument/2006/relationships/oleObject" Target="../embeddings/oleObject56.bin"/><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93.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58.bin"/><Relationship Id="rId5" Type="http://schemas.openxmlformats.org/officeDocument/2006/relationships/image" Target="../media/image92.wmf"/><Relationship Id="rId4" Type="http://schemas.openxmlformats.org/officeDocument/2006/relationships/oleObject" Target="../embeddings/oleObject57.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2.bin"/><Relationship Id="rId18" Type="http://schemas.openxmlformats.org/officeDocument/2006/relationships/image" Target="../media/image99.wmf"/><Relationship Id="rId3" Type="http://schemas.openxmlformats.org/officeDocument/2006/relationships/notesSlide" Target="../notesSlides/notesSlide91.xml"/><Relationship Id="rId7" Type="http://schemas.openxmlformats.org/officeDocument/2006/relationships/image" Target="../media/image94.wmf"/><Relationship Id="rId12" Type="http://schemas.openxmlformats.org/officeDocument/2006/relationships/image" Target="../media/image102.png"/><Relationship Id="rId17" Type="http://schemas.openxmlformats.org/officeDocument/2006/relationships/oleObject" Target="../embeddings/oleObject64.bin"/><Relationship Id="rId2" Type="http://schemas.openxmlformats.org/officeDocument/2006/relationships/slideLayout" Target="../slideLayouts/slideLayout1.xml"/><Relationship Id="rId16" Type="http://schemas.openxmlformats.org/officeDocument/2006/relationships/image" Target="../media/image98.wmf"/><Relationship Id="rId1" Type="http://schemas.openxmlformats.org/officeDocument/2006/relationships/vmlDrawing" Target="../drawings/vmlDrawing22.vml"/><Relationship Id="rId6" Type="http://schemas.openxmlformats.org/officeDocument/2006/relationships/oleObject" Target="../embeddings/oleObject59.bin"/><Relationship Id="rId11" Type="http://schemas.openxmlformats.org/officeDocument/2006/relationships/image" Target="../media/image96.wmf"/><Relationship Id="rId5" Type="http://schemas.openxmlformats.org/officeDocument/2006/relationships/image" Target="../media/image101.png"/><Relationship Id="rId15" Type="http://schemas.openxmlformats.org/officeDocument/2006/relationships/oleObject" Target="../embeddings/oleObject63.bin"/><Relationship Id="rId10" Type="http://schemas.openxmlformats.org/officeDocument/2006/relationships/oleObject" Target="../embeddings/oleObject61.bin"/><Relationship Id="rId4" Type="http://schemas.openxmlformats.org/officeDocument/2006/relationships/image" Target="../media/image100.png"/><Relationship Id="rId9" Type="http://schemas.openxmlformats.org/officeDocument/2006/relationships/image" Target="../media/image95.wmf"/><Relationship Id="rId14" Type="http://schemas.openxmlformats.org/officeDocument/2006/relationships/image" Target="../media/image97.wmf"/></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109.wmf"/><Relationship Id="rId3" Type="http://schemas.openxmlformats.org/officeDocument/2006/relationships/notesSlide" Target="../notesSlides/notesSlide93.xml"/><Relationship Id="rId7" Type="http://schemas.openxmlformats.org/officeDocument/2006/relationships/image" Target="../media/image106.wmf"/><Relationship Id="rId12" Type="http://schemas.openxmlformats.org/officeDocument/2006/relationships/oleObject" Target="../embeddings/oleObject69.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oleObject" Target="../embeddings/oleObject66.bin"/><Relationship Id="rId11" Type="http://schemas.openxmlformats.org/officeDocument/2006/relationships/image" Target="../media/image108.wmf"/><Relationship Id="rId5" Type="http://schemas.openxmlformats.org/officeDocument/2006/relationships/image" Target="../media/image105.wmf"/><Relationship Id="rId15" Type="http://schemas.openxmlformats.org/officeDocument/2006/relationships/image" Target="../media/image110.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107.wmf"/><Relationship Id="rId14" Type="http://schemas.openxmlformats.org/officeDocument/2006/relationships/oleObject" Target="../embeddings/oleObject70.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94.xml"/><Relationship Id="rId7" Type="http://schemas.openxmlformats.org/officeDocument/2006/relationships/image" Target="../media/image112.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72.bin"/><Relationship Id="rId5" Type="http://schemas.openxmlformats.org/officeDocument/2006/relationships/image" Target="../media/image111.wmf"/><Relationship Id="rId10" Type="http://schemas.openxmlformats.org/officeDocument/2006/relationships/image" Target="../media/image114.png"/><Relationship Id="rId4" Type="http://schemas.openxmlformats.org/officeDocument/2006/relationships/oleObject" Target="../embeddings/oleObject71.bin"/><Relationship Id="rId9" Type="http://schemas.openxmlformats.org/officeDocument/2006/relationships/image" Target="../media/image113.w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95.xml"/><Relationship Id="rId7" Type="http://schemas.openxmlformats.org/officeDocument/2006/relationships/image" Target="../media/image116.wmf"/><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oleObject" Target="../embeddings/oleObject75.bin"/><Relationship Id="rId5" Type="http://schemas.openxmlformats.org/officeDocument/2006/relationships/image" Target="../media/image115.wmf"/><Relationship Id="rId4" Type="http://schemas.openxmlformats.org/officeDocument/2006/relationships/oleObject" Target="../embeddings/oleObject74.bin"/><Relationship Id="rId9" Type="http://schemas.openxmlformats.org/officeDocument/2006/relationships/image" Target="../media/image117.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5229416" y="23801"/>
            <a:ext cx="17331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p>
        </p:txBody>
      </p:sp>
      <p:sp>
        <p:nvSpPr>
          <p:cNvPr id="14" name="文本框 13">
            <a:extLst>
              <a:ext uri="{FF2B5EF4-FFF2-40B4-BE49-F238E27FC236}">
                <a16:creationId xmlns:a16="http://schemas.microsoft.com/office/drawing/2014/main" id="{05B67257-D5EA-4BB4-A3C7-CEF5406A0888}"/>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8" name="文本框 17">
            <a:extLst>
              <a:ext uri="{FF2B5EF4-FFF2-40B4-BE49-F238E27FC236}">
                <a16:creationId xmlns:a16="http://schemas.microsoft.com/office/drawing/2014/main" id="{07726D08-E504-4247-8E8D-CA58AF9B7482}"/>
              </a:ext>
            </a:extLst>
          </p:cNvPr>
          <p:cNvSpPr txBox="1"/>
          <p:nvPr/>
        </p:nvSpPr>
        <p:spPr>
          <a:xfrm>
            <a:off x="3464511" y="1738724"/>
            <a:ext cx="5262979" cy="1107996"/>
          </a:xfrm>
          <a:prstGeom prst="rect">
            <a:avLst/>
          </a:prstGeom>
          <a:noFill/>
        </p:spPr>
        <p:txBody>
          <a:bodyPr wrap="none" rtlCol="0">
            <a:spAutoFit/>
          </a:bodyPr>
          <a:lstStyle/>
          <a:p>
            <a:r>
              <a:rPr lang="zh-CN" altLang="en-US" sz="6600" b="1" dirty="0">
                <a:solidFill>
                  <a:schemeClr val="bg1"/>
                </a:solidFill>
                <a:effectLst>
                  <a:outerShdw blurRad="38100" dist="38100" dir="2700000" algn="tl">
                    <a:srgbClr val="000000">
                      <a:alpha val="43137"/>
                    </a:srgbClr>
                  </a:outerShdw>
                </a:effectLst>
              </a:rPr>
              <a:t>数字图像处理</a:t>
            </a:r>
          </a:p>
        </p:txBody>
      </p:sp>
      <p:sp>
        <p:nvSpPr>
          <p:cNvPr id="20" name="文本框 19">
            <a:extLst>
              <a:ext uri="{FF2B5EF4-FFF2-40B4-BE49-F238E27FC236}">
                <a16:creationId xmlns:a16="http://schemas.microsoft.com/office/drawing/2014/main" id="{F2DCC896-D208-4227-AD37-705479E17080}"/>
              </a:ext>
            </a:extLst>
          </p:cNvPr>
          <p:cNvSpPr txBox="1"/>
          <p:nvPr/>
        </p:nvSpPr>
        <p:spPr>
          <a:xfrm>
            <a:off x="4371810" y="3391399"/>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主讲：兰敬松</a:t>
            </a:r>
          </a:p>
        </p:txBody>
      </p:sp>
      <p:sp>
        <p:nvSpPr>
          <p:cNvPr id="22" name="文本框 21">
            <a:extLst>
              <a:ext uri="{FF2B5EF4-FFF2-40B4-BE49-F238E27FC236}">
                <a16:creationId xmlns:a16="http://schemas.microsoft.com/office/drawing/2014/main" id="{CCF29BF1-12CE-4F0A-A1F8-6DE819952894}"/>
              </a:ext>
            </a:extLst>
          </p:cNvPr>
          <p:cNvSpPr txBox="1"/>
          <p:nvPr/>
        </p:nvSpPr>
        <p:spPr>
          <a:xfrm>
            <a:off x="4371810" y="4191866"/>
            <a:ext cx="3448380" cy="523220"/>
          </a:xfrm>
          <a:prstGeom prst="rect">
            <a:avLst/>
          </a:prstGeom>
          <a:noFill/>
        </p:spPr>
        <p:txBody>
          <a:bodyPr wrap="none" rtlCol="0">
            <a:spAutoFit/>
          </a:bodyPr>
          <a:lstStyle/>
          <a:p>
            <a:r>
              <a:rPr lang="zh-CN" altLang="en-US" sz="2800" b="1" dirty="0">
                <a:solidFill>
                  <a:schemeClr val="bg1"/>
                </a:solidFill>
                <a:effectLst>
                  <a:outerShdw blurRad="38100" dist="38100" dir="2700000" algn="tl">
                    <a:srgbClr val="000000">
                      <a:alpha val="43137"/>
                    </a:srgbClr>
                  </a:outerShdw>
                </a:effectLst>
              </a:rPr>
              <a:t>电话：</a:t>
            </a:r>
            <a:r>
              <a:rPr lang="en-US" altLang="zh-CN" sz="2800" b="1" dirty="0">
                <a:solidFill>
                  <a:schemeClr val="bg1"/>
                </a:solidFill>
                <a:effectLst>
                  <a:outerShdw blurRad="38100" dist="38100" dir="2700000" algn="tl">
                    <a:srgbClr val="000000">
                      <a:alpha val="43137"/>
                    </a:srgbClr>
                  </a:outerShdw>
                </a:effectLst>
              </a:rPr>
              <a:t>15923087914</a:t>
            </a:r>
            <a:endParaRPr lang="zh-CN" altLang="en-US" sz="2800" b="1" dirty="0">
              <a:solidFill>
                <a:schemeClr val="bg1"/>
              </a:solidFill>
              <a:effectLst>
                <a:outerShdw blurRad="38100" dist="38100" dir="2700000" algn="tl">
                  <a:srgbClr val="000000">
                    <a:alpha val="43137"/>
                  </a:srgbClr>
                </a:outerShdw>
              </a:effectLst>
            </a:endParaRPr>
          </a:p>
        </p:txBody>
      </p:sp>
      <p:sp>
        <p:nvSpPr>
          <p:cNvPr id="23" name="文本框 22">
            <a:extLst>
              <a:ext uri="{FF2B5EF4-FFF2-40B4-BE49-F238E27FC236}">
                <a16:creationId xmlns:a16="http://schemas.microsoft.com/office/drawing/2014/main" id="{FA39FF4E-0A00-4211-AC8B-14CD00D2549E}"/>
              </a:ext>
            </a:extLst>
          </p:cNvPr>
          <p:cNvSpPr txBox="1"/>
          <p:nvPr/>
        </p:nvSpPr>
        <p:spPr>
          <a:xfrm>
            <a:off x="4371810" y="4869222"/>
            <a:ext cx="2879314" cy="523220"/>
          </a:xfrm>
          <a:prstGeom prst="rect">
            <a:avLst/>
          </a:prstGeom>
          <a:noFill/>
        </p:spPr>
        <p:txBody>
          <a:bodyPr wrap="none" rtlCol="0">
            <a:spAutoFit/>
          </a:bodyPr>
          <a:lstStyle/>
          <a:p>
            <a:r>
              <a:rPr lang="zh-CN" altLang="en-US" sz="2800" b="1" dirty="0">
                <a:solidFill>
                  <a:schemeClr val="bg1"/>
                </a:solidFill>
                <a:effectLst>
                  <a:outerShdw blurRad="38100" dist="38100" dir="2700000" algn="tl">
                    <a:srgbClr val="000000">
                      <a:alpha val="43137"/>
                    </a:srgbClr>
                  </a:outerShdw>
                </a:effectLst>
              </a:rPr>
              <a:t>微信：</a:t>
            </a:r>
            <a:r>
              <a:rPr lang="en-US" altLang="zh-CN" sz="2800" b="1" dirty="0">
                <a:solidFill>
                  <a:schemeClr val="bg1"/>
                </a:solidFill>
                <a:effectLst>
                  <a:outerShdw blurRad="38100" dist="38100" dir="2700000" algn="tl">
                    <a:srgbClr val="000000">
                      <a:alpha val="43137"/>
                    </a:srgbClr>
                  </a:outerShdw>
                </a:effectLst>
              </a:rPr>
              <a:t>Ljs778832</a:t>
            </a:r>
            <a:endParaRPr lang="zh-CN" altLang="en-US" sz="2800" b="1" dirty="0">
              <a:solidFill>
                <a:schemeClr val="bg1"/>
              </a:solidFill>
              <a:effectLst>
                <a:outerShdw blurRad="38100" dist="38100" dir="2700000" algn="tl">
                  <a:srgbClr val="000000">
                    <a:alpha val="43137"/>
                  </a:srgbClr>
                </a:outerShdw>
              </a:effectLst>
            </a:endParaRPr>
          </a:p>
        </p:txBody>
      </p:sp>
      <p:sp>
        <p:nvSpPr>
          <p:cNvPr id="24" name="文本框 23">
            <a:extLst>
              <a:ext uri="{FF2B5EF4-FFF2-40B4-BE49-F238E27FC236}">
                <a16:creationId xmlns:a16="http://schemas.microsoft.com/office/drawing/2014/main" id="{D7A16FF4-D240-4AF3-B30A-A633438A5456}"/>
              </a:ext>
            </a:extLst>
          </p:cNvPr>
          <p:cNvSpPr txBox="1"/>
          <p:nvPr/>
        </p:nvSpPr>
        <p:spPr>
          <a:xfrm>
            <a:off x="5364870" y="5794415"/>
            <a:ext cx="1462260" cy="400110"/>
          </a:xfrm>
          <a:prstGeom prst="rect">
            <a:avLst/>
          </a:prstGeom>
          <a:noFill/>
        </p:spPr>
        <p:txBody>
          <a:bodyPr wrap="none" rtlCol="0">
            <a:spAutoFit/>
          </a:bodyPr>
          <a:lstStyle/>
          <a:p>
            <a:r>
              <a:rPr lang="en-US" altLang="zh-CN" sz="2000" b="1" dirty="0">
                <a:solidFill>
                  <a:schemeClr val="bg1"/>
                </a:solidFill>
                <a:effectLst>
                  <a:outerShdw blurRad="38100" dist="38100" dir="2700000" algn="tl">
                    <a:srgbClr val="000000">
                      <a:alpha val="43137"/>
                    </a:srgbClr>
                  </a:outerShdw>
                </a:effectLst>
              </a:rPr>
              <a:t>2O19</a:t>
            </a:r>
            <a:r>
              <a:rPr lang="zh-CN" altLang="en-US" sz="2000" b="1" dirty="0">
                <a:solidFill>
                  <a:schemeClr val="bg1"/>
                </a:solidFill>
                <a:effectLst>
                  <a:outerShdw blurRad="38100" dist="38100" dir="2700000" algn="tl">
                    <a:srgbClr val="000000">
                      <a:alpha val="43137"/>
                    </a:srgbClr>
                  </a:outerShdw>
                </a:effectLst>
              </a:rPr>
              <a:t>年</a:t>
            </a:r>
            <a:r>
              <a:rPr lang="en-US" altLang="zh-CN" sz="2000" b="1" dirty="0">
                <a:solidFill>
                  <a:schemeClr val="bg1"/>
                </a:solidFill>
                <a:effectLst>
                  <a:outerShdw blurRad="38100" dist="38100" dir="2700000" algn="tl">
                    <a:srgbClr val="000000">
                      <a:alpha val="43137"/>
                    </a:srgbClr>
                  </a:outerShdw>
                </a:effectLst>
              </a:rPr>
              <a:t>8</a:t>
            </a:r>
            <a:r>
              <a:rPr lang="zh-CN" altLang="en-US" sz="2000" b="1" dirty="0">
                <a:solidFill>
                  <a:schemeClr val="bg1"/>
                </a:solidFill>
                <a:effectLst>
                  <a:outerShdw blurRad="38100" dist="38100" dir="2700000" algn="tl">
                    <a:srgbClr val="000000">
                      <a:alpha val="43137"/>
                    </a:srgbClr>
                  </a:outerShdw>
                </a:effectLst>
              </a:rPr>
              <a:t>月</a:t>
            </a:r>
          </a:p>
        </p:txBody>
      </p:sp>
    </p:spTree>
    <p:extLst>
      <p:ext uri="{BB962C8B-B14F-4D97-AF65-F5344CB8AC3E}">
        <p14:creationId xmlns:p14="http://schemas.microsoft.com/office/powerpoint/2010/main" val="344210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700"/>
                                        <p:tgtEl>
                                          <p:spTgt spid="18"/>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2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400"/>
                                        <p:tgtEl>
                                          <p:spTgt spid="22"/>
                                        </p:tgtEl>
                                      </p:cBhvr>
                                    </p:animEffect>
                                  </p:childTnLst>
                                </p:cTn>
                              </p:par>
                            </p:childTnLst>
                          </p:cTn>
                        </p:par>
                        <p:par>
                          <p:cTn id="16" fill="hold">
                            <p:stCondLst>
                              <p:cond delay="16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400"/>
                                        <p:tgtEl>
                                          <p:spTgt spid="2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147201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多态</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1" name="文本框 20">
            <a:extLst>
              <a:ext uri="{FF2B5EF4-FFF2-40B4-BE49-F238E27FC236}">
                <a16:creationId xmlns:a16="http://schemas.microsoft.com/office/drawing/2014/main" id="{7AA546F2-BE29-453C-8B68-CE5981362E88}"/>
              </a:ext>
            </a:extLst>
          </p:cNvPr>
          <p:cNvSpPr txBox="1"/>
          <p:nvPr/>
        </p:nvSpPr>
        <p:spPr>
          <a:xfrm>
            <a:off x="2431507" y="3721867"/>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用同一个接口来处理</a:t>
            </a:r>
            <a:r>
              <a:rPr lang="zh-CN" altLang="en-US" sz="2800" b="1" u="sng" dirty="0">
                <a:solidFill>
                  <a:srgbClr val="FF0000"/>
                </a:solidFill>
                <a:latin typeface="宋体" panose="02010600030101010101" pitchFamily="2" charset="-122"/>
                <a:ea typeface="宋体" panose="02010600030101010101" pitchFamily="2" charset="-122"/>
              </a:rPr>
              <a:t>不同的对象</a:t>
            </a:r>
            <a:r>
              <a:rPr lang="zh-CN" altLang="en-US" sz="2800" b="1" dirty="0">
                <a:solidFill>
                  <a:schemeClr val="bg1"/>
                </a:solidFill>
                <a:latin typeface="宋体" panose="02010600030101010101" pitchFamily="2" charset="-122"/>
                <a:ea typeface="宋体" panose="02010600030101010101" pitchFamily="2" charset="-122"/>
              </a:rPr>
              <a:t>或</a:t>
            </a:r>
            <a:r>
              <a:rPr lang="zh-CN" altLang="en-US" sz="2800" b="1" u="sng" dirty="0">
                <a:solidFill>
                  <a:srgbClr val="FF0000"/>
                </a:solidFill>
                <a:latin typeface="宋体" panose="02010600030101010101" pitchFamily="2" charset="-122"/>
                <a:ea typeface="宋体" panose="02010600030101010101" pitchFamily="2" charset="-122"/>
              </a:rPr>
              <a:t>同一对象（有一定差异）的同一功能</a:t>
            </a:r>
            <a:r>
              <a:rPr lang="zh-CN" altLang="en-US" sz="2800" b="1" dirty="0">
                <a:solidFill>
                  <a:schemeClr val="bg1"/>
                </a:solidFill>
                <a:latin typeface="宋体" panose="02010600030101010101" pitchFamily="2" charset="-122"/>
                <a:ea typeface="宋体" panose="02010600030101010101" pitchFamily="2" charset="-122"/>
              </a:rPr>
              <a:t>，从而使得编码变得更为</a:t>
            </a:r>
            <a:r>
              <a:rPr lang="zh-CN" altLang="en-US" sz="2800" b="1" dirty="0">
                <a:solidFill>
                  <a:srgbClr val="FF0000"/>
                </a:solidFill>
                <a:latin typeface="宋体" panose="02010600030101010101" pitchFamily="2" charset="-122"/>
                <a:ea typeface="宋体" panose="02010600030101010101" pitchFamily="2" charset="-122"/>
              </a:rPr>
              <a:t>灵活</a:t>
            </a:r>
            <a:r>
              <a:rPr lang="zh-CN" altLang="en-US" sz="2800" b="1" dirty="0">
                <a:solidFill>
                  <a:schemeClr val="bg1"/>
                </a:solidFill>
                <a:latin typeface="宋体" panose="02010600030101010101" pitchFamily="2" charset="-122"/>
                <a:ea typeface="宋体" panose="02010600030101010101" pitchFamily="2" charset="-122"/>
              </a:rPr>
              <a:t>、</a:t>
            </a:r>
            <a:r>
              <a:rPr lang="zh-CN" altLang="en-US" sz="2800" b="1" dirty="0">
                <a:solidFill>
                  <a:srgbClr val="FF0000"/>
                </a:solidFill>
                <a:latin typeface="宋体" panose="02010600030101010101" pitchFamily="2" charset="-122"/>
                <a:ea typeface="宋体" panose="02010600030101010101" pitchFamily="2" charset="-122"/>
              </a:rPr>
              <a:t>方便</a:t>
            </a:r>
            <a:r>
              <a:rPr lang="zh-CN" altLang="en-US" sz="2800" b="1" dirty="0">
                <a:solidFill>
                  <a:schemeClr val="bg1"/>
                </a:solidFill>
                <a:latin typeface="宋体" panose="02010600030101010101" pitchFamily="2" charset="-122"/>
                <a:ea typeface="宋体" panose="02010600030101010101" pitchFamily="2" charset="-122"/>
              </a:rPr>
              <a:t>的一种能力；包括</a:t>
            </a:r>
            <a:r>
              <a:rPr lang="zh-CN" altLang="en-US" sz="2800" b="1" u="sng" dirty="0">
                <a:solidFill>
                  <a:srgbClr val="FF0000"/>
                </a:solidFill>
                <a:latin typeface="宋体" panose="02010600030101010101" pitchFamily="2" charset="-122"/>
                <a:ea typeface="宋体" panose="02010600030101010101" pitchFamily="2" charset="-122"/>
              </a:rPr>
              <a:t>静态多态</a:t>
            </a:r>
            <a:r>
              <a:rPr lang="zh-CN" altLang="en-US" sz="2800" b="1" dirty="0">
                <a:solidFill>
                  <a:schemeClr val="bg1"/>
                </a:solidFill>
                <a:latin typeface="宋体" panose="02010600030101010101" pitchFamily="2" charset="-122"/>
                <a:ea typeface="宋体" panose="02010600030101010101" pitchFamily="2" charset="-122"/>
              </a:rPr>
              <a:t>和</a:t>
            </a:r>
            <a:r>
              <a:rPr lang="zh-CN" altLang="en-US" sz="2800" b="1" u="sng" dirty="0">
                <a:solidFill>
                  <a:srgbClr val="FF0000"/>
                </a:solidFill>
                <a:latin typeface="宋体" panose="02010600030101010101" pitchFamily="2" charset="-122"/>
                <a:ea typeface="宋体" panose="02010600030101010101" pitchFamily="2" charset="-122"/>
              </a:rPr>
              <a:t>动态多态</a:t>
            </a:r>
            <a:r>
              <a:rPr lang="zh-CN" altLang="en-US" sz="2800" b="1" dirty="0">
                <a:solidFill>
                  <a:schemeClr val="bg1"/>
                </a:solidFill>
                <a:latin typeface="宋体" panose="02010600030101010101" pitchFamily="2" charset="-122"/>
                <a:ea typeface="宋体" panose="02010600030101010101" pitchFamily="2" charset="-122"/>
              </a:rPr>
              <a:t>。</a:t>
            </a:r>
          </a:p>
        </p:txBody>
      </p:sp>
      <p:sp>
        <p:nvSpPr>
          <p:cNvPr id="22" name="文本框 21">
            <a:extLst>
              <a:ext uri="{FF2B5EF4-FFF2-40B4-BE49-F238E27FC236}">
                <a16:creationId xmlns:a16="http://schemas.microsoft.com/office/drawing/2014/main" id="{A5B86F99-066B-420D-9328-7659170F5265}"/>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Tree>
    <p:extLst>
      <p:ext uri="{BB962C8B-B14F-4D97-AF65-F5344CB8AC3E}">
        <p14:creationId xmlns:p14="http://schemas.microsoft.com/office/powerpoint/2010/main" val="67509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91062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二、直方图匹配</a:t>
            </a:r>
          </a:p>
        </p:txBody>
      </p:sp>
      <p:grpSp>
        <p:nvGrpSpPr>
          <p:cNvPr id="276" name="组合 275">
            <a:extLst>
              <a:ext uri="{FF2B5EF4-FFF2-40B4-BE49-F238E27FC236}">
                <a16:creationId xmlns:a16="http://schemas.microsoft.com/office/drawing/2014/main" id="{94E08E2B-A553-43E5-BECA-66FB40121421}"/>
              </a:ext>
            </a:extLst>
          </p:cNvPr>
          <p:cNvGrpSpPr/>
          <p:nvPr/>
        </p:nvGrpSpPr>
        <p:grpSpPr>
          <a:xfrm>
            <a:off x="2479993" y="2343703"/>
            <a:ext cx="3528485" cy="4424315"/>
            <a:chOff x="801928" y="2343703"/>
            <a:chExt cx="3528485" cy="4424315"/>
          </a:xfrm>
        </p:grpSpPr>
        <p:sp>
          <p:nvSpPr>
            <p:cNvPr id="17" name="文本框 16">
              <a:extLst>
                <a:ext uri="{FF2B5EF4-FFF2-40B4-BE49-F238E27FC236}">
                  <a16:creationId xmlns:a16="http://schemas.microsoft.com/office/drawing/2014/main" id="{F2E904C7-3F05-4663-97F2-663672D2C412}"/>
                </a:ext>
              </a:extLst>
            </p:cNvPr>
            <p:cNvSpPr txBox="1"/>
            <p:nvPr/>
          </p:nvSpPr>
          <p:spPr>
            <a:xfrm>
              <a:off x="965037" y="2343703"/>
              <a:ext cx="43020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BAFD4D03-2468-459D-9A89-DB97696CA199}"/>
                </a:ext>
              </a:extLst>
            </p:cNvPr>
            <p:cNvSpPr txBox="1"/>
            <p:nvPr/>
          </p:nvSpPr>
          <p:spPr>
            <a:xfrm>
              <a:off x="964482" y="4314695"/>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EA02ECAA-E670-4257-B961-310CFA12BDBB}"/>
                </a:ext>
              </a:extLst>
            </p:cNvPr>
            <p:cNvSpPr txBox="1"/>
            <p:nvPr/>
          </p:nvSpPr>
          <p:spPr>
            <a:xfrm>
              <a:off x="964482" y="2893013"/>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D75CE022-FD65-4B64-A3E1-44DD338FA5A2}"/>
                </a:ext>
              </a:extLst>
            </p:cNvPr>
            <p:cNvSpPr txBox="1"/>
            <p:nvPr/>
          </p:nvSpPr>
          <p:spPr>
            <a:xfrm>
              <a:off x="964482" y="3357480"/>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7E46997E-A5D3-44D3-9024-C983D698C7D8}"/>
                </a:ext>
              </a:extLst>
            </p:cNvPr>
            <p:cNvSpPr txBox="1"/>
            <p:nvPr/>
          </p:nvSpPr>
          <p:spPr>
            <a:xfrm>
              <a:off x="964482" y="3831374"/>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3DDEDB2F-7770-4A0B-B64D-50DCED1D7EA1}"/>
                </a:ext>
              </a:extLst>
            </p:cNvPr>
            <p:cNvSpPr txBox="1"/>
            <p:nvPr/>
          </p:nvSpPr>
          <p:spPr>
            <a:xfrm>
              <a:off x="964482" y="4788589"/>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A868A40C-4E2F-460B-86B3-962199099368}"/>
                </a:ext>
              </a:extLst>
            </p:cNvPr>
            <p:cNvSpPr txBox="1"/>
            <p:nvPr/>
          </p:nvSpPr>
          <p:spPr>
            <a:xfrm>
              <a:off x="964482" y="5271910"/>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8E3A1A0B-15CC-4538-9634-D9025E213145}"/>
                </a:ext>
              </a:extLst>
            </p:cNvPr>
            <p:cNvSpPr txBox="1"/>
            <p:nvPr/>
          </p:nvSpPr>
          <p:spPr>
            <a:xfrm>
              <a:off x="964482" y="5736377"/>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8965CCA8-4788-4CE3-AB21-7DE11E7F81BF}"/>
                </a:ext>
              </a:extLst>
            </p:cNvPr>
            <p:cNvSpPr txBox="1"/>
            <p:nvPr/>
          </p:nvSpPr>
          <p:spPr>
            <a:xfrm>
              <a:off x="964482" y="6229125"/>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8C61D543-A3F6-45E3-9E51-6FA45CA1654A}"/>
                </a:ext>
              </a:extLst>
            </p:cNvPr>
            <p:cNvSpPr txBox="1"/>
            <p:nvPr/>
          </p:nvSpPr>
          <p:spPr>
            <a:xfrm>
              <a:off x="1813666" y="4314695"/>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EA1974E6-AEB0-434E-BED4-6089D375847D}"/>
                </a:ext>
              </a:extLst>
            </p:cNvPr>
            <p:cNvSpPr txBox="1"/>
            <p:nvPr/>
          </p:nvSpPr>
          <p:spPr>
            <a:xfrm>
              <a:off x="1813666" y="2893013"/>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00D1AE66-8651-44C3-9752-527752BC7451}"/>
                </a:ext>
              </a:extLst>
            </p:cNvPr>
            <p:cNvSpPr txBox="1"/>
            <p:nvPr/>
          </p:nvSpPr>
          <p:spPr>
            <a:xfrm>
              <a:off x="1813666" y="3357480"/>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07AD6021-F99A-4075-A7F7-034D1E1698B2}"/>
                </a:ext>
              </a:extLst>
            </p:cNvPr>
            <p:cNvSpPr txBox="1"/>
            <p:nvPr/>
          </p:nvSpPr>
          <p:spPr>
            <a:xfrm>
              <a:off x="1813666" y="3831374"/>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16268D73-D376-4942-811F-BA611348FD93}"/>
                </a:ext>
              </a:extLst>
            </p:cNvPr>
            <p:cNvSpPr txBox="1"/>
            <p:nvPr/>
          </p:nvSpPr>
          <p:spPr>
            <a:xfrm>
              <a:off x="1813666" y="4788589"/>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C634CCDB-724F-4BEE-9C06-B7455F0E9CCF}"/>
                </a:ext>
              </a:extLst>
            </p:cNvPr>
            <p:cNvSpPr txBox="1"/>
            <p:nvPr/>
          </p:nvSpPr>
          <p:spPr>
            <a:xfrm>
              <a:off x="1813666" y="5271910"/>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704D5EDD-A576-46A5-B5C2-DDE8C843F8F5}"/>
                </a:ext>
              </a:extLst>
            </p:cNvPr>
            <p:cNvSpPr txBox="1"/>
            <p:nvPr/>
          </p:nvSpPr>
          <p:spPr>
            <a:xfrm>
              <a:off x="1813666" y="5736377"/>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005BE746-7873-4E88-B318-A567D8738320}"/>
                </a:ext>
              </a:extLst>
            </p:cNvPr>
            <p:cNvSpPr txBox="1"/>
            <p:nvPr/>
          </p:nvSpPr>
          <p:spPr>
            <a:xfrm>
              <a:off x="1813666" y="6229125"/>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56" name="对象 55">
              <a:extLst>
                <a:ext uri="{FF2B5EF4-FFF2-40B4-BE49-F238E27FC236}">
                  <a16:creationId xmlns:a16="http://schemas.microsoft.com/office/drawing/2014/main" id="{3149710A-6046-4DDD-B963-93E876EA5AFC}"/>
                </a:ext>
              </a:extLst>
            </p:cNvPr>
            <p:cNvGraphicFramePr>
              <a:graphicFrameLocks noChangeAspect="1"/>
            </p:cNvGraphicFramePr>
            <p:nvPr>
              <p:extLst>
                <p:ext uri="{D42A27DB-BD31-4B8C-83A1-F6EECF244321}">
                  <p14:modId xmlns:p14="http://schemas.microsoft.com/office/powerpoint/2010/main" val="992756554"/>
                </p:ext>
              </p:extLst>
            </p:nvPr>
          </p:nvGraphicFramePr>
          <p:xfrm>
            <a:off x="1806868" y="2343703"/>
            <a:ext cx="430213" cy="595522"/>
          </p:xfrm>
          <a:graphic>
            <a:graphicData uri="http://schemas.openxmlformats.org/presentationml/2006/ole">
              <mc:AlternateContent xmlns:mc="http://schemas.openxmlformats.org/markup-compatibility/2006">
                <mc:Choice xmlns:v="urn:schemas-microsoft-com:vml" Requires="v">
                  <p:oleObj spid="_x0000_s149702" name="Equation" r:id="rId4" imgW="152280" imgH="228600" progId="Equation.DSMT4">
                    <p:embed/>
                  </p:oleObj>
                </mc:Choice>
                <mc:Fallback>
                  <p:oleObj name="Equation" r:id="rId4" imgW="152280" imgH="228600" progId="Equation.DSMT4">
                    <p:embed/>
                    <p:pic>
                      <p:nvPicPr>
                        <p:cNvPr id="97" name="对象 96">
                          <a:extLst>
                            <a:ext uri="{FF2B5EF4-FFF2-40B4-BE49-F238E27FC236}">
                              <a16:creationId xmlns:a16="http://schemas.microsoft.com/office/drawing/2014/main" id="{919219F7-2B26-491E-9BE3-7431D8F6629B}"/>
                            </a:ext>
                          </a:extLst>
                        </p:cNvPr>
                        <p:cNvPicPr/>
                        <p:nvPr/>
                      </p:nvPicPr>
                      <p:blipFill>
                        <a:blip r:embed="rId5"/>
                        <a:stretch>
                          <a:fillRect/>
                        </a:stretch>
                      </p:blipFill>
                      <p:spPr>
                        <a:xfrm>
                          <a:off x="1806868" y="2343703"/>
                          <a:ext cx="430213" cy="595522"/>
                        </a:xfrm>
                        <a:prstGeom prst="rect">
                          <a:avLst/>
                        </a:prstGeom>
                      </p:spPr>
                    </p:pic>
                  </p:oleObj>
                </mc:Fallback>
              </mc:AlternateContent>
            </a:graphicData>
          </a:graphic>
        </p:graphicFrame>
        <p:cxnSp>
          <p:nvCxnSpPr>
            <p:cNvPr id="58" name="直接连接符 57">
              <a:extLst>
                <a:ext uri="{FF2B5EF4-FFF2-40B4-BE49-F238E27FC236}">
                  <a16:creationId xmlns:a16="http://schemas.microsoft.com/office/drawing/2014/main" id="{4664E853-7F83-4F2C-BEFD-4309AC4A1ADF}"/>
                </a:ext>
              </a:extLst>
            </p:cNvPr>
            <p:cNvCxnSpPr>
              <a:cxnSpLocks/>
            </p:cNvCxnSpPr>
            <p:nvPr/>
          </p:nvCxnSpPr>
          <p:spPr>
            <a:xfrm>
              <a:off x="801928" y="2397781"/>
              <a:ext cx="352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90BA237-4BFD-4788-BF23-421E02E91A31}"/>
                </a:ext>
              </a:extLst>
            </p:cNvPr>
            <p:cNvCxnSpPr>
              <a:cxnSpLocks/>
            </p:cNvCxnSpPr>
            <p:nvPr/>
          </p:nvCxnSpPr>
          <p:spPr>
            <a:xfrm>
              <a:off x="801928" y="2919089"/>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0812522-C0C6-41AB-9C67-6FC7D6D6FB56}"/>
                </a:ext>
              </a:extLst>
            </p:cNvPr>
            <p:cNvCxnSpPr>
              <a:cxnSpLocks/>
            </p:cNvCxnSpPr>
            <p:nvPr/>
          </p:nvCxnSpPr>
          <p:spPr>
            <a:xfrm>
              <a:off x="801928" y="6768018"/>
              <a:ext cx="352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F9BA5F1-1FEF-4F89-8D39-7F89335A7B02}"/>
                </a:ext>
              </a:extLst>
            </p:cNvPr>
            <p:cNvCxnSpPr>
              <a:cxnSpLocks/>
            </p:cNvCxnSpPr>
            <p:nvPr/>
          </p:nvCxnSpPr>
          <p:spPr>
            <a:xfrm>
              <a:off x="801928" y="3400205"/>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02EF5CD-403C-4145-8CC4-CE57C100977C}"/>
                </a:ext>
              </a:extLst>
            </p:cNvPr>
            <p:cNvCxnSpPr>
              <a:cxnSpLocks/>
            </p:cNvCxnSpPr>
            <p:nvPr/>
          </p:nvCxnSpPr>
          <p:spPr>
            <a:xfrm>
              <a:off x="801928" y="3881321"/>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9B29A1E-6530-43F7-BCAC-225D9ECE6BEA}"/>
                </a:ext>
              </a:extLst>
            </p:cNvPr>
            <p:cNvCxnSpPr>
              <a:cxnSpLocks/>
            </p:cNvCxnSpPr>
            <p:nvPr/>
          </p:nvCxnSpPr>
          <p:spPr>
            <a:xfrm>
              <a:off x="801928" y="4362437"/>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36E568D-4892-4CB6-957C-D399BCB899EA}"/>
                </a:ext>
              </a:extLst>
            </p:cNvPr>
            <p:cNvCxnSpPr>
              <a:cxnSpLocks/>
            </p:cNvCxnSpPr>
            <p:nvPr/>
          </p:nvCxnSpPr>
          <p:spPr>
            <a:xfrm>
              <a:off x="801928" y="4843553"/>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6AF900A-8CD8-4AD9-AE1E-AEDFD1298C41}"/>
                </a:ext>
              </a:extLst>
            </p:cNvPr>
            <p:cNvCxnSpPr>
              <a:cxnSpLocks/>
            </p:cNvCxnSpPr>
            <p:nvPr/>
          </p:nvCxnSpPr>
          <p:spPr>
            <a:xfrm>
              <a:off x="801928" y="5324669"/>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81772E0-43BE-486A-99C7-4646EF5EB43E}"/>
                </a:ext>
              </a:extLst>
            </p:cNvPr>
            <p:cNvCxnSpPr>
              <a:cxnSpLocks/>
            </p:cNvCxnSpPr>
            <p:nvPr/>
          </p:nvCxnSpPr>
          <p:spPr>
            <a:xfrm>
              <a:off x="801928" y="5805785"/>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1937283-FB31-4571-9A96-534E97F24C3E}"/>
                </a:ext>
              </a:extLst>
            </p:cNvPr>
            <p:cNvCxnSpPr>
              <a:cxnSpLocks/>
            </p:cNvCxnSpPr>
            <p:nvPr/>
          </p:nvCxnSpPr>
          <p:spPr>
            <a:xfrm>
              <a:off x="801928" y="6286901"/>
              <a:ext cx="3528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A46B148-EB1D-4C23-8602-48A517D1BB3D}"/>
                </a:ext>
              </a:extLst>
            </p:cNvPr>
            <p:cNvCxnSpPr>
              <a:cxnSpLocks/>
            </p:cNvCxnSpPr>
            <p:nvPr/>
          </p:nvCxnSpPr>
          <p:spPr>
            <a:xfrm>
              <a:off x="2578796" y="2397781"/>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E746B1E-A38E-451E-8BB1-36CA74C0812B}"/>
                </a:ext>
              </a:extLst>
            </p:cNvPr>
            <p:cNvCxnSpPr>
              <a:cxnSpLocks/>
            </p:cNvCxnSpPr>
            <p:nvPr/>
          </p:nvCxnSpPr>
          <p:spPr>
            <a:xfrm>
              <a:off x="801928" y="2397781"/>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E4BBE26-6602-4B61-BD59-C0BAA34DDAA6}"/>
                </a:ext>
              </a:extLst>
            </p:cNvPr>
            <p:cNvCxnSpPr>
              <a:cxnSpLocks/>
            </p:cNvCxnSpPr>
            <p:nvPr/>
          </p:nvCxnSpPr>
          <p:spPr>
            <a:xfrm>
              <a:off x="1609601" y="2397781"/>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096E406-06C5-4FB2-BF16-55B5373DCDF9}"/>
                </a:ext>
              </a:extLst>
            </p:cNvPr>
            <p:cNvCxnSpPr>
              <a:cxnSpLocks/>
            </p:cNvCxnSpPr>
            <p:nvPr/>
          </p:nvCxnSpPr>
          <p:spPr>
            <a:xfrm>
              <a:off x="2434465" y="2397781"/>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DD7B291-A824-4C5C-84F0-CA449A2DFDBF}"/>
                </a:ext>
              </a:extLst>
            </p:cNvPr>
            <p:cNvCxnSpPr>
              <a:cxnSpLocks/>
            </p:cNvCxnSpPr>
            <p:nvPr/>
          </p:nvCxnSpPr>
          <p:spPr>
            <a:xfrm>
              <a:off x="3396190" y="2397781"/>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D4F5A41-C730-4EDA-B876-756EF56BE983}"/>
                </a:ext>
              </a:extLst>
            </p:cNvPr>
            <p:cNvCxnSpPr>
              <a:cxnSpLocks/>
            </p:cNvCxnSpPr>
            <p:nvPr/>
          </p:nvCxnSpPr>
          <p:spPr>
            <a:xfrm>
              <a:off x="4330413" y="2397781"/>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7127CB10-CB2B-401F-AE97-2D05C2EA7646}"/>
                </a:ext>
              </a:extLst>
            </p:cNvPr>
            <p:cNvSpPr txBox="1"/>
            <p:nvPr/>
          </p:nvSpPr>
          <p:spPr>
            <a:xfrm>
              <a:off x="2779984" y="4314695"/>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20295632-A82A-460F-9C1B-55C072DFA578}"/>
                </a:ext>
              </a:extLst>
            </p:cNvPr>
            <p:cNvSpPr txBox="1"/>
            <p:nvPr/>
          </p:nvSpPr>
          <p:spPr>
            <a:xfrm>
              <a:off x="2779984" y="2893013"/>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13791774-EB9C-47AD-A310-0C3AA1DEE0CC}"/>
                </a:ext>
              </a:extLst>
            </p:cNvPr>
            <p:cNvSpPr txBox="1"/>
            <p:nvPr/>
          </p:nvSpPr>
          <p:spPr>
            <a:xfrm>
              <a:off x="2779984" y="3357480"/>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8563B5E5-62FD-48C0-8040-562D77FA5412}"/>
                </a:ext>
              </a:extLst>
            </p:cNvPr>
            <p:cNvSpPr txBox="1"/>
            <p:nvPr/>
          </p:nvSpPr>
          <p:spPr>
            <a:xfrm>
              <a:off x="2779984" y="3831374"/>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4C975BEB-F2A7-49FE-9477-DDE478CC3E22}"/>
                </a:ext>
              </a:extLst>
            </p:cNvPr>
            <p:cNvSpPr txBox="1"/>
            <p:nvPr/>
          </p:nvSpPr>
          <p:spPr>
            <a:xfrm>
              <a:off x="2779984" y="4788589"/>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AA23C9E4-5CA3-46CF-94AF-01A5C384C08F}"/>
                </a:ext>
              </a:extLst>
            </p:cNvPr>
            <p:cNvSpPr txBox="1"/>
            <p:nvPr/>
          </p:nvSpPr>
          <p:spPr>
            <a:xfrm>
              <a:off x="2779984" y="5271910"/>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168BEFA3-BA03-441A-ABBB-524DA4D9869E}"/>
                </a:ext>
              </a:extLst>
            </p:cNvPr>
            <p:cNvSpPr txBox="1"/>
            <p:nvPr/>
          </p:nvSpPr>
          <p:spPr>
            <a:xfrm>
              <a:off x="2779984" y="5736377"/>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0101C589-DB30-49F2-9AD3-EEA7C1D9928D}"/>
                </a:ext>
              </a:extLst>
            </p:cNvPr>
            <p:cNvSpPr txBox="1"/>
            <p:nvPr/>
          </p:nvSpPr>
          <p:spPr>
            <a:xfrm>
              <a:off x="2779984" y="6229125"/>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93" name="对象 92">
              <a:extLst>
                <a:ext uri="{FF2B5EF4-FFF2-40B4-BE49-F238E27FC236}">
                  <a16:creationId xmlns:a16="http://schemas.microsoft.com/office/drawing/2014/main" id="{F3D14F55-1F8C-4A37-BE78-9BA82A9E39BB}"/>
                </a:ext>
              </a:extLst>
            </p:cNvPr>
            <p:cNvGraphicFramePr>
              <a:graphicFrameLocks noChangeAspect="1"/>
            </p:cNvGraphicFramePr>
            <p:nvPr>
              <p:extLst>
                <p:ext uri="{D42A27DB-BD31-4B8C-83A1-F6EECF244321}">
                  <p14:modId xmlns:p14="http://schemas.microsoft.com/office/powerpoint/2010/main" val="2074040038"/>
                </p:ext>
              </p:extLst>
            </p:nvPr>
          </p:nvGraphicFramePr>
          <p:xfrm>
            <a:off x="2773186" y="2343703"/>
            <a:ext cx="430213" cy="595522"/>
          </p:xfrm>
          <a:graphic>
            <a:graphicData uri="http://schemas.openxmlformats.org/presentationml/2006/ole">
              <mc:AlternateContent xmlns:mc="http://schemas.openxmlformats.org/markup-compatibility/2006">
                <mc:Choice xmlns:v="urn:schemas-microsoft-com:vml" Requires="v">
                  <p:oleObj spid="_x0000_s149703" name="Equation" r:id="rId6" imgW="152280" imgH="228600" progId="Equation.DSMT4">
                    <p:embed/>
                  </p:oleObj>
                </mc:Choice>
                <mc:Fallback>
                  <p:oleObj name="Equation" r:id="rId6" imgW="152280" imgH="228600" progId="Equation.DSMT4">
                    <p:embed/>
                    <p:pic>
                      <p:nvPicPr>
                        <p:cNvPr id="56" name="对象 55">
                          <a:extLst>
                            <a:ext uri="{FF2B5EF4-FFF2-40B4-BE49-F238E27FC236}">
                              <a16:creationId xmlns:a16="http://schemas.microsoft.com/office/drawing/2014/main" id="{3149710A-6046-4DDD-B963-93E876EA5AFC}"/>
                            </a:ext>
                          </a:extLst>
                        </p:cNvPr>
                        <p:cNvPicPr/>
                        <p:nvPr/>
                      </p:nvPicPr>
                      <p:blipFill>
                        <a:blip r:embed="rId7"/>
                        <a:stretch>
                          <a:fillRect/>
                        </a:stretch>
                      </p:blipFill>
                      <p:spPr>
                        <a:xfrm>
                          <a:off x="2773186" y="2343703"/>
                          <a:ext cx="430213" cy="595522"/>
                        </a:xfrm>
                        <a:prstGeom prst="rect">
                          <a:avLst/>
                        </a:prstGeom>
                      </p:spPr>
                    </p:pic>
                  </p:oleObj>
                </mc:Fallback>
              </mc:AlternateContent>
            </a:graphicData>
          </a:graphic>
        </p:graphicFrame>
        <p:sp>
          <p:nvSpPr>
            <p:cNvPr id="213" name="文本框 212">
              <a:extLst>
                <a:ext uri="{FF2B5EF4-FFF2-40B4-BE49-F238E27FC236}">
                  <a16:creationId xmlns:a16="http://schemas.microsoft.com/office/drawing/2014/main" id="{0A7D53D1-DA5D-4D04-8969-DC8174056FE5}"/>
                </a:ext>
              </a:extLst>
            </p:cNvPr>
            <p:cNvSpPr txBox="1"/>
            <p:nvPr/>
          </p:nvSpPr>
          <p:spPr>
            <a:xfrm>
              <a:off x="3679781" y="2343703"/>
              <a:ext cx="43020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z</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4" name="文本框 213">
              <a:extLst>
                <a:ext uri="{FF2B5EF4-FFF2-40B4-BE49-F238E27FC236}">
                  <a16:creationId xmlns:a16="http://schemas.microsoft.com/office/drawing/2014/main" id="{6630C66F-90D8-4C7E-B4EE-FDEAEED521C3}"/>
                </a:ext>
              </a:extLst>
            </p:cNvPr>
            <p:cNvSpPr txBox="1"/>
            <p:nvPr/>
          </p:nvSpPr>
          <p:spPr>
            <a:xfrm>
              <a:off x="3679226" y="4314695"/>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5" name="文本框 214">
              <a:extLst>
                <a:ext uri="{FF2B5EF4-FFF2-40B4-BE49-F238E27FC236}">
                  <a16:creationId xmlns:a16="http://schemas.microsoft.com/office/drawing/2014/main" id="{3CE4CA56-2A9C-402A-B5C7-94EF53DEED8F}"/>
                </a:ext>
              </a:extLst>
            </p:cNvPr>
            <p:cNvSpPr txBox="1"/>
            <p:nvPr/>
          </p:nvSpPr>
          <p:spPr>
            <a:xfrm>
              <a:off x="3679226" y="2893013"/>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6" name="文本框 215">
              <a:extLst>
                <a:ext uri="{FF2B5EF4-FFF2-40B4-BE49-F238E27FC236}">
                  <a16:creationId xmlns:a16="http://schemas.microsoft.com/office/drawing/2014/main" id="{F0C62B56-771A-4309-8465-EDD044023E61}"/>
                </a:ext>
              </a:extLst>
            </p:cNvPr>
            <p:cNvSpPr txBox="1"/>
            <p:nvPr/>
          </p:nvSpPr>
          <p:spPr>
            <a:xfrm>
              <a:off x="3679226" y="3357480"/>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7" name="文本框 216">
              <a:extLst>
                <a:ext uri="{FF2B5EF4-FFF2-40B4-BE49-F238E27FC236}">
                  <a16:creationId xmlns:a16="http://schemas.microsoft.com/office/drawing/2014/main" id="{F06389DF-2E38-4898-B06F-613F72250199}"/>
                </a:ext>
              </a:extLst>
            </p:cNvPr>
            <p:cNvSpPr txBox="1"/>
            <p:nvPr/>
          </p:nvSpPr>
          <p:spPr>
            <a:xfrm>
              <a:off x="3679226" y="3831374"/>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8" name="文本框 217">
              <a:extLst>
                <a:ext uri="{FF2B5EF4-FFF2-40B4-BE49-F238E27FC236}">
                  <a16:creationId xmlns:a16="http://schemas.microsoft.com/office/drawing/2014/main" id="{8662C958-B45B-41D8-BDA4-BE9B65DA45D3}"/>
                </a:ext>
              </a:extLst>
            </p:cNvPr>
            <p:cNvSpPr txBox="1"/>
            <p:nvPr/>
          </p:nvSpPr>
          <p:spPr>
            <a:xfrm>
              <a:off x="3679226" y="4788589"/>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9" name="文本框 218">
              <a:extLst>
                <a:ext uri="{FF2B5EF4-FFF2-40B4-BE49-F238E27FC236}">
                  <a16:creationId xmlns:a16="http://schemas.microsoft.com/office/drawing/2014/main" id="{CCE46B98-E941-485A-AD6A-003B0C61315F}"/>
                </a:ext>
              </a:extLst>
            </p:cNvPr>
            <p:cNvSpPr txBox="1"/>
            <p:nvPr/>
          </p:nvSpPr>
          <p:spPr>
            <a:xfrm>
              <a:off x="3679226" y="5271910"/>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0" name="文本框 219">
              <a:extLst>
                <a:ext uri="{FF2B5EF4-FFF2-40B4-BE49-F238E27FC236}">
                  <a16:creationId xmlns:a16="http://schemas.microsoft.com/office/drawing/2014/main" id="{CB54872A-5D4A-4972-8B59-9E015B947F68}"/>
                </a:ext>
              </a:extLst>
            </p:cNvPr>
            <p:cNvSpPr txBox="1"/>
            <p:nvPr/>
          </p:nvSpPr>
          <p:spPr>
            <a:xfrm>
              <a:off x="3679226" y="5736377"/>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1" name="文本框 220">
              <a:extLst>
                <a:ext uri="{FF2B5EF4-FFF2-40B4-BE49-F238E27FC236}">
                  <a16:creationId xmlns:a16="http://schemas.microsoft.com/office/drawing/2014/main" id="{864A89B7-20ED-4D63-B2B3-8DEAF49F6D9F}"/>
                </a:ext>
              </a:extLst>
            </p:cNvPr>
            <p:cNvSpPr txBox="1"/>
            <p:nvPr/>
          </p:nvSpPr>
          <p:spPr>
            <a:xfrm>
              <a:off x="3679226" y="6229125"/>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sp>
        <p:nvSpPr>
          <p:cNvPr id="232" name="文本框 231">
            <a:extLst>
              <a:ext uri="{FF2B5EF4-FFF2-40B4-BE49-F238E27FC236}">
                <a16:creationId xmlns:a16="http://schemas.microsoft.com/office/drawing/2014/main" id="{5C4889F0-1804-494B-94D9-7E977873DEAB}"/>
              </a:ext>
            </a:extLst>
          </p:cNvPr>
          <p:cNvSpPr txBox="1"/>
          <p:nvPr/>
        </p:nvSpPr>
        <p:spPr>
          <a:xfrm>
            <a:off x="7734010" y="4313379"/>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3" name="文本框 232">
            <a:extLst>
              <a:ext uri="{FF2B5EF4-FFF2-40B4-BE49-F238E27FC236}">
                <a16:creationId xmlns:a16="http://schemas.microsoft.com/office/drawing/2014/main" id="{19BFC916-74A3-415A-A445-4F18B1041974}"/>
              </a:ext>
            </a:extLst>
          </p:cNvPr>
          <p:cNvSpPr txBox="1"/>
          <p:nvPr/>
        </p:nvSpPr>
        <p:spPr>
          <a:xfrm>
            <a:off x="7734010" y="2891697"/>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4" name="文本框 233">
            <a:extLst>
              <a:ext uri="{FF2B5EF4-FFF2-40B4-BE49-F238E27FC236}">
                <a16:creationId xmlns:a16="http://schemas.microsoft.com/office/drawing/2014/main" id="{F46AB9F3-A681-412F-8620-16F31010ABAE}"/>
              </a:ext>
            </a:extLst>
          </p:cNvPr>
          <p:cNvSpPr txBox="1"/>
          <p:nvPr/>
        </p:nvSpPr>
        <p:spPr>
          <a:xfrm>
            <a:off x="7734010" y="3356164"/>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5" name="文本框 234">
            <a:extLst>
              <a:ext uri="{FF2B5EF4-FFF2-40B4-BE49-F238E27FC236}">
                <a16:creationId xmlns:a16="http://schemas.microsoft.com/office/drawing/2014/main" id="{7F735366-6312-4C0E-84DE-1A1008797DC6}"/>
              </a:ext>
            </a:extLst>
          </p:cNvPr>
          <p:cNvSpPr txBox="1"/>
          <p:nvPr/>
        </p:nvSpPr>
        <p:spPr>
          <a:xfrm>
            <a:off x="7734010" y="3830058"/>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6" name="文本框 235">
            <a:extLst>
              <a:ext uri="{FF2B5EF4-FFF2-40B4-BE49-F238E27FC236}">
                <a16:creationId xmlns:a16="http://schemas.microsoft.com/office/drawing/2014/main" id="{2DB01E11-6C67-4756-B2BA-E81ECD568624}"/>
              </a:ext>
            </a:extLst>
          </p:cNvPr>
          <p:cNvSpPr txBox="1"/>
          <p:nvPr/>
        </p:nvSpPr>
        <p:spPr>
          <a:xfrm>
            <a:off x="7734010" y="4787273"/>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7" name="文本框 236">
            <a:extLst>
              <a:ext uri="{FF2B5EF4-FFF2-40B4-BE49-F238E27FC236}">
                <a16:creationId xmlns:a16="http://schemas.microsoft.com/office/drawing/2014/main" id="{19E7F79A-0993-4440-A260-04CDFD975C9F}"/>
              </a:ext>
            </a:extLst>
          </p:cNvPr>
          <p:cNvSpPr txBox="1"/>
          <p:nvPr/>
        </p:nvSpPr>
        <p:spPr>
          <a:xfrm>
            <a:off x="7734010" y="5270594"/>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8" name="文本框 237">
            <a:extLst>
              <a:ext uri="{FF2B5EF4-FFF2-40B4-BE49-F238E27FC236}">
                <a16:creationId xmlns:a16="http://schemas.microsoft.com/office/drawing/2014/main" id="{DCEF12A0-4203-45F7-A13E-D4A5749F59CF}"/>
              </a:ext>
            </a:extLst>
          </p:cNvPr>
          <p:cNvSpPr txBox="1"/>
          <p:nvPr/>
        </p:nvSpPr>
        <p:spPr>
          <a:xfrm>
            <a:off x="7734010" y="5735061"/>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9" name="文本框 238">
            <a:extLst>
              <a:ext uri="{FF2B5EF4-FFF2-40B4-BE49-F238E27FC236}">
                <a16:creationId xmlns:a16="http://schemas.microsoft.com/office/drawing/2014/main" id="{376D4F01-6C9C-422C-AE3F-A49FC5E4FF66}"/>
              </a:ext>
            </a:extLst>
          </p:cNvPr>
          <p:cNvSpPr txBox="1"/>
          <p:nvPr/>
        </p:nvSpPr>
        <p:spPr>
          <a:xfrm>
            <a:off x="7734010" y="6227809"/>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324" name="组合 323">
            <a:extLst>
              <a:ext uri="{FF2B5EF4-FFF2-40B4-BE49-F238E27FC236}">
                <a16:creationId xmlns:a16="http://schemas.microsoft.com/office/drawing/2014/main" id="{C1041439-B337-4BFB-BB08-F906BB919ED3}"/>
              </a:ext>
            </a:extLst>
          </p:cNvPr>
          <p:cNvGrpSpPr/>
          <p:nvPr/>
        </p:nvGrpSpPr>
        <p:grpSpPr>
          <a:xfrm>
            <a:off x="6722272" y="2342387"/>
            <a:ext cx="1619291" cy="4424315"/>
            <a:chOff x="6722272" y="2342387"/>
            <a:chExt cx="1619291" cy="4424315"/>
          </a:xfrm>
        </p:grpSpPr>
        <p:graphicFrame>
          <p:nvGraphicFramePr>
            <p:cNvPr id="240" name="对象 239">
              <a:extLst>
                <a:ext uri="{FF2B5EF4-FFF2-40B4-BE49-F238E27FC236}">
                  <a16:creationId xmlns:a16="http://schemas.microsoft.com/office/drawing/2014/main" id="{DB1BAD8F-A46B-4FF1-AC5D-4787D564DD36}"/>
                </a:ext>
              </a:extLst>
            </p:cNvPr>
            <p:cNvGraphicFramePr>
              <a:graphicFrameLocks noChangeAspect="1"/>
            </p:cNvGraphicFramePr>
            <p:nvPr>
              <p:extLst>
                <p:ext uri="{D42A27DB-BD31-4B8C-83A1-F6EECF244321}">
                  <p14:modId xmlns:p14="http://schemas.microsoft.com/office/powerpoint/2010/main" val="482864345"/>
                </p:ext>
              </p:extLst>
            </p:nvPr>
          </p:nvGraphicFramePr>
          <p:xfrm>
            <a:off x="7761365" y="2474913"/>
            <a:ext cx="358775" cy="330200"/>
          </p:xfrm>
          <a:graphic>
            <a:graphicData uri="http://schemas.openxmlformats.org/presentationml/2006/ole">
              <mc:AlternateContent xmlns:mc="http://schemas.openxmlformats.org/markup-compatibility/2006">
                <mc:Choice xmlns:v="urn:schemas-microsoft-com:vml" Requires="v">
                  <p:oleObj spid="_x0000_s149704" name="Equation" r:id="rId8" imgW="126720" imgH="126720" progId="Equation.DSMT4">
                    <p:embed/>
                  </p:oleObj>
                </mc:Choice>
                <mc:Fallback>
                  <p:oleObj name="Equation" r:id="rId8" imgW="126720" imgH="126720" progId="Equation.DSMT4">
                    <p:embed/>
                    <p:pic>
                      <p:nvPicPr>
                        <p:cNvPr id="56" name="对象 55">
                          <a:extLst>
                            <a:ext uri="{FF2B5EF4-FFF2-40B4-BE49-F238E27FC236}">
                              <a16:creationId xmlns:a16="http://schemas.microsoft.com/office/drawing/2014/main" id="{3149710A-6046-4DDD-B963-93E876EA5AFC}"/>
                            </a:ext>
                          </a:extLst>
                        </p:cNvPr>
                        <p:cNvPicPr/>
                        <p:nvPr/>
                      </p:nvPicPr>
                      <p:blipFill>
                        <a:blip r:embed="rId9"/>
                        <a:stretch>
                          <a:fillRect/>
                        </a:stretch>
                      </p:blipFill>
                      <p:spPr>
                        <a:xfrm>
                          <a:off x="7761365" y="2474913"/>
                          <a:ext cx="358775" cy="330200"/>
                        </a:xfrm>
                        <a:prstGeom prst="rect">
                          <a:avLst/>
                        </a:prstGeom>
                      </p:spPr>
                    </p:pic>
                  </p:oleObj>
                </mc:Fallback>
              </mc:AlternateContent>
            </a:graphicData>
          </a:graphic>
        </p:graphicFrame>
        <p:sp>
          <p:nvSpPr>
            <p:cNvPr id="223" name="文本框 222">
              <a:extLst>
                <a:ext uri="{FF2B5EF4-FFF2-40B4-BE49-F238E27FC236}">
                  <a16:creationId xmlns:a16="http://schemas.microsoft.com/office/drawing/2014/main" id="{9BE51D18-ACCA-4E78-8303-05D40C325CE0}"/>
                </a:ext>
              </a:extLst>
            </p:cNvPr>
            <p:cNvSpPr txBox="1"/>
            <p:nvPr/>
          </p:nvSpPr>
          <p:spPr>
            <a:xfrm>
              <a:off x="6885381" y="2342387"/>
              <a:ext cx="43020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4" name="文本框 223">
              <a:extLst>
                <a:ext uri="{FF2B5EF4-FFF2-40B4-BE49-F238E27FC236}">
                  <a16:creationId xmlns:a16="http://schemas.microsoft.com/office/drawing/2014/main" id="{1A245426-43B1-46B0-901E-A4733184DF31}"/>
                </a:ext>
              </a:extLst>
            </p:cNvPr>
            <p:cNvSpPr txBox="1"/>
            <p:nvPr/>
          </p:nvSpPr>
          <p:spPr>
            <a:xfrm>
              <a:off x="6884826" y="4313379"/>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5" name="文本框 224">
              <a:extLst>
                <a:ext uri="{FF2B5EF4-FFF2-40B4-BE49-F238E27FC236}">
                  <a16:creationId xmlns:a16="http://schemas.microsoft.com/office/drawing/2014/main" id="{E5CA0163-9BCF-4D2C-93CA-D147545CEB97}"/>
                </a:ext>
              </a:extLst>
            </p:cNvPr>
            <p:cNvSpPr txBox="1"/>
            <p:nvPr/>
          </p:nvSpPr>
          <p:spPr>
            <a:xfrm>
              <a:off x="6884826" y="2891697"/>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6" name="文本框 225">
              <a:extLst>
                <a:ext uri="{FF2B5EF4-FFF2-40B4-BE49-F238E27FC236}">
                  <a16:creationId xmlns:a16="http://schemas.microsoft.com/office/drawing/2014/main" id="{73680D8A-CC1A-4E3E-B741-3D655DDFFE75}"/>
                </a:ext>
              </a:extLst>
            </p:cNvPr>
            <p:cNvSpPr txBox="1"/>
            <p:nvPr/>
          </p:nvSpPr>
          <p:spPr>
            <a:xfrm>
              <a:off x="6884826" y="3356164"/>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7" name="文本框 226">
              <a:extLst>
                <a:ext uri="{FF2B5EF4-FFF2-40B4-BE49-F238E27FC236}">
                  <a16:creationId xmlns:a16="http://schemas.microsoft.com/office/drawing/2014/main" id="{7DE92CF2-706A-4E6C-B5E2-91EA1B2E0A14}"/>
                </a:ext>
              </a:extLst>
            </p:cNvPr>
            <p:cNvSpPr txBox="1"/>
            <p:nvPr/>
          </p:nvSpPr>
          <p:spPr>
            <a:xfrm>
              <a:off x="6884826" y="3830058"/>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8" name="文本框 227">
              <a:extLst>
                <a:ext uri="{FF2B5EF4-FFF2-40B4-BE49-F238E27FC236}">
                  <a16:creationId xmlns:a16="http://schemas.microsoft.com/office/drawing/2014/main" id="{EB3CAE1E-D7E0-41DA-99D1-483EF68D9A1C}"/>
                </a:ext>
              </a:extLst>
            </p:cNvPr>
            <p:cNvSpPr txBox="1"/>
            <p:nvPr/>
          </p:nvSpPr>
          <p:spPr>
            <a:xfrm>
              <a:off x="6884826" y="4787273"/>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9" name="文本框 228">
              <a:extLst>
                <a:ext uri="{FF2B5EF4-FFF2-40B4-BE49-F238E27FC236}">
                  <a16:creationId xmlns:a16="http://schemas.microsoft.com/office/drawing/2014/main" id="{011C5DDD-950D-4AFD-8B20-33545006283C}"/>
                </a:ext>
              </a:extLst>
            </p:cNvPr>
            <p:cNvSpPr txBox="1"/>
            <p:nvPr/>
          </p:nvSpPr>
          <p:spPr>
            <a:xfrm>
              <a:off x="6884826" y="5270594"/>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0" name="文本框 229">
              <a:extLst>
                <a:ext uri="{FF2B5EF4-FFF2-40B4-BE49-F238E27FC236}">
                  <a16:creationId xmlns:a16="http://schemas.microsoft.com/office/drawing/2014/main" id="{8DDEC5C9-A2EF-40B0-8D77-A029C0436874}"/>
                </a:ext>
              </a:extLst>
            </p:cNvPr>
            <p:cNvSpPr txBox="1"/>
            <p:nvPr/>
          </p:nvSpPr>
          <p:spPr>
            <a:xfrm>
              <a:off x="6884826" y="5735061"/>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31" name="文本框 230">
              <a:extLst>
                <a:ext uri="{FF2B5EF4-FFF2-40B4-BE49-F238E27FC236}">
                  <a16:creationId xmlns:a16="http://schemas.microsoft.com/office/drawing/2014/main" id="{E92FEDE5-4F61-444D-BB52-0B07372F5623}"/>
                </a:ext>
              </a:extLst>
            </p:cNvPr>
            <p:cNvSpPr txBox="1"/>
            <p:nvPr/>
          </p:nvSpPr>
          <p:spPr>
            <a:xfrm>
              <a:off x="6884826" y="6227809"/>
              <a:ext cx="43131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cxnSp>
          <p:nvCxnSpPr>
            <p:cNvPr id="241" name="直接连接符 240">
              <a:extLst>
                <a:ext uri="{FF2B5EF4-FFF2-40B4-BE49-F238E27FC236}">
                  <a16:creationId xmlns:a16="http://schemas.microsoft.com/office/drawing/2014/main" id="{F3F0B9F8-E893-4473-AD49-D63EC649E837}"/>
                </a:ext>
              </a:extLst>
            </p:cNvPr>
            <p:cNvCxnSpPr>
              <a:cxnSpLocks/>
            </p:cNvCxnSpPr>
            <p:nvPr/>
          </p:nvCxnSpPr>
          <p:spPr>
            <a:xfrm>
              <a:off x="6722272" y="2396465"/>
              <a:ext cx="161929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21887028-B586-4EED-8D63-90830F62D3E2}"/>
                </a:ext>
              </a:extLst>
            </p:cNvPr>
            <p:cNvCxnSpPr>
              <a:cxnSpLocks/>
            </p:cNvCxnSpPr>
            <p:nvPr/>
          </p:nvCxnSpPr>
          <p:spPr>
            <a:xfrm>
              <a:off x="6722272" y="2917773"/>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4B66E7EA-56C6-49E5-A3A3-AC102205845C}"/>
                </a:ext>
              </a:extLst>
            </p:cNvPr>
            <p:cNvCxnSpPr>
              <a:cxnSpLocks/>
            </p:cNvCxnSpPr>
            <p:nvPr/>
          </p:nvCxnSpPr>
          <p:spPr>
            <a:xfrm>
              <a:off x="6722272" y="6766702"/>
              <a:ext cx="161929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47C535A-50CB-4646-B71F-9FA8AF448026}"/>
                </a:ext>
              </a:extLst>
            </p:cNvPr>
            <p:cNvCxnSpPr>
              <a:cxnSpLocks/>
            </p:cNvCxnSpPr>
            <p:nvPr/>
          </p:nvCxnSpPr>
          <p:spPr>
            <a:xfrm>
              <a:off x="6722272" y="3398889"/>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F593B94-32A7-427C-BA80-35DEC70519EC}"/>
                </a:ext>
              </a:extLst>
            </p:cNvPr>
            <p:cNvCxnSpPr>
              <a:cxnSpLocks/>
            </p:cNvCxnSpPr>
            <p:nvPr/>
          </p:nvCxnSpPr>
          <p:spPr>
            <a:xfrm>
              <a:off x="6722272" y="3880005"/>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C9E4DC17-0382-459E-B732-C8E17498009A}"/>
                </a:ext>
              </a:extLst>
            </p:cNvPr>
            <p:cNvCxnSpPr>
              <a:cxnSpLocks/>
            </p:cNvCxnSpPr>
            <p:nvPr/>
          </p:nvCxnSpPr>
          <p:spPr>
            <a:xfrm>
              <a:off x="6722272" y="4361121"/>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19B68B0-2EAE-46F0-990A-573BC3BF24E8}"/>
                </a:ext>
              </a:extLst>
            </p:cNvPr>
            <p:cNvCxnSpPr>
              <a:cxnSpLocks/>
            </p:cNvCxnSpPr>
            <p:nvPr/>
          </p:nvCxnSpPr>
          <p:spPr>
            <a:xfrm>
              <a:off x="6722272" y="4842237"/>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B2E8AF40-F61D-4E12-9178-7932E0144530}"/>
                </a:ext>
              </a:extLst>
            </p:cNvPr>
            <p:cNvCxnSpPr>
              <a:cxnSpLocks/>
            </p:cNvCxnSpPr>
            <p:nvPr/>
          </p:nvCxnSpPr>
          <p:spPr>
            <a:xfrm>
              <a:off x="6722272" y="5323353"/>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AD7779EC-655D-4301-9982-853D0D988A28}"/>
                </a:ext>
              </a:extLst>
            </p:cNvPr>
            <p:cNvCxnSpPr>
              <a:cxnSpLocks/>
            </p:cNvCxnSpPr>
            <p:nvPr/>
          </p:nvCxnSpPr>
          <p:spPr>
            <a:xfrm>
              <a:off x="6722272" y="5804469"/>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1C2C4AAE-E332-481C-B533-0D9319100F6D}"/>
                </a:ext>
              </a:extLst>
            </p:cNvPr>
            <p:cNvCxnSpPr>
              <a:cxnSpLocks/>
            </p:cNvCxnSpPr>
            <p:nvPr/>
          </p:nvCxnSpPr>
          <p:spPr>
            <a:xfrm>
              <a:off x="6722272" y="6285585"/>
              <a:ext cx="16192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CAC64070-A40E-48AC-8DC0-49EDCA3B1F79}"/>
                </a:ext>
              </a:extLst>
            </p:cNvPr>
            <p:cNvCxnSpPr>
              <a:cxnSpLocks/>
            </p:cNvCxnSpPr>
            <p:nvPr/>
          </p:nvCxnSpPr>
          <p:spPr>
            <a:xfrm>
              <a:off x="6722272" y="2396465"/>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D323FF03-2FE3-430D-AECF-5825F9F61D71}"/>
                </a:ext>
              </a:extLst>
            </p:cNvPr>
            <p:cNvCxnSpPr>
              <a:cxnSpLocks/>
            </p:cNvCxnSpPr>
            <p:nvPr/>
          </p:nvCxnSpPr>
          <p:spPr>
            <a:xfrm>
              <a:off x="7529945" y="2396465"/>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1486D33C-F9BC-4869-8C5C-0767D58FCB54}"/>
                </a:ext>
              </a:extLst>
            </p:cNvPr>
            <p:cNvCxnSpPr>
              <a:cxnSpLocks/>
            </p:cNvCxnSpPr>
            <p:nvPr/>
          </p:nvCxnSpPr>
          <p:spPr>
            <a:xfrm>
              <a:off x="8341563" y="2396465"/>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6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5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fade">
                                      <p:cBhvr>
                                        <p:cTn id="27" dur="500"/>
                                        <p:tgtEl>
                                          <p:spTgt spid="2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fade">
                                      <p:cBhvr>
                                        <p:cTn id="32" dur="500"/>
                                        <p:tgtEl>
                                          <p:spTgt spid="2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6"/>
                                        </p:tgtEl>
                                        <p:attrNameLst>
                                          <p:attrName>style.visibility</p:attrName>
                                        </p:attrNameLst>
                                      </p:cBhvr>
                                      <p:to>
                                        <p:strVal val="visible"/>
                                      </p:to>
                                    </p:set>
                                    <p:animEffect transition="in" filter="fade">
                                      <p:cBhvr>
                                        <p:cTn id="37" dur="500"/>
                                        <p:tgtEl>
                                          <p:spTgt spid="2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7"/>
                                        </p:tgtEl>
                                        <p:attrNameLst>
                                          <p:attrName>style.visibility</p:attrName>
                                        </p:attrNameLst>
                                      </p:cBhvr>
                                      <p:to>
                                        <p:strVal val="visible"/>
                                      </p:to>
                                    </p:set>
                                    <p:animEffect transition="in" filter="fade">
                                      <p:cBhvr>
                                        <p:cTn id="42" dur="500"/>
                                        <p:tgtEl>
                                          <p:spTgt spid="2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8"/>
                                        </p:tgtEl>
                                        <p:attrNameLst>
                                          <p:attrName>style.visibility</p:attrName>
                                        </p:attrNameLst>
                                      </p:cBhvr>
                                      <p:to>
                                        <p:strVal val="visible"/>
                                      </p:to>
                                    </p:set>
                                    <p:animEffect transition="in" filter="fade">
                                      <p:cBhvr>
                                        <p:cTn id="47" dur="500"/>
                                        <p:tgtEl>
                                          <p:spTgt spid="2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9"/>
                                        </p:tgtEl>
                                        <p:attrNameLst>
                                          <p:attrName>style.visibility</p:attrName>
                                        </p:attrNameLst>
                                      </p:cBhvr>
                                      <p:to>
                                        <p:strVal val="visible"/>
                                      </p:to>
                                    </p:set>
                                    <p:animEffect transition="in" filter="fade">
                                      <p:cBhvr>
                                        <p:cTn id="52"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33" grpId="0"/>
      <p:bldP spid="234" grpId="0"/>
      <p:bldP spid="235" grpId="0"/>
      <p:bldP spid="236" grpId="0"/>
      <p:bldP spid="237" grpId="0"/>
      <p:bldP spid="238" grpId="0"/>
      <p:bldP spid="23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528482"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二、直方图精确匹配</a:t>
            </a:r>
          </a:p>
        </p:txBody>
      </p:sp>
      <p:sp>
        <p:nvSpPr>
          <p:cNvPr id="94" name="文本框 93">
            <a:extLst>
              <a:ext uri="{FF2B5EF4-FFF2-40B4-BE49-F238E27FC236}">
                <a16:creationId xmlns:a16="http://schemas.microsoft.com/office/drawing/2014/main" id="{4DE726A4-3A1F-47DC-9767-EDDA16E83806}"/>
              </a:ext>
            </a:extLst>
          </p:cNvPr>
          <p:cNvSpPr txBox="1"/>
          <p:nvPr/>
        </p:nvSpPr>
        <p:spPr>
          <a:xfrm>
            <a:off x="1811172" y="2520121"/>
            <a:ext cx="8925958" cy="280750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总体算法过程：</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根据某种准则对图像的像素进行大小排序；</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将排序后的像素划分为</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个群，使得每群的像素精确匹配指定的直方图；</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对第</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个群中的像素赋值</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，生成结果图像。</a:t>
            </a:r>
          </a:p>
        </p:txBody>
      </p:sp>
    </p:spTree>
    <p:extLst>
      <p:ext uri="{BB962C8B-B14F-4D97-AF65-F5344CB8AC3E}">
        <p14:creationId xmlns:p14="http://schemas.microsoft.com/office/powerpoint/2010/main" val="242958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left)">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528482"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二、直方图精确匹配</a:t>
            </a:r>
          </a:p>
        </p:txBody>
      </p:sp>
      <p:sp>
        <p:nvSpPr>
          <p:cNvPr id="94" name="文本框 93">
            <a:extLst>
              <a:ext uri="{FF2B5EF4-FFF2-40B4-BE49-F238E27FC236}">
                <a16:creationId xmlns:a16="http://schemas.microsoft.com/office/drawing/2014/main" id="{4DE726A4-3A1F-47DC-9767-EDDA16E83806}"/>
              </a:ext>
            </a:extLst>
          </p:cNvPr>
          <p:cNvSpPr txBox="1"/>
          <p:nvPr/>
        </p:nvSpPr>
        <p:spPr>
          <a:xfrm>
            <a:off x="1811172" y="2520121"/>
            <a:ext cx="2720635"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像素排序算法：</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FFF1A4FC-53D8-4DD1-B364-AEE01C37E53A}"/>
              </a:ext>
            </a:extLst>
          </p:cNvPr>
          <p:cNvSpPr txBox="1"/>
          <p:nvPr/>
        </p:nvSpPr>
        <p:spPr>
          <a:xfrm>
            <a:off x="1811172" y="3450328"/>
            <a:ext cx="5373399"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以不同的核计算</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个均值图像；</a:t>
            </a:r>
          </a:p>
        </p:txBody>
      </p:sp>
      <p:sp>
        <p:nvSpPr>
          <p:cNvPr id="96" name="文本框 95">
            <a:extLst>
              <a:ext uri="{FF2B5EF4-FFF2-40B4-BE49-F238E27FC236}">
                <a16:creationId xmlns:a16="http://schemas.microsoft.com/office/drawing/2014/main" id="{48E27996-67BC-487F-A4DE-AB27B15C9ADC}"/>
              </a:ext>
            </a:extLst>
          </p:cNvPr>
          <p:cNvSpPr txBox="1"/>
          <p:nvPr/>
        </p:nvSpPr>
        <p:spPr>
          <a:xfrm>
            <a:off x="1811172" y="4190945"/>
            <a:ext cx="8925958"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由原图像和所有的均值图像中每个对应像素的值构建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元组；</a:t>
            </a:r>
          </a:p>
        </p:txBody>
      </p:sp>
      <p:sp>
        <p:nvSpPr>
          <p:cNvPr id="97" name="文本框 96">
            <a:extLst>
              <a:ext uri="{FF2B5EF4-FFF2-40B4-BE49-F238E27FC236}">
                <a16:creationId xmlns:a16="http://schemas.microsoft.com/office/drawing/2014/main" id="{2D183216-A36C-4006-85AE-9BD418A848C1}"/>
              </a:ext>
            </a:extLst>
          </p:cNvPr>
          <p:cNvSpPr txBox="1"/>
          <p:nvPr/>
        </p:nvSpPr>
        <p:spPr>
          <a:xfrm>
            <a:off x="1811172" y="5393226"/>
            <a:ext cx="7483553" cy="499177"/>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按字典排序算法对</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MN</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个元组进行升序排序。</a:t>
            </a:r>
          </a:p>
        </p:txBody>
      </p:sp>
      <p:graphicFrame>
        <p:nvGraphicFramePr>
          <p:cNvPr id="104" name="对象 103">
            <a:extLst>
              <a:ext uri="{FF2B5EF4-FFF2-40B4-BE49-F238E27FC236}">
                <a16:creationId xmlns:a16="http://schemas.microsoft.com/office/drawing/2014/main" id="{567B032D-E3BE-43E2-9754-EE663304EDD5}"/>
              </a:ext>
            </a:extLst>
          </p:cNvPr>
          <p:cNvGraphicFramePr>
            <a:graphicFrameLocks noChangeAspect="1"/>
          </p:cNvGraphicFramePr>
          <p:nvPr>
            <p:extLst>
              <p:ext uri="{D42A27DB-BD31-4B8C-83A1-F6EECF244321}">
                <p14:modId xmlns:p14="http://schemas.microsoft.com/office/powerpoint/2010/main" val="2072008711"/>
              </p:ext>
            </p:extLst>
          </p:nvPr>
        </p:nvGraphicFramePr>
        <p:xfrm>
          <a:off x="5985699" y="1263714"/>
          <a:ext cx="2724150" cy="2006600"/>
        </p:xfrm>
        <a:graphic>
          <a:graphicData uri="http://schemas.openxmlformats.org/presentationml/2006/ole">
            <mc:AlternateContent xmlns:mc="http://schemas.openxmlformats.org/markup-compatibility/2006">
              <mc:Choice xmlns:v="urn:schemas-microsoft-com:vml" Requires="v">
                <p:oleObj spid="_x0000_s103362" name="Equation" r:id="rId4" imgW="965160" imgH="711000" progId="Equation.DSMT4">
                  <p:embed/>
                </p:oleObj>
              </mc:Choice>
              <mc:Fallback>
                <p:oleObj name="Equation" r:id="rId4" imgW="965160" imgH="711000" progId="Equation.DSMT4">
                  <p:embed/>
                  <p:pic>
                    <p:nvPicPr>
                      <p:cNvPr id="99" name="对象 98">
                        <a:extLst>
                          <a:ext uri="{FF2B5EF4-FFF2-40B4-BE49-F238E27FC236}">
                            <a16:creationId xmlns:a16="http://schemas.microsoft.com/office/drawing/2014/main" id="{BC9B7157-03CE-47BE-A3E5-5EE832A22398}"/>
                          </a:ext>
                        </a:extLst>
                      </p:cNvPr>
                      <p:cNvPicPr/>
                      <p:nvPr/>
                    </p:nvPicPr>
                    <p:blipFill>
                      <a:blip r:embed="rId5"/>
                      <a:stretch>
                        <a:fillRect/>
                      </a:stretch>
                    </p:blipFill>
                    <p:spPr>
                      <a:xfrm>
                        <a:off x="5985699" y="1263714"/>
                        <a:ext cx="2724150" cy="2006600"/>
                      </a:xfrm>
                      <a:prstGeom prst="rect">
                        <a:avLst/>
                      </a:prstGeom>
                    </p:spPr>
                  </p:pic>
                </p:oleObj>
              </mc:Fallback>
            </mc:AlternateContent>
          </a:graphicData>
        </a:graphic>
      </p:graphicFrame>
      <p:graphicFrame>
        <p:nvGraphicFramePr>
          <p:cNvPr id="105" name="对象 104">
            <a:extLst>
              <a:ext uri="{FF2B5EF4-FFF2-40B4-BE49-F238E27FC236}">
                <a16:creationId xmlns:a16="http://schemas.microsoft.com/office/drawing/2014/main" id="{F8E5D6F0-0F9E-4AB3-A4F2-4A6607F933CC}"/>
              </a:ext>
            </a:extLst>
          </p:cNvPr>
          <p:cNvGraphicFramePr>
            <a:graphicFrameLocks noChangeAspect="1"/>
          </p:cNvGraphicFramePr>
          <p:nvPr>
            <p:extLst>
              <p:ext uri="{D42A27DB-BD31-4B8C-83A1-F6EECF244321}">
                <p14:modId xmlns:p14="http://schemas.microsoft.com/office/powerpoint/2010/main" val="81367452"/>
              </p:ext>
            </p:extLst>
          </p:nvPr>
        </p:nvGraphicFramePr>
        <p:xfrm>
          <a:off x="8995585" y="1263714"/>
          <a:ext cx="2652712" cy="2006600"/>
        </p:xfrm>
        <a:graphic>
          <a:graphicData uri="http://schemas.openxmlformats.org/presentationml/2006/ole">
            <mc:AlternateContent xmlns:mc="http://schemas.openxmlformats.org/markup-compatibility/2006">
              <mc:Choice xmlns:v="urn:schemas-microsoft-com:vml" Requires="v">
                <p:oleObj spid="_x0000_s103363" name="Equation" r:id="rId6" imgW="939600" imgH="711000" progId="Equation.DSMT4">
                  <p:embed/>
                </p:oleObj>
              </mc:Choice>
              <mc:Fallback>
                <p:oleObj name="Equation" r:id="rId6" imgW="939600" imgH="711000" progId="Equation.DSMT4">
                  <p:embed/>
                  <p:pic>
                    <p:nvPicPr>
                      <p:cNvPr id="100" name="对象 99">
                        <a:extLst>
                          <a:ext uri="{FF2B5EF4-FFF2-40B4-BE49-F238E27FC236}">
                            <a16:creationId xmlns:a16="http://schemas.microsoft.com/office/drawing/2014/main" id="{4EBFC348-D462-4E1A-8BE8-0530C221200F}"/>
                          </a:ext>
                        </a:extLst>
                      </p:cNvPr>
                      <p:cNvPicPr/>
                      <p:nvPr/>
                    </p:nvPicPr>
                    <p:blipFill>
                      <a:blip r:embed="rId7"/>
                      <a:stretch>
                        <a:fillRect/>
                      </a:stretch>
                    </p:blipFill>
                    <p:spPr>
                      <a:xfrm>
                        <a:off x="8995585" y="1263714"/>
                        <a:ext cx="2652712" cy="2006600"/>
                      </a:xfrm>
                      <a:prstGeom prst="rect">
                        <a:avLst/>
                      </a:prstGeom>
                    </p:spPr>
                  </p:pic>
                </p:oleObj>
              </mc:Fallback>
            </mc:AlternateContent>
          </a:graphicData>
        </a:graphic>
      </p:graphicFrame>
    </p:spTree>
    <p:extLst>
      <p:ext uri="{BB962C8B-B14F-4D97-AF65-F5344CB8AC3E}">
        <p14:creationId xmlns:p14="http://schemas.microsoft.com/office/powerpoint/2010/main" val="163124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10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left)">
                                      <p:cBhvr>
                                        <p:cTn id="12" dur="10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5"/>
                                        </p:tgtEl>
                                      </p:cBhvr>
                                    </p:animEffect>
                                    <p:set>
                                      <p:cBhvr>
                                        <p:cTn id="17" dur="1" fill="hold">
                                          <p:stCondLst>
                                            <p:cond delay="499"/>
                                          </p:stCondLst>
                                        </p:cTn>
                                        <p:tgtEl>
                                          <p:spTgt spid="95"/>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750"/>
                                        <p:tgtEl>
                                          <p:spTgt spid="104"/>
                                        </p:tgtEl>
                                      </p:cBhvr>
                                    </p:animEffect>
                                  </p:childTnLst>
                                </p:cTn>
                              </p:par>
                              <p:par>
                                <p:cTn id="22" presetID="10" presetClass="entr" presetSubtype="0"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750"/>
                                        <p:tgtEl>
                                          <p:spTgt spid="10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400"/>
                                        <p:tgtEl>
                                          <p:spTgt spid="104"/>
                                        </p:tgtEl>
                                      </p:cBhvr>
                                    </p:animEffect>
                                    <p:set>
                                      <p:cBhvr>
                                        <p:cTn id="29" dur="1" fill="hold">
                                          <p:stCondLst>
                                            <p:cond delay="399"/>
                                          </p:stCondLst>
                                        </p:cTn>
                                        <p:tgtEl>
                                          <p:spTgt spid="10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400"/>
                                        <p:tgtEl>
                                          <p:spTgt spid="105"/>
                                        </p:tgtEl>
                                      </p:cBhvr>
                                    </p:animEffect>
                                    <p:set>
                                      <p:cBhvr>
                                        <p:cTn id="32" dur="1" fill="hold">
                                          <p:stCondLst>
                                            <p:cond delay="399"/>
                                          </p:stCondLst>
                                        </p:cTn>
                                        <p:tgtEl>
                                          <p:spTgt spid="105"/>
                                        </p:tgtEl>
                                        <p:attrNameLst>
                                          <p:attrName>style.visibility</p:attrName>
                                        </p:attrNameLst>
                                      </p:cBhvr>
                                      <p:to>
                                        <p:strVal val="hidden"/>
                                      </p:to>
                                    </p:set>
                                  </p:childTnLst>
                                </p:cTn>
                              </p:par>
                            </p:childTnLst>
                          </p:cTn>
                        </p:par>
                        <p:par>
                          <p:cTn id="33" fill="hold">
                            <p:stCondLst>
                              <p:cond delay="400"/>
                            </p:stCondLst>
                            <p:childTnLst>
                              <p:par>
                                <p:cTn id="34" presetID="10" presetClass="entr" presetSubtype="0" fill="hold" grpId="2"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wipe(left)">
                                      <p:cBhvr>
                                        <p:cTn id="41" dur="1000"/>
                                        <p:tgtEl>
                                          <p:spTgt spid="9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5" grpId="1"/>
      <p:bldP spid="95" grpId="2"/>
      <p:bldP spid="96" grpId="0"/>
      <p:bldP spid="9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4157009" y="3479579"/>
            <a:ext cx="3877985"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图像空间滤波</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第五部分：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238849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5846472"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空间滤波的概念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5" name="组合 4">
            <a:extLst>
              <a:ext uri="{FF2B5EF4-FFF2-40B4-BE49-F238E27FC236}">
                <a16:creationId xmlns:a16="http://schemas.microsoft.com/office/drawing/2014/main" id="{D6EA835F-7BD0-40C2-AB4C-4399E1DD550E}"/>
              </a:ext>
            </a:extLst>
          </p:cNvPr>
          <p:cNvGrpSpPr/>
          <p:nvPr/>
        </p:nvGrpSpPr>
        <p:grpSpPr>
          <a:xfrm>
            <a:off x="893763" y="2464937"/>
            <a:ext cx="10402887" cy="3884718"/>
            <a:chOff x="2246937" y="3112849"/>
            <a:chExt cx="10349346" cy="3884718"/>
          </a:xfrm>
        </p:grpSpPr>
        <p:sp>
          <p:nvSpPr>
            <p:cNvPr id="12" name="文本框 11">
              <a:extLst>
                <a:ext uri="{FF2B5EF4-FFF2-40B4-BE49-F238E27FC236}">
                  <a16:creationId xmlns:a16="http://schemas.microsoft.com/office/drawing/2014/main" id="{1D4D3B7B-B619-4A3C-A477-CEF23A8BEF1B}"/>
                </a:ext>
              </a:extLst>
            </p:cNvPr>
            <p:cNvSpPr txBox="1"/>
            <p:nvPr/>
          </p:nvSpPr>
          <p:spPr>
            <a:xfrm>
              <a:off x="2472601" y="3112849"/>
              <a:ext cx="10090946" cy="3884718"/>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所谓</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滤波</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是指对待处理图像的特定频率的成份进行分析，使其直接成为结果图像的成份、或经修改后成为结果图像的成份、或使其在结果图像中消除的处理过程。而</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空间滤波</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就是对待处理图像中的每一个像素用一个基于该像素及其临近像素的一个函数对其进行处理和替换的处理过程：</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按处理函数的性质，空间滤波可分为 </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线性滤波</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和 </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非线性滤波</a:t>
              </a:r>
            </a:p>
          </p:txBody>
        </p:sp>
        <p:graphicFrame>
          <p:nvGraphicFramePr>
            <p:cNvPr id="15" name="对象 14">
              <a:extLst>
                <a:ext uri="{FF2B5EF4-FFF2-40B4-BE49-F238E27FC236}">
                  <a16:creationId xmlns:a16="http://schemas.microsoft.com/office/drawing/2014/main" id="{35F25EAF-8A4C-410D-AF90-8A1C5CDD21A0}"/>
                </a:ext>
              </a:extLst>
            </p:cNvPr>
            <p:cNvGraphicFramePr>
              <a:graphicFrameLocks noChangeAspect="1"/>
            </p:cNvGraphicFramePr>
            <p:nvPr>
              <p:extLst>
                <p:ext uri="{D42A27DB-BD31-4B8C-83A1-F6EECF244321}">
                  <p14:modId xmlns:p14="http://schemas.microsoft.com/office/powerpoint/2010/main" val="2048905578"/>
                </p:ext>
              </p:extLst>
            </p:nvPr>
          </p:nvGraphicFramePr>
          <p:xfrm>
            <a:off x="2246937" y="5551903"/>
            <a:ext cx="10349346" cy="811213"/>
          </p:xfrm>
          <a:graphic>
            <a:graphicData uri="http://schemas.openxmlformats.org/presentationml/2006/ole">
              <mc:AlternateContent xmlns:mc="http://schemas.openxmlformats.org/markup-compatibility/2006">
                <mc:Choice xmlns:v="urn:schemas-microsoft-com:vml" Requires="v">
                  <p:oleObj spid="_x0000_s37269" name="Equation" r:id="rId4" imgW="3225600" imgH="253800" progId="Equation.DSMT4">
                    <p:embed/>
                  </p:oleObj>
                </mc:Choice>
                <mc:Fallback>
                  <p:oleObj name="Equation" r:id="rId4" imgW="3225600" imgH="25380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5"/>
                        <a:stretch>
                          <a:fillRect/>
                        </a:stretch>
                      </p:blipFill>
                      <p:spPr>
                        <a:xfrm>
                          <a:off x="2246937" y="5551903"/>
                          <a:ext cx="10349346" cy="811213"/>
                        </a:xfrm>
                        <a:prstGeom prst="rect">
                          <a:avLst/>
                        </a:prstGeom>
                      </p:spPr>
                    </p:pic>
                  </p:oleObj>
                </mc:Fallback>
              </mc:AlternateContent>
            </a:graphicData>
          </a:graphic>
        </p:graphicFrame>
      </p:grpSp>
    </p:spTree>
    <p:extLst>
      <p:ext uri="{BB962C8B-B14F-4D97-AF65-F5344CB8AC3E}">
        <p14:creationId xmlns:p14="http://schemas.microsoft.com/office/powerpoint/2010/main" val="271602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9658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一、缩减结果图像</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120595" y="2464937"/>
            <a:ext cx="1014315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即仅处理当滤波函数定义域完全位于图像内部时的情况，当定义域部分位于图像边缘外时，当前像素不进行滤波处理而直接以背景值代替，从而使结果图像（</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2l</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42" name="组合 41">
            <a:extLst>
              <a:ext uri="{FF2B5EF4-FFF2-40B4-BE49-F238E27FC236}">
                <a16:creationId xmlns:a16="http://schemas.microsoft.com/office/drawing/2014/main" id="{DA78F0F7-8C6D-4B49-9EE5-D58833080CBE}"/>
              </a:ext>
            </a:extLst>
          </p:cNvPr>
          <p:cNvGrpSpPr/>
          <p:nvPr/>
        </p:nvGrpSpPr>
        <p:grpSpPr>
          <a:xfrm>
            <a:off x="4923827" y="4314671"/>
            <a:ext cx="2358024" cy="2289795"/>
            <a:chOff x="4384764" y="4442701"/>
            <a:chExt cx="2358024" cy="2289795"/>
          </a:xfrm>
        </p:grpSpPr>
        <p:grpSp>
          <p:nvGrpSpPr>
            <p:cNvPr id="43" name="组合 42">
              <a:extLst>
                <a:ext uri="{FF2B5EF4-FFF2-40B4-BE49-F238E27FC236}">
                  <a16:creationId xmlns:a16="http://schemas.microsoft.com/office/drawing/2014/main" id="{CDEA0CBF-E0EA-4ED1-B748-20C108CCFD83}"/>
                </a:ext>
              </a:extLst>
            </p:cNvPr>
            <p:cNvGrpSpPr/>
            <p:nvPr/>
          </p:nvGrpSpPr>
          <p:grpSpPr>
            <a:xfrm>
              <a:off x="4384764" y="4442701"/>
              <a:ext cx="2358024" cy="2289795"/>
              <a:chOff x="625696" y="3976125"/>
              <a:chExt cx="3219577" cy="3126419"/>
            </a:xfrm>
          </p:grpSpPr>
          <p:sp>
            <p:nvSpPr>
              <p:cNvPr id="46" name="矩形 45">
                <a:extLst>
                  <a:ext uri="{FF2B5EF4-FFF2-40B4-BE49-F238E27FC236}">
                    <a16:creationId xmlns:a16="http://schemas.microsoft.com/office/drawing/2014/main" id="{E0487A67-EE5B-4640-A168-49E8AB29149B}"/>
                  </a:ext>
                </a:extLst>
              </p:cNvPr>
              <p:cNvSpPr/>
              <p:nvPr/>
            </p:nvSpPr>
            <p:spPr>
              <a:xfrm>
                <a:off x="1120595" y="4384729"/>
                <a:ext cx="2215458" cy="2215458"/>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96577F55-A7F0-4590-91B0-22D40ACE8C7A}"/>
                  </a:ext>
                </a:extLst>
              </p:cNvPr>
              <p:cNvGrpSpPr/>
              <p:nvPr/>
            </p:nvGrpSpPr>
            <p:grpSpPr>
              <a:xfrm>
                <a:off x="625696" y="3976125"/>
                <a:ext cx="3219577" cy="3126419"/>
                <a:chOff x="625696" y="4011475"/>
                <a:chExt cx="3219577" cy="3126419"/>
              </a:xfrm>
            </p:grpSpPr>
            <p:cxnSp>
              <p:nvCxnSpPr>
                <p:cNvPr id="48" name="直接连接符 47">
                  <a:extLst>
                    <a:ext uri="{FF2B5EF4-FFF2-40B4-BE49-F238E27FC236}">
                      <a16:creationId xmlns:a16="http://schemas.microsoft.com/office/drawing/2014/main" id="{97E7B97C-09F4-4C69-A621-D290928658D3}"/>
                    </a:ext>
                  </a:extLst>
                </p:cNvPr>
                <p:cNvCxnSpPr>
                  <a:cxnSpLocks/>
                </p:cNvCxnSpPr>
                <p:nvPr/>
              </p:nvCxnSpPr>
              <p:spPr>
                <a:xfrm>
                  <a:off x="625696" y="4420079"/>
                  <a:ext cx="32195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55490FD-3B31-4456-AE5B-CE46C928A694}"/>
                    </a:ext>
                  </a:extLst>
                </p:cNvPr>
                <p:cNvCxnSpPr>
                  <a:cxnSpLocks/>
                </p:cNvCxnSpPr>
                <p:nvPr/>
              </p:nvCxnSpPr>
              <p:spPr>
                <a:xfrm>
                  <a:off x="1120595" y="4863171"/>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83FCFF5-B8A8-43B6-B291-276B4EE3BD7A}"/>
                    </a:ext>
                  </a:extLst>
                </p:cNvPr>
                <p:cNvCxnSpPr>
                  <a:cxnSpLocks/>
                </p:cNvCxnSpPr>
                <p:nvPr/>
              </p:nvCxnSpPr>
              <p:spPr>
                <a:xfrm>
                  <a:off x="1120595" y="5306263"/>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25D5476-023D-43F8-9F74-80187FFDA323}"/>
                    </a:ext>
                  </a:extLst>
                </p:cNvPr>
                <p:cNvCxnSpPr>
                  <a:cxnSpLocks/>
                </p:cNvCxnSpPr>
                <p:nvPr/>
              </p:nvCxnSpPr>
              <p:spPr>
                <a:xfrm>
                  <a:off x="1120595" y="5749355"/>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B43C2BF-71C6-4955-AFD5-1D9785BE2580}"/>
                    </a:ext>
                  </a:extLst>
                </p:cNvPr>
                <p:cNvCxnSpPr>
                  <a:cxnSpLocks/>
                </p:cNvCxnSpPr>
                <p:nvPr/>
              </p:nvCxnSpPr>
              <p:spPr>
                <a:xfrm>
                  <a:off x="1120595" y="6192447"/>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03084C-F24D-4BC2-BAAB-DD424DC56ECB}"/>
                    </a:ext>
                  </a:extLst>
                </p:cNvPr>
                <p:cNvCxnSpPr>
                  <a:cxnSpLocks/>
                </p:cNvCxnSpPr>
                <p:nvPr/>
              </p:nvCxnSpPr>
              <p:spPr>
                <a:xfrm>
                  <a:off x="730547" y="6635537"/>
                  <a:ext cx="304678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87D3407-8E1C-4FA3-A601-E019CDD38D22}"/>
                    </a:ext>
                  </a:extLst>
                </p:cNvPr>
                <p:cNvCxnSpPr>
                  <a:cxnSpLocks/>
                </p:cNvCxnSpPr>
                <p:nvPr/>
              </p:nvCxnSpPr>
              <p:spPr>
                <a:xfrm>
                  <a:off x="1120594" y="4038072"/>
                  <a:ext cx="0" cy="3099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688E5C7-38E9-4060-A71E-976D53BA6E2B}"/>
                    </a:ext>
                  </a:extLst>
                </p:cNvPr>
                <p:cNvCxnSpPr>
                  <a:cxnSpLocks/>
                </p:cNvCxnSpPr>
                <p:nvPr/>
              </p:nvCxnSpPr>
              <p:spPr>
                <a:xfrm>
                  <a:off x="1563687"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9B0FE58-B767-488A-9E10-17C15E5BF9A7}"/>
                    </a:ext>
                  </a:extLst>
                </p:cNvPr>
                <p:cNvCxnSpPr>
                  <a:cxnSpLocks/>
                </p:cNvCxnSpPr>
                <p:nvPr/>
              </p:nvCxnSpPr>
              <p:spPr>
                <a:xfrm>
                  <a:off x="2006779"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70C58FD-79EE-40DC-93AD-2DBE778127E7}"/>
                    </a:ext>
                  </a:extLst>
                </p:cNvPr>
                <p:cNvCxnSpPr>
                  <a:cxnSpLocks/>
                </p:cNvCxnSpPr>
                <p:nvPr/>
              </p:nvCxnSpPr>
              <p:spPr>
                <a:xfrm>
                  <a:off x="2449871"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5FF473E-D15F-411E-9C57-73150D29837A}"/>
                    </a:ext>
                  </a:extLst>
                </p:cNvPr>
                <p:cNvCxnSpPr>
                  <a:cxnSpLocks/>
                </p:cNvCxnSpPr>
                <p:nvPr/>
              </p:nvCxnSpPr>
              <p:spPr>
                <a:xfrm>
                  <a:off x="2892963"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90C3D6C-88A7-4B46-A2F7-9B34D81F297B}"/>
                    </a:ext>
                  </a:extLst>
                </p:cNvPr>
                <p:cNvCxnSpPr>
                  <a:cxnSpLocks/>
                </p:cNvCxnSpPr>
                <p:nvPr/>
              </p:nvCxnSpPr>
              <p:spPr>
                <a:xfrm>
                  <a:off x="3336053" y="4011475"/>
                  <a:ext cx="0" cy="3115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5" name="矩形 44">
              <a:extLst>
                <a:ext uri="{FF2B5EF4-FFF2-40B4-BE49-F238E27FC236}">
                  <a16:creationId xmlns:a16="http://schemas.microsoft.com/office/drawing/2014/main" id="{3E858D57-BA46-4338-A1C7-F4C5B64BAAD0}"/>
                </a:ext>
              </a:extLst>
            </p:cNvPr>
            <p:cNvSpPr/>
            <p:nvPr/>
          </p:nvSpPr>
          <p:spPr>
            <a:xfrm>
              <a:off x="5397458" y="5392191"/>
              <a:ext cx="322149" cy="322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54720F7F-0386-4D48-AEF8-2CD2B44C77D5}"/>
              </a:ext>
            </a:extLst>
          </p:cNvPr>
          <p:cNvGrpSpPr/>
          <p:nvPr/>
        </p:nvGrpSpPr>
        <p:grpSpPr>
          <a:xfrm>
            <a:off x="5284551" y="4613001"/>
            <a:ext cx="1622606" cy="1622605"/>
            <a:chOff x="4119779" y="4383456"/>
            <a:chExt cx="2215462" cy="2215458"/>
          </a:xfrm>
        </p:grpSpPr>
        <p:sp>
          <p:nvSpPr>
            <p:cNvPr id="69" name="矩形 68">
              <a:extLst>
                <a:ext uri="{FF2B5EF4-FFF2-40B4-BE49-F238E27FC236}">
                  <a16:creationId xmlns:a16="http://schemas.microsoft.com/office/drawing/2014/main" id="{E310905F-FEBC-4373-8D38-0A96513976D1}"/>
                </a:ext>
              </a:extLst>
            </p:cNvPr>
            <p:cNvSpPr/>
            <p:nvPr/>
          </p:nvSpPr>
          <p:spPr>
            <a:xfrm>
              <a:off x="4119783" y="4383456"/>
              <a:ext cx="2215458" cy="2215458"/>
            </a:xfrm>
            <a:prstGeom prst="rect">
              <a:avLst/>
            </a:prstGeom>
            <a:solidFill>
              <a:srgbClr val="FF33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8FA8A614-9DB8-4030-B531-1E62671B6DB3}"/>
                </a:ext>
              </a:extLst>
            </p:cNvPr>
            <p:cNvGrpSpPr/>
            <p:nvPr/>
          </p:nvGrpSpPr>
          <p:grpSpPr>
            <a:xfrm>
              <a:off x="4119779" y="4383456"/>
              <a:ext cx="2215458" cy="2215458"/>
              <a:chOff x="1120595" y="4420079"/>
              <a:chExt cx="2215458" cy="2215458"/>
            </a:xfrm>
          </p:grpSpPr>
          <p:cxnSp>
            <p:nvCxnSpPr>
              <p:cNvPr id="71" name="直接连接符 70">
                <a:extLst>
                  <a:ext uri="{FF2B5EF4-FFF2-40B4-BE49-F238E27FC236}">
                    <a16:creationId xmlns:a16="http://schemas.microsoft.com/office/drawing/2014/main" id="{7152BE93-0EBA-4965-AAF4-40631A94830F}"/>
                  </a:ext>
                </a:extLst>
              </p:cNvPr>
              <p:cNvCxnSpPr>
                <a:cxnSpLocks/>
              </p:cNvCxnSpPr>
              <p:nvPr/>
            </p:nvCxnSpPr>
            <p:spPr>
              <a:xfrm>
                <a:off x="1120595" y="4420079"/>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41B5CE9-F9EC-4C26-8840-FCFFF2613CEC}"/>
                  </a:ext>
                </a:extLst>
              </p:cNvPr>
              <p:cNvCxnSpPr>
                <a:cxnSpLocks/>
              </p:cNvCxnSpPr>
              <p:nvPr/>
            </p:nvCxnSpPr>
            <p:spPr>
              <a:xfrm>
                <a:off x="1120595" y="4863171"/>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94A9621-26BD-4181-91B8-59CCA7396B06}"/>
                  </a:ext>
                </a:extLst>
              </p:cNvPr>
              <p:cNvCxnSpPr>
                <a:cxnSpLocks/>
              </p:cNvCxnSpPr>
              <p:nvPr/>
            </p:nvCxnSpPr>
            <p:spPr>
              <a:xfrm>
                <a:off x="1120595" y="5306263"/>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99A2D88-3284-4069-8105-C50CD34EC32A}"/>
                  </a:ext>
                </a:extLst>
              </p:cNvPr>
              <p:cNvCxnSpPr>
                <a:cxnSpLocks/>
              </p:cNvCxnSpPr>
              <p:nvPr/>
            </p:nvCxnSpPr>
            <p:spPr>
              <a:xfrm>
                <a:off x="1120595" y="5749355"/>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9635E24-BAA1-47A1-BA60-E4BEA2C41782}"/>
                  </a:ext>
                </a:extLst>
              </p:cNvPr>
              <p:cNvCxnSpPr>
                <a:cxnSpLocks/>
              </p:cNvCxnSpPr>
              <p:nvPr/>
            </p:nvCxnSpPr>
            <p:spPr>
              <a:xfrm>
                <a:off x="1120595" y="619244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E1379BE-6300-405B-8666-922ED03C1637}"/>
                  </a:ext>
                </a:extLst>
              </p:cNvPr>
              <p:cNvCxnSpPr>
                <a:cxnSpLocks/>
              </p:cNvCxnSpPr>
              <p:nvPr/>
            </p:nvCxnSpPr>
            <p:spPr>
              <a:xfrm>
                <a:off x="1120595" y="663553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7BD8104-CC73-4D5C-8A3F-1681FD8538B3}"/>
                  </a:ext>
                </a:extLst>
              </p:cNvPr>
              <p:cNvCxnSpPr>
                <a:cxnSpLocks/>
              </p:cNvCxnSpPr>
              <p:nvPr/>
            </p:nvCxnSpPr>
            <p:spPr>
              <a:xfrm>
                <a:off x="1120595"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18F5C3A-8EF3-478E-85A6-EBBFE3D5E2AF}"/>
                  </a:ext>
                </a:extLst>
              </p:cNvPr>
              <p:cNvCxnSpPr>
                <a:cxnSpLocks/>
              </p:cNvCxnSpPr>
              <p:nvPr/>
            </p:nvCxnSpPr>
            <p:spPr>
              <a:xfrm>
                <a:off x="1563687"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21D3496-AD5F-4B0C-A545-E0DA3589E606}"/>
                  </a:ext>
                </a:extLst>
              </p:cNvPr>
              <p:cNvCxnSpPr>
                <a:cxnSpLocks/>
              </p:cNvCxnSpPr>
              <p:nvPr/>
            </p:nvCxnSpPr>
            <p:spPr>
              <a:xfrm>
                <a:off x="2006779"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604E764-D0E6-47A0-9DEB-7449AFF24397}"/>
                  </a:ext>
                </a:extLst>
              </p:cNvPr>
              <p:cNvCxnSpPr>
                <a:cxnSpLocks/>
              </p:cNvCxnSpPr>
              <p:nvPr/>
            </p:nvCxnSpPr>
            <p:spPr>
              <a:xfrm>
                <a:off x="2449871"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2BBC611-D275-4BDC-8133-2309BC8E9061}"/>
                  </a:ext>
                </a:extLst>
              </p:cNvPr>
              <p:cNvCxnSpPr>
                <a:cxnSpLocks/>
              </p:cNvCxnSpPr>
              <p:nvPr/>
            </p:nvCxnSpPr>
            <p:spPr>
              <a:xfrm>
                <a:off x="289296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49C7969-250D-4B5B-AE79-E0A23CC5A966}"/>
                  </a:ext>
                </a:extLst>
              </p:cNvPr>
              <p:cNvCxnSpPr>
                <a:cxnSpLocks/>
              </p:cNvCxnSpPr>
              <p:nvPr/>
            </p:nvCxnSpPr>
            <p:spPr>
              <a:xfrm>
                <a:off x="333605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763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75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60599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二、缩减函数定义域</a:t>
            </a:r>
          </a:p>
        </p:txBody>
      </p:sp>
      <p:grpSp>
        <p:nvGrpSpPr>
          <p:cNvPr id="11" name="组合 10">
            <a:extLst>
              <a:ext uri="{FF2B5EF4-FFF2-40B4-BE49-F238E27FC236}">
                <a16:creationId xmlns:a16="http://schemas.microsoft.com/office/drawing/2014/main" id="{B0EED5B1-6248-453C-A623-F44FC0363124}"/>
              </a:ext>
            </a:extLst>
          </p:cNvPr>
          <p:cNvGrpSpPr/>
          <p:nvPr/>
        </p:nvGrpSpPr>
        <p:grpSpPr>
          <a:xfrm>
            <a:off x="423863" y="2464937"/>
            <a:ext cx="11344275" cy="1863597"/>
            <a:chOff x="1779455" y="3112849"/>
            <a:chExt cx="11285889" cy="1863597"/>
          </a:xfrm>
        </p:grpSpPr>
        <p:sp>
          <p:nvSpPr>
            <p:cNvPr id="13" name="文本框 12">
              <a:extLst>
                <a:ext uri="{FF2B5EF4-FFF2-40B4-BE49-F238E27FC236}">
                  <a16:creationId xmlns:a16="http://schemas.microsoft.com/office/drawing/2014/main" id="{67C2280F-F65D-4649-BC0C-562EE0AC6247}"/>
                </a:ext>
              </a:extLst>
            </p:cNvPr>
            <p:cNvSpPr txBox="1"/>
            <p:nvPr/>
          </p:nvSpPr>
          <p:spPr>
            <a:xfrm>
              <a:off x="2472601" y="3112849"/>
              <a:ext cx="10090946"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即对于图像的四角和四边仅使用函数的一部分定义，对于落在图像以外的函数部分不予考虑：</a:t>
              </a:r>
              <a:endPar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4" name="对象 13">
              <a:extLst>
                <a:ext uri="{FF2B5EF4-FFF2-40B4-BE49-F238E27FC236}">
                  <a16:creationId xmlns:a16="http://schemas.microsoft.com/office/drawing/2014/main" id="{CEC2C8D9-387F-4978-9610-269468345C32}"/>
                </a:ext>
              </a:extLst>
            </p:cNvPr>
            <p:cNvGraphicFramePr>
              <a:graphicFrameLocks noChangeAspect="1"/>
            </p:cNvGraphicFramePr>
            <p:nvPr/>
          </p:nvGraphicFramePr>
          <p:xfrm>
            <a:off x="1779455" y="4165234"/>
            <a:ext cx="11285889" cy="811212"/>
          </p:xfrm>
          <a:graphic>
            <a:graphicData uri="http://schemas.openxmlformats.org/presentationml/2006/ole">
              <mc:AlternateContent xmlns:mc="http://schemas.openxmlformats.org/markup-compatibility/2006">
                <mc:Choice xmlns:v="urn:schemas-microsoft-com:vml" Requires="v">
                  <p:oleObj spid="_x0000_s47494" name="Equation" r:id="rId4" imgW="3517560" imgH="253800" progId="Equation.DSMT4">
                    <p:embed/>
                  </p:oleObj>
                </mc:Choice>
                <mc:Fallback>
                  <p:oleObj name="Equation" r:id="rId4" imgW="3517560" imgH="253800" progId="Equation.DSMT4">
                    <p:embed/>
                    <p:pic>
                      <p:nvPicPr>
                        <p:cNvPr id="14" name="对象 13">
                          <a:extLst>
                            <a:ext uri="{FF2B5EF4-FFF2-40B4-BE49-F238E27FC236}">
                              <a16:creationId xmlns:a16="http://schemas.microsoft.com/office/drawing/2014/main" id="{CEC2C8D9-387F-4978-9610-269468345C32}"/>
                            </a:ext>
                          </a:extLst>
                        </p:cNvPr>
                        <p:cNvPicPr/>
                        <p:nvPr/>
                      </p:nvPicPr>
                      <p:blipFill>
                        <a:blip r:embed="rId5"/>
                        <a:stretch>
                          <a:fillRect/>
                        </a:stretch>
                      </p:blipFill>
                      <p:spPr>
                        <a:xfrm>
                          <a:off x="1779455" y="4165234"/>
                          <a:ext cx="11285889" cy="811212"/>
                        </a:xfrm>
                        <a:prstGeom prst="rect">
                          <a:avLst/>
                        </a:prstGeom>
                      </p:spPr>
                    </p:pic>
                  </p:oleObj>
                </mc:Fallback>
              </mc:AlternateContent>
            </a:graphicData>
          </a:graphic>
        </p:graphicFrame>
      </p:grpSp>
      <p:grpSp>
        <p:nvGrpSpPr>
          <p:cNvPr id="86" name="组合 85">
            <a:extLst>
              <a:ext uri="{FF2B5EF4-FFF2-40B4-BE49-F238E27FC236}">
                <a16:creationId xmlns:a16="http://schemas.microsoft.com/office/drawing/2014/main" id="{FADFAA5F-91F0-4381-A1DD-B0D292684862}"/>
              </a:ext>
            </a:extLst>
          </p:cNvPr>
          <p:cNvGrpSpPr/>
          <p:nvPr/>
        </p:nvGrpSpPr>
        <p:grpSpPr>
          <a:xfrm>
            <a:off x="6254755" y="4741962"/>
            <a:ext cx="2370746" cy="1990532"/>
            <a:chOff x="4736346" y="4741962"/>
            <a:chExt cx="2370746" cy="1990532"/>
          </a:xfrm>
        </p:grpSpPr>
        <p:grpSp>
          <p:nvGrpSpPr>
            <p:cNvPr id="44" name="组合 43">
              <a:extLst>
                <a:ext uri="{FF2B5EF4-FFF2-40B4-BE49-F238E27FC236}">
                  <a16:creationId xmlns:a16="http://schemas.microsoft.com/office/drawing/2014/main" id="{9CAA4F9E-463D-464E-B810-0177AF5058C0}"/>
                </a:ext>
              </a:extLst>
            </p:cNvPr>
            <p:cNvGrpSpPr/>
            <p:nvPr/>
          </p:nvGrpSpPr>
          <p:grpSpPr>
            <a:xfrm>
              <a:off x="4736346" y="4741962"/>
              <a:ext cx="2370746" cy="1990532"/>
              <a:chOff x="1105735" y="4384729"/>
              <a:chExt cx="3236948" cy="2717815"/>
            </a:xfrm>
          </p:grpSpPr>
          <p:sp>
            <p:nvSpPr>
              <p:cNvPr id="2" name="矩形 1">
                <a:extLst>
                  <a:ext uri="{FF2B5EF4-FFF2-40B4-BE49-F238E27FC236}">
                    <a16:creationId xmlns:a16="http://schemas.microsoft.com/office/drawing/2014/main" id="{320F664E-A857-4281-8834-242F7850B26E}"/>
                  </a:ext>
                </a:extLst>
              </p:cNvPr>
              <p:cNvSpPr/>
              <p:nvPr/>
            </p:nvSpPr>
            <p:spPr>
              <a:xfrm>
                <a:off x="1120595" y="4384729"/>
                <a:ext cx="2215458" cy="2215458"/>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B23B6E47-55BE-4591-A1CC-D89BD5A8F520}"/>
                  </a:ext>
                </a:extLst>
              </p:cNvPr>
              <p:cNvGrpSpPr/>
              <p:nvPr/>
            </p:nvGrpSpPr>
            <p:grpSpPr>
              <a:xfrm>
                <a:off x="1105735" y="4384729"/>
                <a:ext cx="3236948" cy="2717815"/>
                <a:chOff x="1105735" y="4420079"/>
                <a:chExt cx="3236948" cy="2717815"/>
              </a:xfrm>
            </p:grpSpPr>
            <p:cxnSp>
              <p:nvCxnSpPr>
                <p:cNvPr id="5" name="直接连接符 4">
                  <a:extLst>
                    <a:ext uri="{FF2B5EF4-FFF2-40B4-BE49-F238E27FC236}">
                      <a16:creationId xmlns:a16="http://schemas.microsoft.com/office/drawing/2014/main" id="{D4CE3418-3A65-45C5-A45B-2C39E77D5C2D}"/>
                    </a:ext>
                  </a:extLst>
                </p:cNvPr>
                <p:cNvCxnSpPr>
                  <a:cxnSpLocks/>
                </p:cNvCxnSpPr>
                <p:nvPr/>
              </p:nvCxnSpPr>
              <p:spPr>
                <a:xfrm>
                  <a:off x="1105735" y="4420079"/>
                  <a:ext cx="32369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5791F4A-3EC3-4233-8FD5-859A08AA96DB}"/>
                    </a:ext>
                  </a:extLst>
                </p:cNvPr>
                <p:cNvCxnSpPr>
                  <a:cxnSpLocks/>
                </p:cNvCxnSpPr>
                <p:nvPr/>
              </p:nvCxnSpPr>
              <p:spPr>
                <a:xfrm>
                  <a:off x="1120595" y="4863171"/>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6003C4E-19FB-4FC9-94C3-B0ED64B96D60}"/>
                    </a:ext>
                  </a:extLst>
                </p:cNvPr>
                <p:cNvCxnSpPr>
                  <a:cxnSpLocks/>
                </p:cNvCxnSpPr>
                <p:nvPr/>
              </p:nvCxnSpPr>
              <p:spPr>
                <a:xfrm>
                  <a:off x="1120595" y="5306263"/>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BEF0764-D609-495D-B299-7516035C9C64}"/>
                    </a:ext>
                  </a:extLst>
                </p:cNvPr>
                <p:cNvCxnSpPr>
                  <a:cxnSpLocks/>
                </p:cNvCxnSpPr>
                <p:nvPr/>
              </p:nvCxnSpPr>
              <p:spPr>
                <a:xfrm>
                  <a:off x="1120595" y="5749355"/>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12986C9-0E75-4410-A8A2-181954DD6E4B}"/>
                    </a:ext>
                  </a:extLst>
                </p:cNvPr>
                <p:cNvCxnSpPr>
                  <a:cxnSpLocks/>
                </p:cNvCxnSpPr>
                <p:nvPr/>
              </p:nvCxnSpPr>
              <p:spPr>
                <a:xfrm>
                  <a:off x="1120595" y="6192447"/>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613F81-09A3-420B-B3F8-07E7217FA318}"/>
                    </a:ext>
                  </a:extLst>
                </p:cNvPr>
                <p:cNvCxnSpPr>
                  <a:cxnSpLocks/>
                </p:cNvCxnSpPr>
                <p:nvPr/>
              </p:nvCxnSpPr>
              <p:spPr>
                <a:xfrm>
                  <a:off x="1120595" y="6635537"/>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66C6C71-A12C-4D92-9229-5E09383B8A85}"/>
                    </a:ext>
                  </a:extLst>
                </p:cNvPr>
                <p:cNvCxnSpPr>
                  <a:cxnSpLocks/>
                </p:cNvCxnSpPr>
                <p:nvPr/>
              </p:nvCxnSpPr>
              <p:spPr>
                <a:xfrm>
                  <a:off x="1120595" y="4420079"/>
                  <a:ext cx="0" cy="2717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0AEE001-A56F-4D96-8DCB-064CDBE2734A}"/>
                    </a:ext>
                  </a:extLst>
                </p:cNvPr>
                <p:cNvCxnSpPr>
                  <a:cxnSpLocks/>
                </p:cNvCxnSpPr>
                <p:nvPr/>
              </p:nvCxnSpPr>
              <p:spPr>
                <a:xfrm>
                  <a:off x="1563687"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ADE912C-A6B7-4484-B2EA-BB698653511F}"/>
                    </a:ext>
                  </a:extLst>
                </p:cNvPr>
                <p:cNvCxnSpPr>
                  <a:cxnSpLocks/>
                </p:cNvCxnSpPr>
                <p:nvPr/>
              </p:nvCxnSpPr>
              <p:spPr>
                <a:xfrm>
                  <a:off x="2006779"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4595732-2DF8-42E7-884E-9ED6D21FE8BE}"/>
                    </a:ext>
                  </a:extLst>
                </p:cNvPr>
                <p:cNvCxnSpPr>
                  <a:cxnSpLocks/>
                </p:cNvCxnSpPr>
                <p:nvPr/>
              </p:nvCxnSpPr>
              <p:spPr>
                <a:xfrm>
                  <a:off x="2449871"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CD3101-FCDD-44C4-9D3A-16CE496FAB29}"/>
                    </a:ext>
                  </a:extLst>
                </p:cNvPr>
                <p:cNvCxnSpPr>
                  <a:cxnSpLocks/>
                </p:cNvCxnSpPr>
                <p:nvPr/>
              </p:nvCxnSpPr>
              <p:spPr>
                <a:xfrm>
                  <a:off x="2892963"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D312377-C8A3-4190-86D0-6F87A3104C16}"/>
                    </a:ext>
                  </a:extLst>
                </p:cNvPr>
                <p:cNvCxnSpPr>
                  <a:cxnSpLocks/>
                </p:cNvCxnSpPr>
                <p:nvPr/>
              </p:nvCxnSpPr>
              <p:spPr>
                <a:xfrm>
                  <a:off x="3336053"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5" name="矩形 84">
              <a:extLst>
                <a:ext uri="{FF2B5EF4-FFF2-40B4-BE49-F238E27FC236}">
                  <a16:creationId xmlns:a16="http://schemas.microsoft.com/office/drawing/2014/main" id="{748FAB3F-37CF-400E-9B5B-8A4C2AA5DABD}"/>
                </a:ext>
              </a:extLst>
            </p:cNvPr>
            <p:cNvSpPr/>
            <p:nvPr/>
          </p:nvSpPr>
          <p:spPr>
            <a:xfrm>
              <a:off x="5073453" y="5068115"/>
              <a:ext cx="322149" cy="322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3D5A1A6E-BD58-4EE5-9DF0-2C67414F6222}"/>
              </a:ext>
            </a:extLst>
          </p:cNvPr>
          <p:cNvGrpSpPr/>
          <p:nvPr/>
        </p:nvGrpSpPr>
        <p:grpSpPr>
          <a:xfrm>
            <a:off x="5942858" y="4417443"/>
            <a:ext cx="1622606" cy="1622605"/>
            <a:chOff x="4119779" y="4383456"/>
            <a:chExt cx="2215462" cy="2215458"/>
          </a:xfrm>
        </p:grpSpPr>
        <p:sp>
          <p:nvSpPr>
            <p:cNvPr id="88" name="矩形 87">
              <a:extLst>
                <a:ext uri="{FF2B5EF4-FFF2-40B4-BE49-F238E27FC236}">
                  <a16:creationId xmlns:a16="http://schemas.microsoft.com/office/drawing/2014/main" id="{76D2C694-2D57-4816-9117-985168EA29EE}"/>
                </a:ext>
              </a:extLst>
            </p:cNvPr>
            <p:cNvSpPr/>
            <p:nvPr/>
          </p:nvSpPr>
          <p:spPr>
            <a:xfrm>
              <a:off x="4119783" y="4383456"/>
              <a:ext cx="2215458" cy="2215458"/>
            </a:xfrm>
            <a:prstGeom prst="rect">
              <a:avLst/>
            </a:prstGeom>
            <a:solidFill>
              <a:srgbClr val="FF33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a:extLst>
                <a:ext uri="{FF2B5EF4-FFF2-40B4-BE49-F238E27FC236}">
                  <a16:creationId xmlns:a16="http://schemas.microsoft.com/office/drawing/2014/main" id="{C965F5CD-8EDB-427B-8B82-0E0CFE3086E9}"/>
                </a:ext>
              </a:extLst>
            </p:cNvPr>
            <p:cNvGrpSpPr/>
            <p:nvPr/>
          </p:nvGrpSpPr>
          <p:grpSpPr>
            <a:xfrm>
              <a:off x="4119779" y="4383456"/>
              <a:ext cx="2215458" cy="2215458"/>
              <a:chOff x="1120595" y="4420079"/>
              <a:chExt cx="2215458" cy="2215458"/>
            </a:xfrm>
          </p:grpSpPr>
          <p:cxnSp>
            <p:nvCxnSpPr>
              <p:cNvPr id="90" name="直接连接符 89">
                <a:extLst>
                  <a:ext uri="{FF2B5EF4-FFF2-40B4-BE49-F238E27FC236}">
                    <a16:creationId xmlns:a16="http://schemas.microsoft.com/office/drawing/2014/main" id="{BC1D7CBE-DD93-4E24-9697-94AFF718E6DE}"/>
                  </a:ext>
                </a:extLst>
              </p:cNvPr>
              <p:cNvCxnSpPr>
                <a:cxnSpLocks/>
              </p:cNvCxnSpPr>
              <p:nvPr/>
            </p:nvCxnSpPr>
            <p:spPr>
              <a:xfrm>
                <a:off x="1120595" y="4420079"/>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D3C28DF-E7E3-4F0C-8582-DF5C86C27DA2}"/>
                  </a:ext>
                </a:extLst>
              </p:cNvPr>
              <p:cNvCxnSpPr>
                <a:cxnSpLocks/>
              </p:cNvCxnSpPr>
              <p:nvPr/>
            </p:nvCxnSpPr>
            <p:spPr>
              <a:xfrm>
                <a:off x="1120595" y="4863171"/>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AB763B0-AB16-4917-90E2-83CA6F57DA9C}"/>
                  </a:ext>
                </a:extLst>
              </p:cNvPr>
              <p:cNvCxnSpPr>
                <a:cxnSpLocks/>
              </p:cNvCxnSpPr>
              <p:nvPr/>
            </p:nvCxnSpPr>
            <p:spPr>
              <a:xfrm>
                <a:off x="1120595" y="5306263"/>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DD8B588-370D-4481-82D2-CD44B9DC23D6}"/>
                  </a:ext>
                </a:extLst>
              </p:cNvPr>
              <p:cNvCxnSpPr>
                <a:cxnSpLocks/>
              </p:cNvCxnSpPr>
              <p:nvPr/>
            </p:nvCxnSpPr>
            <p:spPr>
              <a:xfrm>
                <a:off x="1120595" y="5749355"/>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4576FEA-F409-40AA-A309-78579B6C6C91}"/>
                  </a:ext>
                </a:extLst>
              </p:cNvPr>
              <p:cNvCxnSpPr>
                <a:cxnSpLocks/>
              </p:cNvCxnSpPr>
              <p:nvPr/>
            </p:nvCxnSpPr>
            <p:spPr>
              <a:xfrm>
                <a:off x="1120595" y="619244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6F6DEDE-90DE-4206-8496-9BDA8879CD8A}"/>
                  </a:ext>
                </a:extLst>
              </p:cNvPr>
              <p:cNvCxnSpPr>
                <a:cxnSpLocks/>
              </p:cNvCxnSpPr>
              <p:nvPr/>
            </p:nvCxnSpPr>
            <p:spPr>
              <a:xfrm>
                <a:off x="1120595" y="663553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1BA9DEA-3155-4980-9147-FAD7525FEAAD}"/>
                  </a:ext>
                </a:extLst>
              </p:cNvPr>
              <p:cNvCxnSpPr>
                <a:cxnSpLocks/>
              </p:cNvCxnSpPr>
              <p:nvPr/>
            </p:nvCxnSpPr>
            <p:spPr>
              <a:xfrm>
                <a:off x="1120595"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EC7054B-B8F9-488E-B904-B9D2AF09E381}"/>
                  </a:ext>
                </a:extLst>
              </p:cNvPr>
              <p:cNvCxnSpPr>
                <a:cxnSpLocks/>
              </p:cNvCxnSpPr>
              <p:nvPr/>
            </p:nvCxnSpPr>
            <p:spPr>
              <a:xfrm>
                <a:off x="1563687"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822116C-3AFF-44B9-BE15-4753BAEF26D6}"/>
                  </a:ext>
                </a:extLst>
              </p:cNvPr>
              <p:cNvCxnSpPr>
                <a:cxnSpLocks/>
              </p:cNvCxnSpPr>
              <p:nvPr/>
            </p:nvCxnSpPr>
            <p:spPr>
              <a:xfrm>
                <a:off x="2006779"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6401313-1E22-4842-95A7-C89ECB6515B6}"/>
                  </a:ext>
                </a:extLst>
              </p:cNvPr>
              <p:cNvCxnSpPr>
                <a:cxnSpLocks/>
              </p:cNvCxnSpPr>
              <p:nvPr/>
            </p:nvCxnSpPr>
            <p:spPr>
              <a:xfrm>
                <a:off x="2449871"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0E7BD49D-C34F-4BDE-885A-D543B9CB0F3F}"/>
                  </a:ext>
                </a:extLst>
              </p:cNvPr>
              <p:cNvCxnSpPr>
                <a:cxnSpLocks/>
              </p:cNvCxnSpPr>
              <p:nvPr/>
            </p:nvCxnSpPr>
            <p:spPr>
              <a:xfrm>
                <a:off x="289296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43D2CC5F-18F5-4BD3-9551-6887B45877D6}"/>
                  </a:ext>
                </a:extLst>
              </p:cNvPr>
              <p:cNvCxnSpPr>
                <a:cxnSpLocks/>
              </p:cNvCxnSpPr>
              <p:nvPr/>
            </p:nvCxnSpPr>
            <p:spPr>
              <a:xfrm>
                <a:off x="333605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id="{DA78F0F7-8C6D-4B49-9EE5-D58833080CBE}"/>
              </a:ext>
            </a:extLst>
          </p:cNvPr>
          <p:cNvGrpSpPr/>
          <p:nvPr/>
        </p:nvGrpSpPr>
        <p:grpSpPr>
          <a:xfrm>
            <a:off x="2733521" y="4420999"/>
            <a:ext cx="2358024" cy="2289795"/>
            <a:chOff x="4384764" y="4442701"/>
            <a:chExt cx="2358024" cy="2289795"/>
          </a:xfrm>
        </p:grpSpPr>
        <p:grpSp>
          <p:nvGrpSpPr>
            <p:cNvPr id="43" name="组合 42">
              <a:extLst>
                <a:ext uri="{FF2B5EF4-FFF2-40B4-BE49-F238E27FC236}">
                  <a16:creationId xmlns:a16="http://schemas.microsoft.com/office/drawing/2014/main" id="{CDEA0CBF-E0EA-4ED1-B748-20C108CCFD83}"/>
                </a:ext>
              </a:extLst>
            </p:cNvPr>
            <p:cNvGrpSpPr/>
            <p:nvPr/>
          </p:nvGrpSpPr>
          <p:grpSpPr>
            <a:xfrm>
              <a:off x="4384764" y="4442701"/>
              <a:ext cx="2358024" cy="2289795"/>
              <a:chOff x="625696" y="3976125"/>
              <a:chExt cx="3219577" cy="3126419"/>
            </a:xfrm>
          </p:grpSpPr>
          <p:sp>
            <p:nvSpPr>
              <p:cNvPr id="46" name="矩形 45">
                <a:extLst>
                  <a:ext uri="{FF2B5EF4-FFF2-40B4-BE49-F238E27FC236}">
                    <a16:creationId xmlns:a16="http://schemas.microsoft.com/office/drawing/2014/main" id="{E0487A67-EE5B-4640-A168-49E8AB29149B}"/>
                  </a:ext>
                </a:extLst>
              </p:cNvPr>
              <p:cNvSpPr/>
              <p:nvPr/>
            </p:nvSpPr>
            <p:spPr>
              <a:xfrm>
                <a:off x="1120595" y="4384729"/>
                <a:ext cx="2215458" cy="2215458"/>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96577F55-A7F0-4590-91B0-22D40ACE8C7A}"/>
                  </a:ext>
                </a:extLst>
              </p:cNvPr>
              <p:cNvGrpSpPr/>
              <p:nvPr/>
            </p:nvGrpSpPr>
            <p:grpSpPr>
              <a:xfrm>
                <a:off x="625696" y="3976125"/>
                <a:ext cx="3219577" cy="3126419"/>
                <a:chOff x="625696" y="4011475"/>
                <a:chExt cx="3219577" cy="3126419"/>
              </a:xfrm>
            </p:grpSpPr>
            <p:cxnSp>
              <p:nvCxnSpPr>
                <p:cNvPr id="48" name="直接连接符 47">
                  <a:extLst>
                    <a:ext uri="{FF2B5EF4-FFF2-40B4-BE49-F238E27FC236}">
                      <a16:creationId xmlns:a16="http://schemas.microsoft.com/office/drawing/2014/main" id="{97E7B97C-09F4-4C69-A621-D290928658D3}"/>
                    </a:ext>
                  </a:extLst>
                </p:cNvPr>
                <p:cNvCxnSpPr>
                  <a:cxnSpLocks/>
                </p:cNvCxnSpPr>
                <p:nvPr/>
              </p:nvCxnSpPr>
              <p:spPr>
                <a:xfrm>
                  <a:off x="625696" y="4420079"/>
                  <a:ext cx="32195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55490FD-3B31-4456-AE5B-CE46C928A694}"/>
                    </a:ext>
                  </a:extLst>
                </p:cNvPr>
                <p:cNvCxnSpPr>
                  <a:cxnSpLocks/>
                </p:cNvCxnSpPr>
                <p:nvPr/>
              </p:nvCxnSpPr>
              <p:spPr>
                <a:xfrm>
                  <a:off x="1120595" y="4863171"/>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83FCFF5-B8A8-43B6-B291-276B4EE3BD7A}"/>
                    </a:ext>
                  </a:extLst>
                </p:cNvPr>
                <p:cNvCxnSpPr>
                  <a:cxnSpLocks/>
                </p:cNvCxnSpPr>
                <p:nvPr/>
              </p:nvCxnSpPr>
              <p:spPr>
                <a:xfrm>
                  <a:off x="1120595" y="5306263"/>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25D5476-023D-43F8-9F74-80187FFDA323}"/>
                    </a:ext>
                  </a:extLst>
                </p:cNvPr>
                <p:cNvCxnSpPr>
                  <a:cxnSpLocks/>
                </p:cNvCxnSpPr>
                <p:nvPr/>
              </p:nvCxnSpPr>
              <p:spPr>
                <a:xfrm>
                  <a:off x="1120595" y="5749355"/>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B43C2BF-71C6-4955-AFD5-1D9785BE2580}"/>
                    </a:ext>
                  </a:extLst>
                </p:cNvPr>
                <p:cNvCxnSpPr>
                  <a:cxnSpLocks/>
                </p:cNvCxnSpPr>
                <p:nvPr/>
              </p:nvCxnSpPr>
              <p:spPr>
                <a:xfrm>
                  <a:off x="1120595" y="6192447"/>
                  <a:ext cx="2214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03084C-F24D-4BC2-BAAB-DD424DC56ECB}"/>
                    </a:ext>
                  </a:extLst>
                </p:cNvPr>
                <p:cNvCxnSpPr>
                  <a:cxnSpLocks/>
                </p:cNvCxnSpPr>
                <p:nvPr/>
              </p:nvCxnSpPr>
              <p:spPr>
                <a:xfrm>
                  <a:off x="730547" y="6635537"/>
                  <a:ext cx="304678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87D3407-8E1C-4FA3-A601-E019CDD38D22}"/>
                    </a:ext>
                  </a:extLst>
                </p:cNvPr>
                <p:cNvCxnSpPr>
                  <a:cxnSpLocks/>
                </p:cNvCxnSpPr>
                <p:nvPr/>
              </p:nvCxnSpPr>
              <p:spPr>
                <a:xfrm>
                  <a:off x="1120594" y="4038072"/>
                  <a:ext cx="0" cy="3099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688E5C7-38E9-4060-A71E-976D53BA6E2B}"/>
                    </a:ext>
                  </a:extLst>
                </p:cNvPr>
                <p:cNvCxnSpPr>
                  <a:cxnSpLocks/>
                </p:cNvCxnSpPr>
                <p:nvPr/>
              </p:nvCxnSpPr>
              <p:spPr>
                <a:xfrm>
                  <a:off x="1563687"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9B0FE58-B767-488A-9E10-17C15E5BF9A7}"/>
                    </a:ext>
                  </a:extLst>
                </p:cNvPr>
                <p:cNvCxnSpPr>
                  <a:cxnSpLocks/>
                </p:cNvCxnSpPr>
                <p:nvPr/>
              </p:nvCxnSpPr>
              <p:spPr>
                <a:xfrm>
                  <a:off x="2006779"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70C58FD-79EE-40DC-93AD-2DBE778127E7}"/>
                    </a:ext>
                  </a:extLst>
                </p:cNvPr>
                <p:cNvCxnSpPr>
                  <a:cxnSpLocks/>
                </p:cNvCxnSpPr>
                <p:nvPr/>
              </p:nvCxnSpPr>
              <p:spPr>
                <a:xfrm>
                  <a:off x="2449871"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5FF473E-D15F-411E-9C57-73150D29837A}"/>
                    </a:ext>
                  </a:extLst>
                </p:cNvPr>
                <p:cNvCxnSpPr>
                  <a:cxnSpLocks/>
                </p:cNvCxnSpPr>
                <p:nvPr/>
              </p:nvCxnSpPr>
              <p:spPr>
                <a:xfrm>
                  <a:off x="2892963" y="4420079"/>
                  <a:ext cx="0" cy="22141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90C3D6C-88A7-4B46-A2F7-9B34D81F297B}"/>
                    </a:ext>
                  </a:extLst>
                </p:cNvPr>
                <p:cNvCxnSpPr>
                  <a:cxnSpLocks/>
                </p:cNvCxnSpPr>
                <p:nvPr/>
              </p:nvCxnSpPr>
              <p:spPr>
                <a:xfrm>
                  <a:off x="3336053" y="4011475"/>
                  <a:ext cx="0" cy="3115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5" name="矩形 44">
              <a:extLst>
                <a:ext uri="{FF2B5EF4-FFF2-40B4-BE49-F238E27FC236}">
                  <a16:creationId xmlns:a16="http://schemas.microsoft.com/office/drawing/2014/main" id="{3E858D57-BA46-4338-A1C7-F4C5B64BAAD0}"/>
                </a:ext>
              </a:extLst>
            </p:cNvPr>
            <p:cNvSpPr/>
            <p:nvPr/>
          </p:nvSpPr>
          <p:spPr>
            <a:xfrm>
              <a:off x="5397458" y="5392191"/>
              <a:ext cx="322149" cy="322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54720F7F-0386-4D48-AEF8-2CD2B44C77D5}"/>
              </a:ext>
            </a:extLst>
          </p:cNvPr>
          <p:cNvGrpSpPr/>
          <p:nvPr/>
        </p:nvGrpSpPr>
        <p:grpSpPr>
          <a:xfrm>
            <a:off x="3114747" y="4719329"/>
            <a:ext cx="1622606" cy="1622605"/>
            <a:chOff x="4119779" y="4383456"/>
            <a:chExt cx="2215462" cy="2215458"/>
          </a:xfrm>
        </p:grpSpPr>
        <p:sp>
          <p:nvSpPr>
            <p:cNvPr id="69" name="矩形 68">
              <a:extLst>
                <a:ext uri="{FF2B5EF4-FFF2-40B4-BE49-F238E27FC236}">
                  <a16:creationId xmlns:a16="http://schemas.microsoft.com/office/drawing/2014/main" id="{E310905F-FEBC-4373-8D38-0A96513976D1}"/>
                </a:ext>
              </a:extLst>
            </p:cNvPr>
            <p:cNvSpPr/>
            <p:nvPr/>
          </p:nvSpPr>
          <p:spPr>
            <a:xfrm>
              <a:off x="4119783" y="4383456"/>
              <a:ext cx="2215458" cy="2215458"/>
            </a:xfrm>
            <a:prstGeom prst="rect">
              <a:avLst/>
            </a:prstGeom>
            <a:solidFill>
              <a:srgbClr val="FF33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8FA8A614-9DB8-4030-B531-1E62671B6DB3}"/>
                </a:ext>
              </a:extLst>
            </p:cNvPr>
            <p:cNvGrpSpPr/>
            <p:nvPr/>
          </p:nvGrpSpPr>
          <p:grpSpPr>
            <a:xfrm>
              <a:off x="4119779" y="4383456"/>
              <a:ext cx="2215458" cy="2215458"/>
              <a:chOff x="1120595" y="4420079"/>
              <a:chExt cx="2215458" cy="2215458"/>
            </a:xfrm>
          </p:grpSpPr>
          <p:cxnSp>
            <p:nvCxnSpPr>
              <p:cNvPr id="71" name="直接连接符 70">
                <a:extLst>
                  <a:ext uri="{FF2B5EF4-FFF2-40B4-BE49-F238E27FC236}">
                    <a16:creationId xmlns:a16="http://schemas.microsoft.com/office/drawing/2014/main" id="{7152BE93-0EBA-4965-AAF4-40631A94830F}"/>
                  </a:ext>
                </a:extLst>
              </p:cNvPr>
              <p:cNvCxnSpPr>
                <a:cxnSpLocks/>
              </p:cNvCxnSpPr>
              <p:nvPr/>
            </p:nvCxnSpPr>
            <p:spPr>
              <a:xfrm>
                <a:off x="1120595" y="4420079"/>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41B5CE9-F9EC-4C26-8840-FCFFF2613CEC}"/>
                  </a:ext>
                </a:extLst>
              </p:cNvPr>
              <p:cNvCxnSpPr>
                <a:cxnSpLocks/>
              </p:cNvCxnSpPr>
              <p:nvPr/>
            </p:nvCxnSpPr>
            <p:spPr>
              <a:xfrm>
                <a:off x="1120595" y="4863171"/>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94A9621-26BD-4181-91B8-59CCA7396B06}"/>
                  </a:ext>
                </a:extLst>
              </p:cNvPr>
              <p:cNvCxnSpPr>
                <a:cxnSpLocks/>
              </p:cNvCxnSpPr>
              <p:nvPr/>
            </p:nvCxnSpPr>
            <p:spPr>
              <a:xfrm>
                <a:off x="1120595" y="5306263"/>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99A2D88-3284-4069-8105-C50CD34EC32A}"/>
                  </a:ext>
                </a:extLst>
              </p:cNvPr>
              <p:cNvCxnSpPr>
                <a:cxnSpLocks/>
              </p:cNvCxnSpPr>
              <p:nvPr/>
            </p:nvCxnSpPr>
            <p:spPr>
              <a:xfrm>
                <a:off x="1120595" y="5749355"/>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9635E24-BAA1-47A1-BA60-E4BEA2C41782}"/>
                  </a:ext>
                </a:extLst>
              </p:cNvPr>
              <p:cNvCxnSpPr>
                <a:cxnSpLocks/>
              </p:cNvCxnSpPr>
              <p:nvPr/>
            </p:nvCxnSpPr>
            <p:spPr>
              <a:xfrm>
                <a:off x="1120595" y="619244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E1379BE-6300-405B-8666-922ED03C1637}"/>
                  </a:ext>
                </a:extLst>
              </p:cNvPr>
              <p:cNvCxnSpPr>
                <a:cxnSpLocks/>
              </p:cNvCxnSpPr>
              <p:nvPr/>
            </p:nvCxnSpPr>
            <p:spPr>
              <a:xfrm>
                <a:off x="1120595" y="6635537"/>
                <a:ext cx="2214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7BD8104-CC73-4D5C-8A3F-1681FD8538B3}"/>
                  </a:ext>
                </a:extLst>
              </p:cNvPr>
              <p:cNvCxnSpPr>
                <a:cxnSpLocks/>
              </p:cNvCxnSpPr>
              <p:nvPr/>
            </p:nvCxnSpPr>
            <p:spPr>
              <a:xfrm>
                <a:off x="1120595"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18F5C3A-8EF3-478E-85A6-EBBFE3D5E2AF}"/>
                  </a:ext>
                </a:extLst>
              </p:cNvPr>
              <p:cNvCxnSpPr>
                <a:cxnSpLocks/>
              </p:cNvCxnSpPr>
              <p:nvPr/>
            </p:nvCxnSpPr>
            <p:spPr>
              <a:xfrm>
                <a:off x="1563687"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21D3496-AD5F-4B0C-A545-E0DA3589E606}"/>
                  </a:ext>
                </a:extLst>
              </p:cNvPr>
              <p:cNvCxnSpPr>
                <a:cxnSpLocks/>
              </p:cNvCxnSpPr>
              <p:nvPr/>
            </p:nvCxnSpPr>
            <p:spPr>
              <a:xfrm>
                <a:off x="2006779"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604E764-D0E6-47A0-9DEB-7449AFF24397}"/>
                  </a:ext>
                </a:extLst>
              </p:cNvPr>
              <p:cNvCxnSpPr>
                <a:cxnSpLocks/>
              </p:cNvCxnSpPr>
              <p:nvPr/>
            </p:nvCxnSpPr>
            <p:spPr>
              <a:xfrm>
                <a:off x="2449871"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2BBC611-D275-4BDC-8133-2309BC8E9061}"/>
                  </a:ext>
                </a:extLst>
              </p:cNvPr>
              <p:cNvCxnSpPr>
                <a:cxnSpLocks/>
              </p:cNvCxnSpPr>
              <p:nvPr/>
            </p:nvCxnSpPr>
            <p:spPr>
              <a:xfrm>
                <a:off x="289296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49C7969-250D-4B5B-AE79-E0A23CC5A966}"/>
                  </a:ext>
                </a:extLst>
              </p:cNvPr>
              <p:cNvCxnSpPr>
                <a:cxnSpLocks/>
              </p:cNvCxnSpPr>
              <p:nvPr/>
            </p:nvCxnSpPr>
            <p:spPr>
              <a:xfrm>
                <a:off x="3336053" y="4420079"/>
                <a:ext cx="0" cy="2214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83" name="文本框 82">
            <a:extLst>
              <a:ext uri="{FF2B5EF4-FFF2-40B4-BE49-F238E27FC236}">
                <a16:creationId xmlns:a16="http://schemas.microsoft.com/office/drawing/2014/main" id="{944E9328-C701-438A-AAB3-1853C136D2E8}"/>
              </a:ext>
            </a:extLst>
          </p:cNvPr>
          <p:cNvSpPr txBox="1"/>
          <p:nvPr/>
        </p:nvSpPr>
        <p:spPr>
          <a:xfrm>
            <a:off x="854788" y="5258076"/>
            <a:ext cx="1014315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优点是没有进行任何假设，不增加内存需求，处理后的图像与原图像具有相同大小；主要缺点是处理算法逻辑变得更为复杂，要进行分块编码处理！</a:t>
            </a:r>
          </a:p>
        </p:txBody>
      </p:sp>
    </p:spTree>
    <p:extLst>
      <p:ext uri="{BB962C8B-B14F-4D97-AF65-F5344CB8AC3E}">
        <p14:creationId xmlns:p14="http://schemas.microsoft.com/office/powerpoint/2010/main" val="19237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75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75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75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75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400"/>
                                        <p:tgtEl>
                                          <p:spTgt spid="42"/>
                                        </p:tgtEl>
                                      </p:cBhvr>
                                    </p:animEffect>
                                    <p:set>
                                      <p:cBhvr>
                                        <p:cTn id="37" dur="1" fill="hold">
                                          <p:stCondLst>
                                            <p:cond delay="399"/>
                                          </p:stCondLst>
                                        </p:cTn>
                                        <p:tgtEl>
                                          <p:spTgt spid="4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400"/>
                                        <p:tgtEl>
                                          <p:spTgt spid="68"/>
                                        </p:tgtEl>
                                      </p:cBhvr>
                                    </p:animEffect>
                                    <p:set>
                                      <p:cBhvr>
                                        <p:cTn id="40" dur="1" fill="hold">
                                          <p:stCondLst>
                                            <p:cond delay="399"/>
                                          </p:stCondLst>
                                        </p:cTn>
                                        <p:tgtEl>
                                          <p:spTgt spid="6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400"/>
                                        <p:tgtEl>
                                          <p:spTgt spid="86"/>
                                        </p:tgtEl>
                                      </p:cBhvr>
                                    </p:animEffect>
                                    <p:set>
                                      <p:cBhvr>
                                        <p:cTn id="43" dur="1" fill="hold">
                                          <p:stCondLst>
                                            <p:cond delay="399"/>
                                          </p:stCondLst>
                                        </p:cTn>
                                        <p:tgtEl>
                                          <p:spTgt spid="8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400"/>
                                        <p:tgtEl>
                                          <p:spTgt spid="87"/>
                                        </p:tgtEl>
                                      </p:cBhvr>
                                    </p:animEffect>
                                    <p:set>
                                      <p:cBhvr>
                                        <p:cTn id="46" dur="1" fill="hold">
                                          <p:stCondLst>
                                            <p:cond delay="399"/>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left)">
                                      <p:cBhvr>
                                        <p:cTn id="51"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22847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三、图像边缘扩展</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120595" y="2464937"/>
            <a:ext cx="10143150"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即在进行滤波以前，先根据滤波函数定义域大小将图像边缘向外扩展，从而使得当滤波函数在原图像内移动时，整个滤波函数均在扩展后的图像之内。具体来说有三种已存在有处理方式，</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以常量值扩展边缘；</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以边缘像素扩展；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以镜像的方式扩展边缘；</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以周期函数的方式扩展边缘。</a:t>
            </a:r>
            <a:endPar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834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22847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三、图像边缘扩展</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620819" y="5595273"/>
            <a:ext cx="413776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能保证图像大小不变，但要产生强烈的人工痕迹！</a:t>
            </a:r>
          </a:p>
        </p:txBody>
      </p:sp>
      <p:pic>
        <p:nvPicPr>
          <p:cNvPr id="2" name="图片 1">
            <a:extLst>
              <a:ext uri="{FF2B5EF4-FFF2-40B4-BE49-F238E27FC236}">
                <a16:creationId xmlns:a16="http://schemas.microsoft.com/office/drawing/2014/main" id="{68A7A049-1242-47C1-BBFE-925FDDED7CB4}"/>
              </a:ext>
            </a:extLst>
          </p:cNvPr>
          <p:cNvPicPr>
            <a:picLocks noChangeAspect="1"/>
          </p:cNvPicPr>
          <p:nvPr/>
        </p:nvPicPr>
        <p:blipFill rotWithShape="1">
          <a:blip r:embed="rId3"/>
          <a:srcRect l="3089" t="3826" r="1054" b="1539"/>
          <a:stretch/>
        </p:blipFill>
        <p:spPr>
          <a:xfrm>
            <a:off x="5919411" y="2387585"/>
            <a:ext cx="5183508" cy="4009278"/>
          </a:xfrm>
          <a:prstGeom prst="rect">
            <a:avLst/>
          </a:prstGeom>
        </p:spPr>
      </p:pic>
      <p:sp>
        <p:nvSpPr>
          <p:cNvPr id="9" name="TextBox 64">
            <a:extLst>
              <a:ext uri="{FF2B5EF4-FFF2-40B4-BE49-F238E27FC236}">
                <a16:creationId xmlns:a16="http://schemas.microsoft.com/office/drawing/2014/main" id="{4B6014E6-7A15-4356-A234-063DFB7582C0}"/>
              </a:ext>
            </a:extLst>
          </p:cNvPr>
          <p:cNvSpPr txBox="1"/>
          <p:nvPr/>
        </p:nvSpPr>
        <p:spPr>
          <a:xfrm>
            <a:off x="777761" y="3253483"/>
            <a:ext cx="790150" cy="2554545"/>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常量值扩展</a:t>
            </a:r>
          </a:p>
        </p:txBody>
      </p:sp>
      <p:pic>
        <p:nvPicPr>
          <p:cNvPr id="11" name="图片 10">
            <a:extLst>
              <a:ext uri="{FF2B5EF4-FFF2-40B4-BE49-F238E27FC236}">
                <a16:creationId xmlns:a16="http://schemas.microsoft.com/office/drawing/2014/main" id="{8C41EAD8-8D68-41E5-909C-72137F20C298}"/>
              </a:ext>
            </a:extLst>
          </p:cNvPr>
          <p:cNvPicPr>
            <a:picLocks noChangeAspect="1"/>
          </p:cNvPicPr>
          <p:nvPr/>
        </p:nvPicPr>
        <p:blipFill rotWithShape="1">
          <a:blip r:embed="rId3"/>
          <a:srcRect l="12700" t="16077" r="10614" b="13759"/>
          <a:stretch/>
        </p:blipFill>
        <p:spPr>
          <a:xfrm>
            <a:off x="1611742" y="2387585"/>
            <a:ext cx="4146844" cy="2972539"/>
          </a:xfrm>
          <a:prstGeom prst="rect">
            <a:avLst/>
          </a:prstGeom>
        </p:spPr>
      </p:pic>
    </p:spTree>
    <p:extLst>
      <p:ext uri="{BB962C8B-B14F-4D97-AF65-F5344CB8AC3E}">
        <p14:creationId xmlns:p14="http://schemas.microsoft.com/office/powerpoint/2010/main" val="17475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22847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三、图像边缘扩展</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620819" y="5595273"/>
            <a:ext cx="413776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能保证图像大小不变，有一定的人工痕迹！</a:t>
            </a:r>
          </a:p>
        </p:txBody>
      </p:sp>
      <p:sp>
        <p:nvSpPr>
          <p:cNvPr id="9" name="TextBox 64">
            <a:extLst>
              <a:ext uri="{FF2B5EF4-FFF2-40B4-BE49-F238E27FC236}">
                <a16:creationId xmlns:a16="http://schemas.microsoft.com/office/drawing/2014/main" id="{4B6014E6-7A15-4356-A234-063DFB7582C0}"/>
              </a:ext>
            </a:extLst>
          </p:cNvPr>
          <p:cNvSpPr txBox="1"/>
          <p:nvPr/>
        </p:nvSpPr>
        <p:spPr>
          <a:xfrm>
            <a:off x="777761" y="3253483"/>
            <a:ext cx="790150" cy="3046988"/>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边缘像素扩展</a:t>
            </a:r>
          </a:p>
        </p:txBody>
      </p:sp>
      <p:pic>
        <p:nvPicPr>
          <p:cNvPr id="11" name="图片 10">
            <a:extLst>
              <a:ext uri="{FF2B5EF4-FFF2-40B4-BE49-F238E27FC236}">
                <a16:creationId xmlns:a16="http://schemas.microsoft.com/office/drawing/2014/main" id="{8C41EAD8-8D68-41E5-909C-72137F20C298}"/>
              </a:ext>
            </a:extLst>
          </p:cNvPr>
          <p:cNvPicPr>
            <a:picLocks noChangeAspect="1"/>
          </p:cNvPicPr>
          <p:nvPr/>
        </p:nvPicPr>
        <p:blipFill rotWithShape="1">
          <a:blip r:embed="rId3"/>
          <a:srcRect l="12700" t="16077" r="10614" b="13759"/>
          <a:stretch/>
        </p:blipFill>
        <p:spPr>
          <a:xfrm>
            <a:off x="1611742" y="2387585"/>
            <a:ext cx="4146844" cy="2972539"/>
          </a:xfrm>
          <a:prstGeom prst="rect">
            <a:avLst/>
          </a:prstGeom>
        </p:spPr>
      </p:pic>
      <p:pic>
        <p:nvPicPr>
          <p:cNvPr id="3" name="图片 2">
            <a:extLst>
              <a:ext uri="{FF2B5EF4-FFF2-40B4-BE49-F238E27FC236}">
                <a16:creationId xmlns:a16="http://schemas.microsoft.com/office/drawing/2014/main" id="{AB369287-FD13-4421-9C56-872FDAB84869}"/>
              </a:ext>
            </a:extLst>
          </p:cNvPr>
          <p:cNvPicPr>
            <a:picLocks noChangeAspect="1"/>
          </p:cNvPicPr>
          <p:nvPr/>
        </p:nvPicPr>
        <p:blipFill rotWithShape="1">
          <a:blip r:embed="rId4"/>
          <a:srcRect l="1729" t="1385" r="1693" b="2145"/>
          <a:stretch/>
        </p:blipFill>
        <p:spPr>
          <a:xfrm>
            <a:off x="5919411" y="2387585"/>
            <a:ext cx="5195603" cy="4013215"/>
          </a:xfrm>
          <a:prstGeom prst="rect">
            <a:avLst/>
          </a:prstGeom>
        </p:spPr>
      </p:pic>
    </p:spTree>
    <p:extLst>
      <p:ext uri="{BB962C8B-B14F-4D97-AF65-F5344CB8AC3E}">
        <p14:creationId xmlns:p14="http://schemas.microsoft.com/office/powerpoint/2010/main" val="13389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 name="矩形 1">
            <a:extLst>
              <a:ext uri="{FF2B5EF4-FFF2-40B4-BE49-F238E27FC236}">
                <a16:creationId xmlns:a16="http://schemas.microsoft.com/office/drawing/2014/main" id="{BF0ED3BF-6947-4B4F-8C80-DAF0EE0ADFB8}"/>
              </a:ext>
            </a:extLst>
          </p:cNvPr>
          <p:cNvSpPr/>
          <p:nvPr/>
        </p:nvSpPr>
        <p:spPr>
          <a:xfrm>
            <a:off x="1185945" y="3550172"/>
            <a:ext cx="9797608" cy="1384995"/>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int </a:t>
            </a:r>
            <a:r>
              <a:rPr lang="en-US" altLang="zh-CN" sz="2800" b="1" dirty="0" err="1">
                <a:solidFill>
                  <a:schemeClr val="bg1"/>
                </a:solidFill>
                <a:latin typeface="宋体" panose="02010600030101010101" pitchFamily="2" charset="-122"/>
                <a:ea typeface="宋体" panose="02010600030101010101" pitchFamily="2" charset="-122"/>
              </a:rPr>
              <a:t>AddTwoIntegers</a:t>
            </a:r>
            <a:r>
              <a:rPr lang="en-US" altLang="zh-CN" sz="2800" b="1" dirty="0">
                <a:solidFill>
                  <a:schemeClr val="bg1"/>
                </a:solidFill>
                <a:latin typeface="宋体" panose="02010600030101010101" pitchFamily="2" charset="-122"/>
                <a:ea typeface="宋体" panose="02010600030101010101" pitchFamily="2" charset="-122"/>
              </a:rPr>
              <a:t>(int a, int b) =&gt; a + b;</a:t>
            </a:r>
          </a:p>
          <a:p>
            <a:r>
              <a:rPr lang="en-US" altLang="zh-CN" sz="2800" b="1" dirty="0">
                <a:solidFill>
                  <a:schemeClr val="bg1"/>
                </a:solidFill>
                <a:latin typeface="宋体" panose="02010600030101010101" pitchFamily="2" charset="-122"/>
                <a:ea typeface="宋体" panose="02010600030101010101" pitchFamily="2" charset="-122"/>
              </a:rPr>
              <a:t>float </a:t>
            </a:r>
            <a:r>
              <a:rPr lang="en-US" altLang="zh-CN" sz="2800" b="1" dirty="0" err="1">
                <a:solidFill>
                  <a:schemeClr val="bg1"/>
                </a:solidFill>
                <a:latin typeface="宋体" panose="02010600030101010101" pitchFamily="2" charset="-122"/>
                <a:ea typeface="宋体" panose="02010600030101010101" pitchFamily="2" charset="-122"/>
              </a:rPr>
              <a:t>AddTwoFloats</a:t>
            </a:r>
            <a:r>
              <a:rPr lang="en-US" altLang="zh-CN" sz="2800" b="1" dirty="0">
                <a:solidFill>
                  <a:schemeClr val="bg1"/>
                </a:solidFill>
                <a:latin typeface="宋体" panose="02010600030101010101" pitchFamily="2" charset="-122"/>
                <a:ea typeface="宋体" panose="02010600030101010101" pitchFamily="2" charset="-122"/>
              </a:rPr>
              <a:t>(float a, float b) =&gt; a + b;</a:t>
            </a:r>
          </a:p>
          <a:p>
            <a:r>
              <a:rPr lang="en-US" altLang="zh-CN" sz="2800" b="1" dirty="0">
                <a:solidFill>
                  <a:schemeClr val="bg1"/>
                </a:solidFill>
                <a:latin typeface="宋体" panose="02010600030101010101" pitchFamily="2" charset="-122"/>
                <a:ea typeface="宋体" panose="02010600030101010101" pitchFamily="2" charset="-122"/>
              </a:rPr>
              <a:t>decimal </a:t>
            </a:r>
            <a:r>
              <a:rPr lang="en-US" altLang="zh-CN" sz="2800" b="1" dirty="0" err="1">
                <a:solidFill>
                  <a:schemeClr val="bg1"/>
                </a:solidFill>
                <a:latin typeface="宋体" panose="02010600030101010101" pitchFamily="2" charset="-122"/>
                <a:ea typeface="宋体" panose="02010600030101010101" pitchFamily="2" charset="-122"/>
              </a:rPr>
              <a:t>AddTwoDecimals</a:t>
            </a:r>
            <a:r>
              <a:rPr lang="en-US" altLang="zh-CN" sz="2800" b="1" dirty="0">
                <a:solidFill>
                  <a:schemeClr val="bg1"/>
                </a:solidFill>
                <a:latin typeface="宋体" panose="02010600030101010101" pitchFamily="2" charset="-122"/>
                <a:ea typeface="宋体" panose="02010600030101010101" pitchFamily="2" charset="-122"/>
              </a:rPr>
              <a:t>(decimal a, decimal b) =&gt; a + b;</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43B6D115-AE3B-4ABE-8F07-591EA243379E}"/>
              </a:ext>
            </a:extLst>
          </p:cNvPr>
          <p:cNvSpPr/>
          <p:nvPr/>
        </p:nvSpPr>
        <p:spPr>
          <a:xfrm>
            <a:off x="1185945" y="5109967"/>
            <a:ext cx="7924800" cy="1384995"/>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var result1 = </a:t>
            </a:r>
            <a:r>
              <a:rPr lang="en-US" altLang="zh-CN" sz="2800" b="1" dirty="0" err="1">
                <a:solidFill>
                  <a:schemeClr val="bg1"/>
                </a:solidFill>
                <a:latin typeface="宋体" panose="02010600030101010101" pitchFamily="2" charset="-122"/>
                <a:ea typeface="宋体" panose="02010600030101010101" pitchFamily="2" charset="-122"/>
              </a:rPr>
              <a:t>AddTwoIntergers</a:t>
            </a:r>
            <a:r>
              <a:rPr lang="en-US" altLang="zh-CN" sz="2800" b="1" dirty="0">
                <a:solidFill>
                  <a:schemeClr val="bg1"/>
                </a:solidFill>
                <a:latin typeface="宋体" panose="02010600030101010101" pitchFamily="2" charset="-122"/>
                <a:ea typeface="宋体" panose="02010600030101010101" pitchFamily="2" charset="-122"/>
              </a:rPr>
              <a:t>(2,3)</a:t>
            </a:r>
            <a:r>
              <a:rPr lang="zh-CN" altLang="en-US" sz="2800" b="1" dirty="0">
                <a:solidFill>
                  <a:schemeClr val="bg1"/>
                </a:solidFill>
                <a:latin typeface="宋体" panose="02010600030101010101" pitchFamily="2" charset="-122"/>
                <a:ea typeface="宋体" panose="02010600030101010101" pitchFamily="2" charset="-122"/>
              </a:rPr>
              <a:t>;</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var result2 = </a:t>
            </a:r>
            <a:r>
              <a:rPr lang="en-US" altLang="zh-CN" sz="2800" b="1" dirty="0" err="1">
                <a:solidFill>
                  <a:schemeClr val="bg1"/>
                </a:solidFill>
                <a:latin typeface="宋体" panose="02010600030101010101" pitchFamily="2" charset="-122"/>
                <a:ea typeface="宋体" panose="02010600030101010101" pitchFamily="2" charset="-122"/>
              </a:rPr>
              <a:t>AddTwoFloats</a:t>
            </a:r>
            <a:r>
              <a:rPr lang="en-US" altLang="zh-CN" sz="2800" b="1" dirty="0">
                <a:solidFill>
                  <a:schemeClr val="bg1"/>
                </a:solidFill>
                <a:latin typeface="宋体" panose="02010600030101010101" pitchFamily="2" charset="-122"/>
                <a:ea typeface="宋体" panose="02010600030101010101" pitchFamily="2" charset="-122"/>
              </a:rPr>
              <a:t>(2,2.5f)</a:t>
            </a:r>
            <a:r>
              <a:rPr lang="zh-CN" altLang="en-US" sz="2800" b="1" dirty="0">
                <a:solidFill>
                  <a:schemeClr val="bg1"/>
                </a:solidFill>
                <a:latin typeface="宋体" panose="02010600030101010101" pitchFamily="2" charset="-122"/>
                <a:ea typeface="宋体" panose="02010600030101010101" pitchFamily="2" charset="-122"/>
              </a:rPr>
              <a:t>;</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var result3 = </a:t>
            </a:r>
            <a:r>
              <a:rPr lang="en-US" altLang="zh-CN" sz="2800" b="1" dirty="0" err="1">
                <a:solidFill>
                  <a:schemeClr val="bg1"/>
                </a:solidFill>
                <a:latin typeface="宋体" panose="02010600030101010101" pitchFamily="2" charset="-122"/>
                <a:ea typeface="宋体" panose="02010600030101010101" pitchFamily="2" charset="-122"/>
              </a:rPr>
              <a:t>AddTwoDecimal</a:t>
            </a:r>
            <a:r>
              <a:rPr lang="en-US" altLang="zh-CN" sz="2800" b="1" dirty="0">
                <a:solidFill>
                  <a:schemeClr val="bg1"/>
                </a:solidFill>
                <a:latin typeface="宋体" panose="02010600030101010101" pitchFamily="2" charset="-122"/>
                <a:ea typeface="宋体" panose="02010600030101010101" pitchFamily="2" charset="-122"/>
              </a:rPr>
              <a:t>(2m,3m)</a:t>
            </a:r>
            <a:r>
              <a:rPr lang="zh-CN" altLang="en-US" sz="2800" b="1" dirty="0">
                <a:solidFill>
                  <a:schemeClr val="bg1"/>
                </a:solidFill>
                <a:latin typeface="宋体" panose="02010600030101010101" pitchFamily="2" charset="-122"/>
                <a:ea typeface="宋体" panose="02010600030101010101" pitchFamily="2" charset="-122"/>
              </a:rPr>
              <a:t>;</a:t>
            </a:r>
          </a:p>
        </p:txBody>
      </p:sp>
      <p:sp>
        <p:nvSpPr>
          <p:cNvPr id="14" name="文本框 13">
            <a:extLst>
              <a:ext uri="{FF2B5EF4-FFF2-40B4-BE49-F238E27FC236}">
                <a16:creationId xmlns:a16="http://schemas.microsoft.com/office/drawing/2014/main" id="{5C034437-AEF7-49DD-B10B-6093900DF565}"/>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15" name="文本框 14">
            <a:extLst>
              <a:ext uri="{FF2B5EF4-FFF2-40B4-BE49-F238E27FC236}">
                <a16:creationId xmlns:a16="http://schemas.microsoft.com/office/drawing/2014/main" id="{1971D98B-AF6F-4DBE-AB2C-B0A9026DDCB6}"/>
              </a:ext>
            </a:extLst>
          </p:cNvPr>
          <p:cNvSpPr txBox="1"/>
          <p:nvPr/>
        </p:nvSpPr>
        <p:spPr>
          <a:xfrm>
            <a:off x="2258325" y="2687569"/>
            <a:ext cx="147201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多态</a:t>
            </a:r>
          </a:p>
        </p:txBody>
      </p:sp>
    </p:spTree>
    <p:extLst>
      <p:ext uri="{BB962C8B-B14F-4D97-AF65-F5344CB8AC3E}">
        <p14:creationId xmlns:p14="http://schemas.microsoft.com/office/powerpoint/2010/main" val="284562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22847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三、图像边缘扩展</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620819" y="5595273"/>
            <a:ext cx="413776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能保证图像大小不变，有一定的人工痕迹！</a:t>
            </a:r>
          </a:p>
        </p:txBody>
      </p:sp>
      <p:sp>
        <p:nvSpPr>
          <p:cNvPr id="9" name="TextBox 64">
            <a:extLst>
              <a:ext uri="{FF2B5EF4-FFF2-40B4-BE49-F238E27FC236}">
                <a16:creationId xmlns:a16="http://schemas.microsoft.com/office/drawing/2014/main" id="{4B6014E6-7A15-4356-A234-063DFB7582C0}"/>
              </a:ext>
            </a:extLst>
          </p:cNvPr>
          <p:cNvSpPr txBox="1"/>
          <p:nvPr/>
        </p:nvSpPr>
        <p:spPr>
          <a:xfrm>
            <a:off x="777761" y="3253483"/>
            <a:ext cx="790150" cy="3046988"/>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图像镜像扩展</a:t>
            </a:r>
          </a:p>
        </p:txBody>
      </p:sp>
      <p:pic>
        <p:nvPicPr>
          <p:cNvPr id="11" name="图片 10">
            <a:extLst>
              <a:ext uri="{FF2B5EF4-FFF2-40B4-BE49-F238E27FC236}">
                <a16:creationId xmlns:a16="http://schemas.microsoft.com/office/drawing/2014/main" id="{8C41EAD8-8D68-41E5-909C-72137F20C298}"/>
              </a:ext>
            </a:extLst>
          </p:cNvPr>
          <p:cNvPicPr>
            <a:picLocks noChangeAspect="1"/>
          </p:cNvPicPr>
          <p:nvPr/>
        </p:nvPicPr>
        <p:blipFill rotWithShape="1">
          <a:blip r:embed="rId3"/>
          <a:srcRect l="12700" t="16077" r="10614" b="13759"/>
          <a:stretch/>
        </p:blipFill>
        <p:spPr>
          <a:xfrm>
            <a:off x="1611742" y="2387585"/>
            <a:ext cx="4146844" cy="2972539"/>
          </a:xfrm>
          <a:prstGeom prst="rect">
            <a:avLst/>
          </a:prstGeom>
        </p:spPr>
      </p:pic>
      <p:pic>
        <p:nvPicPr>
          <p:cNvPr id="2" name="图片 1">
            <a:extLst>
              <a:ext uri="{FF2B5EF4-FFF2-40B4-BE49-F238E27FC236}">
                <a16:creationId xmlns:a16="http://schemas.microsoft.com/office/drawing/2014/main" id="{0D53FA60-8DCE-4653-AD1C-7C76454939AF}"/>
              </a:ext>
            </a:extLst>
          </p:cNvPr>
          <p:cNvPicPr>
            <a:picLocks noChangeAspect="1"/>
          </p:cNvPicPr>
          <p:nvPr/>
        </p:nvPicPr>
        <p:blipFill rotWithShape="1">
          <a:blip r:embed="rId4"/>
          <a:srcRect l="2622" t="3099" r="1844" b="3573"/>
          <a:stretch/>
        </p:blipFill>
        <p:spPr>
          <a:xfrm>
            <a:off x="5919411" y="2387586"/>
            <a:ext cx="5195629" cy="4010020"/>
          </a:xfrm>
          <a:prstGeom prst="rect">
            <a:avLst/>
          </a:prstGeom>
        </p:spPr>
      </p:pic>
    </p:spTree>
    <p:extLst>
      <p:ext uri="{BB962C8B-B14F-4D97-AF65-F5344CB8AC3E}">
        <p14:creationId xmlns:p14="http://schemas.microsoft.com/office/powerpoint/2010/main" val="297319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22847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三、图像边缘扩展</a:t>
            </a:r>
          </a:p>
        </p:txBody>
      </p:sp>
      <p:sp>
        <p:nvSpPr>
          <p:cNvPr id="13" name="文本框 12">
            <a:extLst>
              <a:ext uri="{FF2B5EF4-FFF2-40B4-BE49-F238E27FC236}">
                <a16:creationId xmlns:a16="http://schemas.microsoft.com/office/drawing/2014/main" id="{67C2280F-F65D-4649-BC0C-562EE0AC6247}"/>
              </a:ext>
            </a:extLst>
          </p:cNvPr>
          <p:cNvSpPr txBox="1"/>
          <p:nvPr/>
        </p:nvSpPr>
        <p:spPr>
          <a:xfrm>
            <a:off x="1620819" y="5595273"/>
            <a:ext cx="413776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能保证图像大小不变，这是频域处理缺省方式！</a:t>
            </a:r>
          </a:p>
        </p:txBody>
      </p:sp>
      <p:sp>
        <p:nvSpPr>
          <p:cNvPr id="9" name="TextBox 64">
            <a:extLst>
              <a:ext uri="{FF2B5EF4-FFF2-40B4-BE49-F238E27FC236}">
                <a16:creationId xmlns:a16="http://schemas.microsoft.com/office/drawing/2014/main" id="{4B6014E6-7A15-4356-A234-063DFB7582C0}"/>
              </a:ext>
            </a:extLst>
          </p:cNvPr>
          <p:cNvSpPr txBox="1"/>
          <p:nvPr/>
        </p:nvSpPr>
        <p:spPr>
          <a:xfrm>
            <a:off x="777761" y="2643887"/>
            <a:ext cx="790150" cy="4031873"/>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图像周期重复扩展</a:t>
            </a:r>
          </a:p>
        </p:txBody>
      </p:sp>
      <p:pic>
        <p:nvPicPr>
          <p:cNvPr id="11" name="图片 10">
            <a:extLst>
              <a:ext uri="{FF2B5EF4-FFF2-40B4-BE49-F238E27FC236}">
                <a16:creationId xmlns:a16="http://schemas.microsoft.com/office/drawing/2014/main" id="{8C41EAD8-8D68-41E5-909C-72137F20C298}"/>
              </a:ext>
            </a:extLst>
          </p:cNvPr>
          <p:cNvPicPr>
            <a:picLocks noChangeAspect="1"/>
          </p:cNvPicPr>
          <p:nvPr/>
        </p:nvPicPr>
        <p:blipFill rotWithShape="1">
          <a:blip r:embed="rId3"/>
          <a:srcRect l="12700" t="16077" r="10614" b="13759"/>
          <a:stretch/>
        </p:blipFill>
        <p:spPr>
          <a:xfrm>
            <a:off x="1611742" y="2387585"/>
            <a:ext cx="4146844" cy="2972539"/>
          </a:xfrm>
          <a:prstGeom prst="rect">
            <a:avLst/>
          </a:prstGeom>
        </p:spPr>
      </p:pic>
      <p:pic>
        <p:nvPicPr>
          <p:cNvPr id="3" name="图片 2">
            <a:extLst>
              <a:ext uri="{FF2B5EF4-FFF2-40B4-BE49-F238E27FC236}">
                <a16:creationId xmlns:a16="http://schemas.microsoft.com/office/drawing/2014/main" id="{D06B7B28-0101-4E27-BDE7-DB67D1B57BEE}"/>
              </a:ext>
            </a:extLst>
          </p:cNvPr>
          <p:cNvPicPr>
            <a:picLocks noChangeAspect="1"/>
          </p:cNvPicPr>
          <p:nvPr/>
        </p:nvPicPr>
        <p:blipFill rotWithShape="1">
          <a:blip r:embed="rId4"/>
          <a:srcRect l="2638" t="5021" r="2657" b="2279"/>
          <a:stretch/>
        </p:blipFill>
        <p:spPr>
          <a:xfrm>
            <a:off x="5919411" y="2387585"/>
            <a:ext cx="5194066" cy="4008634"/>
          </a:xfrm>
          <a:prstGeom prst="rect">
            <a:avLst/>
          </a:prstGeom>
        </p:spPr>
      </p:pic>
    </p:spTree>
    <p:extLst>
      <p:ext uri="{BB962C8B-B14F-4D97-AF65-F5344CB8AC3E}">
        <p14:creationId xmlns:p14="http://schemas.microsoft.com/office/powerpoint/2010/main" val="421002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关于图像边缘处理的方法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25411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四、地理连续性边缘扩展</a:t>
            </a:r>
          </a:p>
        </p:txBody>
      </p:sp>
      <p:sp>
        <p:nvSpPr>
          <p:cNvPr id="12" name="文本框 11">
            <a:extLst>
              <a:ext uri="{FF2B5EF4-FFF2-40B4-BE49-F238E27FC236}">
                <a16:creationId xmlns:a16="http://schemas.microsoft.com/office/drawing/2014/main" id="{205C8625-A3D5-416B-AECE-AEE6E5A2A544}"/>
              </a:ext>
            </a:extLst>
          </p:cNvPr>
          <p:cNvSpPr txBox="1"/>
          <p:nvPr/>
        </p:nvSpPr>
        <p:spPr>
          <a:xfrm>
            <a:off x="1120595" y="2464937"/>
            <a:ext cx="10143150"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般情况下，相邻地域具有良好的相关性、相似性、和连续性，以及邻近地域在成像时的相互扩散现象，所以有较好的理由相信一个图像像素可以由邻近的一些像素所拟合的连续函数来预测。这就是地理连续性边缘扩展的基础！其缺点是非常明显的：计算复杂度较高，会严重影响执行速度！</a:t>
            </a:r>
          </a:p>
        </p:txBody>
      </p:sp>
    </p:spTree>
    <p:extLst>
      <p:ext uri="{BB962C8B-B14F-4D97-AF65-F5344CB8AC3E}">
        <p14:creationId xmlns:p14="http://schemas.microsoft.com/office/powerpoint/2010/main" val="123952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5155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一、线性滤波的概念</a:t>
            </a:r>
          </a:p>
        </p:txBody>
      </p:sp>
      <p:grpSp>
        <p:nvGrpSpPr>
          <p:cNvPr id="3" name="组合 2">
            <a:extLst>
              <a:ext uri="{FF2B5EF4-FFF2-40B4-BE49-F238E27FC236}">
                <a16:creationId xmlns:a16="http://schemas.microsoft.com/office/drawing/2014/main" id="{4CB4C2AC-66B1-49A6-9BEC-906BECECFF80}"/>
              </a:ext>
            </a:extLst>
          </p:cNvPr>
          <p:cNvGrpSpPr/>
          <p:nvPr/>
        </p:nvGrpSpPr>
        <p:grpSpPr>
          <a:xfrm>
            <a:off x="1120595" y="2464937"/>
            <a:ext cx="10143150" cy="2962964"/>
            <a:chOff x="1120595" y="2464937"/>
            <a:chExt cx="10143150" cy="2962964"/>
          </a:xfrm>
        </p:grpSpPr>
        <p:sp>
          <p:nvSpPr>
            <p:cNvPr id="11" name="文本框 10">
              <a:extLst>
                <a:ext uri="{FF2B5EF4-FFF2-40B4-BE49-F238E27FC236}">
                  <a16:creationId xmlns:a16="http://schemas.microsoft.com/office/drawing/2014/main" id="{F0CD772B-EA42-4D51-B3CA-6ABF47C0A3C5}"/>
                </a:ext>
              </a:extLst>
            </p:cNvPr>
            <p:cNvSpPr txBox="1"/>
            <p:nvPr/>
          </p:nvSpPr>
          <p:spPr>
            <a:xfrm>
              <a:off x="1120595" y="2464937"/>
              <a:ext cx="1014315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所谓线性滤波就是在线性滤波器定义所覆盖范围内，以滤波器函数值为系数求取所有像素的一个线性组合，并以此组合值作为滤波器</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“中心”</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所对应的像素的结果值的一种图像处理方法：</a:t>
              </a:r>
            </a:p>
          </p:txBody>
        </p:sp>
        <p:graphicFrame>
          <p:nvGraphicFramePr>
            <p:cNvPr id="13" name="对象 12">
              <a:extLst>
                <a:ext uri="{FF2B5EF4-FFF2-40B4-BE49-F238E27FC236}">
                  <a16:creationId xmlns:a16="http://schemas.microsoft.com/office/drawing/2014/main" id="{26079C4D-7328-4321-A3F0-9DB71AB647D4}"/>
                </a:ext>
              </a:extLst>
            </p:cNvPr>
            <p:cNvGraphicFramePr>
              <a:graphicFrameLocks noChangeAspect="1"/>
            </p:cNvGraphicFramePr>
            <p:nvPr>
              <p:extLst>
                <p:ext uri="{D42A27DB-BD31-4B8C-83A1-F6EECF244321}">
                  <p14:modId xmlns:p14="http://schemas.microsoft.com/office/powerpoint/2010/main" val="1632341487"/>
                </p:ext>
              </p:extLst>
            </p:nvPr>
          </p:nvGraphicFramePr>
          <p:xfrm>
            <a:off x="2123281" y="4008676"/>
            <a:ext cx="7945437" cy="1419225"/>
          </p:xfrm>
          <a:graphic>
            <a:graphicData uri="http://schemas.openxmlformats.org/presentationml/2006/ole">
              <mc:AlternateContent xmlns:mc="http://schemas.openxmlformats.org/markup-compatibility/2006">
                <mc:Choice xmlns:v="urn:schemas-microsoft-com:vml" Requires="v">
                  <p:oleObj spid="_x0000_s39316" name="Equation" r:id="rId4" imgW="2463480" imgH="444240" progId="Equation.DSMT4">
                    <p:embed/>
                  </p:oleObj>
                </mc:Choice>
                <mc:Fallback>
                  <p:oleObj name="Equation" r:id="rId4" imgW="2463480" imgH="444240" progId="Equation.DSMT4">
                    <p:embed/>
                    <p:pic>
                      <p:nvPicPr>
                        <p:cNvPr id="14" name="对象 13">
                          <a:extLst>
                            <a:ext uri="{FF2B5EF4-FFF2-40B4-BE49-F238E27FC236}">
                              <a16:creationId xmlns:a16="http://schemas.microsoft.com/office/drawing/2014/main" id="{CEC2C8D9-387F-4978-9610-269468345C32}"/>
                            </a:ext>
                          </a:extLst>
                        </p:cNvPr>
                        <p:cNvPicPr/>
                        <p:nvPr/>
                      </p:nvPicPr>
                      <p:blipFill>
                        <a:blip r:embed="rId5"/>
                        <a:stretch>
                          <a:fillRect/>
                        </a:stretch>
                      </p:blipFill>
                      <p:spPr>
                        <a:xfrm>
                          <a:off x="2123281" y="4008676"/>
                          <a:ext cx="7945437" cy="1419225"/>
                        </a:xfrm>
                        <a:prstGeom prst="rect">
                          <a:avLst/>
                        </a:prstGeom>
                      </p:spPr>
                    </p:pic>
                  </p:oleObj>
                </mc:Fallback>
              </mc:AlternateContent>
            </a:graphicData>
          </a:graphic>
        </p:graphicFrame>
      </p:grpSp>
      <p:pic>
        <p:nvPicPr>
          <p:cNvPr id="6" name="图片 5">
            <a:extLst>
              <a:ext uri="{FF2B5EF4-FFF2-40B4-BE49-F238E27FC236}">
                <a16:creationId xmlns:a16="http://schemas.microsoft.com/office/drawing/2014/main" id="{A00CC401-1376-4D12-83C3-060B83395652}"/>
              </a:ext>
            </a:extLst>
          </p:cNvPr>
          <p:cNvPicPr>
            <a:picLocks noChangeAspect="1"/>
          </p:cNvPicPr>
          <p:nvPr/>
        </p:nvPicPr>
        <p:blipFill rotWithShape="1">
          <a:blip r:embed="rId6"/>
          <a:srcRect l="5268" t="7649" r="1294"/>
          <a:stretch/>
        </p:blipFill>
        <p:spPr>
          <a:xfrm>
            <a:off x="7444153" y="180965"/>
            <a:ext cx="3312347" cy="1934528"/>
          </a:xfrm>
          <a:prstGeom prst="rect">
            <a:avLst/>
          </a:prstGeom>
        </p:spPr>
      </p:pic>
    </p:spTree>
    <p:extLst>
      <p:ext uri="{BB962C8B-B14F-4D97-AF65-F5344CB8AC3E}">
        <p14:creationId xmlns:p14="http://schemas.microsoft.com/office/powerpoint/2010/main" val="8262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400"/>
                                        <p:tgtEl>
                                          <p:spTgt spid="3"/>
                                        </p:tgtEl>
                                      </p:cBhvr>
                                    </p:animEffect>
                                    <p:set>
                                      <p:cBhvr>
                                        <p:cTn id="22" dur="1" fill="hold">
                                          <p:stCondLst>
                                            <p:cond delay="399"/>
                                          </p:stCondLst>
                                        </p:cTn>
                                        <p:tgtEl>
                                          <p:spTgt spid="3"/>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301002"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二、线性相关与线性卷积</a:t>
            </a:r>
          </a:p>
        </p:txBody>
      </p:sp>
      <p:sp>
        <p:nvSpPr>
          <p:cNvPr id="14" name="文本框 13">
            <a:extLst>
              <a:ext uri="{FF2B5EF4-FFF2-40B4-BE49-F238E27FC236}">
                <a16:creationId xmlns:a16="http://schemas.microsoft.com/office/drawing/2014/main" id="{90ADC22B-8FC3-4980-8955-ECA812B8475B}"/>
              </a:ext>
            </a:extLst>
          </p:cNvPr>
          <p:cNvSpPr txBox="1"/>
          <p:nvPr/>
        </p:nvSpPr>
        <p:spPr>
          <a:xfrm>
            <a:off x="1272995" y="2617337"/>
            <a:ext cx="1014315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线性相关和线性卷积都是在整个图像上移动滤波，并在对应的每个像素位置上计算其线性组合（加权和），两者的不同之处在于线性卷积在进行数据处理前要先将滤波器旋转</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180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度。</a:t>
            </a:r>
          </a:p>
        </p:txBody>
      </p:sp>
      <p:grpSp>
        <p:nvGrpSpPr>
          <p:cNvPr id="7" name="组合 6">
            <a:extLst>
              <a:ext uri="{FF2B5EF4-FFF2-40B4-BE49-F238E27FC236}">
                <a16:creationId xmlns:a16="http://schemas.microsoft.com/office/drawing/2014/main" id="{461804D9-C092-458C-8928-1CA63F474470}"/>
              </a:ext>
            </a:extLst>
          </p:cNvPr>
          <p:cNvGrpSpPr/>
          <p:nvPr/>
        </p:nvGrpSpPr>
        <p:grpSpPr>
          <a:xfrm>
            <a:off x="2509141" y="4614119"/>
            <a:ext cx="5958278" cy="954107"/>
            <a:chOff x="2509141" y="4516661"/>
            <a:chExt cx="5958278" cy="954107"/>
          </a:xfrm>
        </p:grpSpPr>
        <p:sp>
          <p:nvSpPr>
            <p:cNvPr id="17" name="文本框 16">
              <a:extLst>
                <a:ext uri="{FF2B5EF4-FFF2-40B4-BE49-F238E27FC236}">
                  <a16:creationId xmlns:a16="http://schemas.microsoft.com/office/drawing/2014/main" id="{CC4A1998-9A8C-4C3D-B040-118CF62D072A}"/>
                </a:ext>
              </a:extLst>
            </p:cNvPr>
            <p:cNvSpPr txBox="1"/>
            <p:nvPr/>
          </p:nvSpPr>
          <p:spPr>
            <a:xfrm>
              <a:off x="2509141" y="4516661"/>
              <a:ext cx="2912143"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0 0 0 1 0 0 0 0</a:t>
              </a:r>
            </a:p>
            <a:p>
              <a:pPr algn="ct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图像</a:t>
              </a:r>
            </a:p>
          </p:txBody>
        </p:sp>
        <p:sp>
          <p:nvSpPr>
            <p:cNvPr id="18" name="文本框 17">
              <a:extLst>
                <a:ext uri="{FF2B5EF4-FFF2-40B4-BE49-F238E27FC236}">
                  <a16:creationId xmlns:a16="http://schemas.microsoft.com/office/drawing/2014/main" id="{82008847-40C5-4617-AF5F-09F3696F1426}"/>
                </a:ext>
              </a:extLst>
            </p:cNvPr>
            <p:cNvSpPr txBox="1"/>
            <p:nvPr/>
          </p:nvSpPr>
          <p:spPr>
            <a:xfrm>
              <a:off x="6655349" y="4516661"/>
              <a:ext cx="1812070"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1 2 4 2 8</a:t>
              </a:r>
            </a:p>
            <a:p>
              <a:pPr algn="ct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滤波器</a:t>
              </a:r>
            </a:p>
          </p:txBody>
        </p:sp>
      </p:grpSp>
      <p:graphicFrame>
        <p:nvGraphicFramePr>
          <p:cNvPr id="21" name="对象 20">
            <a:extLst>
              <a:ext uri="{FF2B5EF4-FFF2-40B4-BE49-F238E27FC236}">
                <a16:creationId xmlns:a16="http://schemas.microsoft.com/office/drawing/2014/main" id="{206C8C91-3DB3-4830-85A8-860CE87B0379}"/>
              </a:ext>
            </a:extLst>
          </p:cNvPr>
          <p:cNvGraphicFramePr>
            <a:graphicFrameLocks noChangeAspect="1"/>
          </p:cNvGraphicFramePr>
          <p:nvPr>
            <p:extLst>
              <p:ext uri="{D42A27DB-BD31-4B8C-83A1-F6EECF244321}">
                <p14:modId xmlns:p14="http://schemas.microsoft.com/office/powerpoint/2010/main" val="916775576"/>
              </p:ext>
            </p:extLst>
          </p:nvPr>
        </p:nvGraphicFramePr>
        <p:xfrm>
          <a:off x="1712119" y="3925144"/>
          <a:ext cx="8767762" cy="1377950"/>
        </p:xfrm>
        <a:graphic>
          <a:graphicData uri="http://schemas.openxmlformats.org/presentationml/2006/ole">
            <mc:AlternateContent xmlns:mc="http://schemas.openxmlformats.org/markup-compatibility/2006">
              <mc:Choice xmlns:v="urn:schemas-microsoft-com:vml" Requires="v">
                <p:oleObj spid="_x0000_s49912" name="Equation" r:id="rId4" imgW="2717640" imgH="431640" progId="Equation.DSMT4">
                  <p:embed/>
                </p:oleObj>
              </mc:Choice>
              <mc:Fallback>
                <p:oleObj name="Equation" r:id="rId4" imgW="2717640" imgH="431640" progId="Equation.DSMT4">
                  <p:embed/>
                  <p:pic>
                    <p:nvPicPr>
                      <p:cNvPr id="14" name="对象 13">
                        <a:extLst>
                          <a:ext uri="{FF2B5EF4-FFF2-40B4-BE49-F238E27FC236}">
                            <a16:creationId xmlns:a16="http://schemas.microsoft.com/office/drawing/2014/main" id="{CEC2C8D9-387F-4978-9610-269468345C32}"/>
                          </a:ext>
                        </a:extLst>
                      </p:cNvPr>
                      <p:cNvPicPr/>
                      <p:nvPr/>
                    </p:nvPicPr>
                    <p:blipFill>
                      <a:blip r:embed="rId5"/>
                      <a:stretch>
                        <a:fillRect/>
                      </a:stretch>
                    </p:blipFill>
                    <p:spPr>
                      <a:xfrm>
                        <a:off x="1712119" y="3925144"/>
                        <a:ext cx="8767762" cy="137795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6D4EF76-96CE-4520-94E8-5EA00FCED6E7}"/>
              </a:ext>
            </a:extLst>
          </p:cNvPr>
          <p:cNvGraphicFramePr>
            <a:graphicFrameLocks noChangeAspect="1"/>
          </p:cNvGraphicFramePr>
          <p:nvPr>
            <p:extLst>
              <p:ext uri="{D42A27DB-BD31-4B8C-83A1-F6EECF244321}">
                <p14:modId xmlns:p14="http://schemas.microsoft.com/office/powerpoint/2010/main" val="3904052101"/>
              </p:ext>
            </p:extLst>
          </p:nvPr>
        </p:nvGraphicFramePr>
        <p:xfrm>
          <a:off x="1712119" y="5134729"/>
          <a:ext cx="8767762" cy="1377950"/>
        </p:xfrm>
        <a:graphic>
          <a:graphicData uri="http://schemas.openxmlformats.org/presentationml/2006/ole">
            <mc:AlternateContent xmlns:mc="http://schemas.openxmlformats.org/markup-compatibility/2006">
              <mc:Choice xmlns:v="urn:schemas-microsoft-com:vml" Requires="v">
                <p:oleObj spid="_x0000_s49913" name="Equation" r:id="rId6" imgW="2717640" imgH="431640" progId="Equation.DSMT4">
                  <p:embed/>
                </p:oleObj>
              </mc:Choice>
              <mc:Fallback>
                <p:oleObj name="Equation" r:id="rId6" imgW="2717640" imgH="431640" progId="Equation.DSMT4">
                  <p:embed/>
                  <p:pic>
                    <p:nvPicPr>
                      <p:cNvPr id="21" name="对象 20">
                        <a:extLst>
                          <a:ext uri="{FF2B5EF4-FFF2-40B4-BE49-F238E27FC236}">
                            <a16:creationId xmlns:a16="http://schemas.microsoft.com/office/drawing/2014/main" id="{206C8C91-3DB3-4830-85A8-860CE87B0379}"/>
                          </a:ext>
                        </a:extLst>
                      </p:cNvPr>
                      <p:cNvPicPr/>
                      <p:nvPr/>
                    </p:nvPicPr>
                    <p:blipFill>
                      <a:blip r:embed="rId7"/>
                      <a:stretch>
                        <a:fillRect/>
                      </a:stretch>
                    </p:blipFill>
                    <p:spPr>
                      <a:xfrm>
                        <a:off x="1712119" y="5134729"/>
                        <a:ext cx="8767762" cy="1377950"/>
                      </a:xfrm>
                      <a:prstGeom prst="rect">
                        <a:avLst/>
                      </a:prstGeom>
                    </p:spPr>
                  </p:pic>
                </p:oleObj>
              </mc:Fallback>
            </mc:AlternateContent>
          </a:graphicData>
        </a:graphic>
      </p:graphicFrame>
    </p:spTree>
    <p:extLst>
      <p:ext uri="{BB962C8B-B14F-4D97-AF65-F5344CB8AC3E}">
        <p14:creationId xmlns:p14="http://schemas.microsoft.com/office/powerpoint/2010/main" val="363058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400"/>
                                        <p:tgtEl>
                                          <p:spTgt spid="21"/>
                                        </p:tgtEl>
                                      </p:cBhvr>
                                    </p:animEffect>
                                    <p:set>
                                      <p:cBhvr>
                                        <p:cTn id="27" dur="1" fill="hold">
                                          <p:stCondLst>
                                            <p:cond delay="3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400"/>
                                        <p:tgtEl>
                                          <p:spTgt spid="23"/>
                                        </p:tgtEl>
                                      </p:cBhvr>
                                    </p:animEffect>
                                    <p:set>
                                      <p:cBhvr>
                                        <p:cTn id="30" dur="1" fill="hold">
                                          <p:stCondLst>
                                            <p:cond delay="399"/>
                                          </p:stCondLst>
                                        </p:cTn>
                                        <p:tgtEl>
                                          <p:spTgt spid="23"/>
                                        </p:tgtEl>
                                        <p:attrNameLst>
                                          <p:attrName>style.visibility</p:attrName>
                                        </p:attrNameLst>
                                      </p:cBhvr>
                                      <p:to>
                                        <p:strVal val="hidden"/>
                                      </p:to>
                                    </p:set>
                                  </p:childTnLst>
                                </p:cTn>
                              </p:par>
                            </p:childTnLst>
                          </p:cTn>
                        </p:par>
                        <p:par>
                          <p:cTn id="31" fill="hold">
                            <p:stCondLst>
                              <p:cond delay="4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301002"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三、线性卷积的性质</a:t>
            </a:r>
          </a:p>
        </p:txBody>
      </p:sp>
      <p:grpSp>
        <p:nvGrpSpPr>
          <p:cNvPr id="3" name="组合 2">
            <a:extLst>
              <a:ext uri="{FF2B5EF4-FFF2-40B4-BE49-F238E27FC236}">
                <a16:creationId xmlns:a16="http://schemas.microsoft.com/office/drawing/2014/main" id="{A5E6369B-1711-4C53-A367-9088F0093B85}"/>
              </a:ext>
            </a:extLst>
          </p:cNvPr>
          <p:cNvGrpSpPr/>
          <p:nvPr/>
        </p:nvGrpSpPr>
        <p:grpSpPr>
          <a:xfrm>
            <a:off x="1960524" y="2486782"/>
            <a:ext cx="4301002" cy="535368"/>
            <a:chOff x="1120595" y="2486782"/>
            <a:chExt cx="4301002" cy="535368"/>
          </a:xfrm>
        </p:grpSpPr>
        <p:sp>
          <p:nvSpPr>
            <p:cNvPr id="15" name="文本框 14">
              <a:extLst>
                <a:ext uri="{FF2B5EF4-FFF2-40B4-BE49-F238E27FC236}">
                  <a16:creationId xmlns:a16="http://schemas.microsoft.com/office/drawing/2014/main" id="{04FB1E56-3A9A-40B8-A2DB-82F5556B3D97}"/>
                </a:ext>
              </a:extLst>
            </p:cNvPr>
            <p:cNvSpPr txBox="1"/>
            <p:nvPr/>
          </p:nvSpPr>
          <p:spPr>
            <a:xfrm>
              <a:off x="1120595" y="2504878"/>
              <a:ext cx="4301002"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交换律：</a:t>
              </a:r>
            </a:p>
          </p:txBody>
        </p:sp>
        <p:graphicFrame>
          <p:nvGraphicFramePr>
            <p:cNvPr id="19" name="对象 18">
              <a:extLst>
                <a:ext uri="{FF2B5EF4-FFF2-40B4-BE49-F238E27FC236}">
                  <a16:creationId xmlns:a16="http://schemas.microsoft.com/office/drawing/2014/main" id="{9AB93420-CB76-404F-AEC5-0E74CAED6733}"/>
                </a:ext>
              </a:extLst>
            </p:cNvPr>
            <p:cNvGraphicFramePr>
              <a:graphicFrameLocks noChangeAspect="1"/>
            </p:cNvGraphicFramePr>
            <p:nvPr>
              <p:extLst>
                <p:ext uri="{D42A27DB-BD31-4B8C-83A1-F6EECF244321}">
                  <p14:modId xmlns:p14="http://schemas.microsoft.com/office/powerpoint/2010/main" val="1906927146"/>
                </p:ext>
              </p:extLst>
            </p:nvPr>
          </p:nvGraphicFramePr>
          <p:xfrm>
            <a:off x="2918065" y="2486782"/>
            <a:ext cx="2160061" cy="535368"/>
          </p:xfrm>
          <a:graphic>
            <a:graphicData uri="http://schemas.openxmlformats.org/presentationml/2006/ole">
              <mc:AlternateContent xmlns:mc="http://schemas.openxmlformats.org/markup-compatibility/2006">
                <mc:Choice xmlns:v="urn:schemas-microsoft-com:vml" Requires="v">
                  <p:oleObj spid="_x0000_s129512" name="Equation" r:id="rId4" imgW="812520" imgH="203040" progId="Equation.DSMT4">
                    <p:embed/>
                  </p:oleObj>
                </mc:Choice>
                <mc:Fallback>
                  <p:oleObj name="Equation" r:id="rId4" imgW="812520" imgH="203040" progId="Equation.DSMT4">
                    <p:embed/>
                    <p:pic>
                      <p:nvPicPr>
                        <p:cNvPr id="23" name="对象 22">
                          <a:extLst>
                            <a:ext uri="{FF2B5EF4-FFF2-40B4-BE49-F238E27FC236}">
                              <a16:creationId xmlns:a16="http://schemas.microsoft.com/office/drawing/2014/main" id="{B6D4EF76-96CE-4520-94E8-5EA00FCED6E7}"/>
                            </a:ext>
                          </a:extLst>
                        </p:cNvPr>
                        <p:cNvPicPr/>
                        <p:nvPr/>
                      </p:nvPicPr>
                      <p:blipFill>
                        <a:blip r:embed="rId5"/>
                        <a:stretch>
                          <a:fillRect/>
                        </a:stretch>
                      </p:blipFill>
                      <p:spPr>
                        <a:xfrm>
                          <a:off x="2918065" y="2486782"/>
                          <a:ext cx="2160061" cy="535368"/>
                        </a:xfrm>
                        <a:prstGeom prst="rect">
                          <a:avLst/>
                        </a:prstGeom>
                      </p:spPr>
                    </p:pic>
                  </p:oleObj>
                </mc:Fallback>
              </mc:AlternateContent>
            </a:graphicData>
          </a:graphic>
        </p:graphicFrame>
      </p:grpSp>
      <p:grpSp>
        <p:nvGrpSpPr>
          <p:cNvPr id="26" name="组合 25">
            <a:extLst>
              <a:ext uri="{FF2B5EF4-FFF2-40B4-BE49-F238E27FC236}">
                <a16:creationId xmlns:a16="http://schemas.microsoft.com/office/drawing/2014/main" id="{4CEF97AB-BEC4-4F57-B020-A1D316A45098}"/>
              </a:ext>
            </a:extLst>
          </p:cNvPr>
          <p:cNvGrpSpPr/>
          <p:nvPr/>
        </p:nvGrpSpPr>
        <p:grpSpPr>
          <a:xfrm>
            <a:off x="1960524" y="3347082"/>
            <a:ext cx="5241503" cy="669925"/>
            <a:chOff x="1120595" y="2788933"/>
            <a:chExt cx="5241503" cy="669925"/>
          </a:xfrm>
        </p:grpSpPr>
        <p:sp>
          <p:nvSpPr>
            <p:cNvPr id="27" name="文本框 26">
              <a:extLst>
                <a:ext uri="{FF2B5EF4-FFF2-40B4-BE49-F238E27FC236}">
                  <a16:creationId xmlns:a16="http://schemas.microsoft.com/office/drawing/2014/main" id="{3172A3BA-D39C-4771-9C2C-A973DA6B246E}"/>
                </a:ext>
              </a:extLst>
            </p:cNvPr>
            <p:cNvSpPr txBox="1"/>
            <p:nvPr/>
          </p:nvSpPr>
          <p:spPr>
            <a:xfrm>
              <a:off x="1120595" y="2874307"/>
              <a:ext cx="4301002"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线性性：</a:t>
              </a:r>
            </a:p>
          </p:txBody>
        </p:sp>
        <p:graphicFrame>
          <p:nvGraphicFramePr>
            <p:cNvPr id="28" name="对象 27">
              <a:extLst>
                <a:ext uri="{FF2B5EF4-FFF2-40B4-BE49-F238E27FC236}">
                  <a16:creationId xmlns:a16="http://schemas.microsoft.com/office/drawing/2014/main" id="{643F81F5-BDAB-4C7A-BEE6-98B287571B1F}"/>
                </a:ext>
              </a:extLst>
            </p:cNvPr>
            <p:cNvGraphicFramePr>
              <a:graphicFrameLocks noChangeAspect="1"/>
            </p:cNvGraphicFramePr>
            <p:nvPr>
              <p:extLst>
                <p:ext uri="{D42A27DB-BD31-4B8C-83A1-F6EECF244321}">
                  <p14:modId xmlns:p14="http://schemas.microsoft.com/office/powerpoint/2010/main" val="3344424515"/>
                </p:ext>
              </p:extLst>
            </p:nvPr>
          </p:nvGraphicFramePr>
          <p:xfrm>
            <a:off x="2885473" y="2788933"/>
            <a:ext cx="3476625" cy="669925"/>
          </p:xfrm>
          <a:graphic>
            <a:graphicData uri="http://schemas.openxmlformats.org/presentationml/2006/ole">
              <mc:AlternateContent xmlns:mc="http://schemas.openxmlformats.org/markup-compatibility/2006">
                <mc:Choice xmlns:v="urn:schemas-microsoft-com:vml" Requires="v">
                  <p:oleObj spid="_x0000_s129513" name="Equation" r:id="rId6" imgW="1307880" imgH="253800" progId="Equation.DSMT4">
                    <p:embed/>
                  </p:oleObj>
                </mc:Choice>
                <mc:Fallback>
                  <p:oleObj name="Equation" r:id="rId6" imgW="1307880" imgH="253800" progId="Equation.DSMT4">
                    <p:embed/>
                    <p:pic>
                      <p:nvPicPr>
                        <p:cNvPr id="19" name="对象 18">
                          <a:extLst>
                            <a:ext uri="{FF2B5EF4-FFF2-40B4-BE49-F238E27FC236}">
                              <a16:creationId xmlns:a16="http://schemas.microsoft.com/office/drawing/2014/main" id="{9AB93420-CB76-404F-AEC5-0E74CAED6733}"/>
                            </a:ext>
                          </a:extLst>
                        </p:cNvPr>
                        <p:cNvPicPr/>
                        <p:nvPr/>
                      </p:nvPicPr>
                      <p:blipFill>
                        <a:blip r:embed="rId7"/>
                        <a:stretch>
                          <a:fillRect/>
                        </a:stretch>
                      </p:blipFill>
                      <p:spPr>
                        <a:xfrm>
                          <a:off x="2885473" y="2788933"/>
                          <a:ext cx="3476625" cy="669925"/>
                        </a:xfrm>
                        <a:prstGeom prst="rect">
                          <a:avLst/>
                        </a:prstGeom>
                      </p:spPr>
                    </p:pic>
                  </p:oleObj>
                </mc:Fallback>
              </mc:AlternateContent>
            </a:graphicData>
          </a:graphic>
        </p:graphicFrame>
      </p:grpSp>
      <p:grpSp>
        <p:nvGrpSpPr>
          <p:cNvPr id="29" name="组合 28">
            <a:extLst>
              <a:ext uri="{FF2B5EF4-FFF2-40B4-BE49-F238E27FC236}">
                <a16:creationId xmlns:a16="http://schemas.microsoft.com/office/drawing/2014/main" id="{C7445856-00D6-4883-9CE1-F53489B1CE86}"/>
              </a:ext>
            </a:extLst>
          </p:cNvPr>
          <p:cNvGrpSpPr/>
          <p:nvPr/>
        </p:nvGrpSpPr>
        <p:grpSpPr>
          <a:xfrm>
            <a:off x="1960524" y="4341939"/>
            <a:ext cx="5714691" cy="669925"/>
            <a:chOff x="1120595" y="2788635"/>
            <a:chExt cx="5714691" cy="669925"/>
          </a:xfrm>
        </p:grpSpPr>
        <p:sp>
          <p:nvSpPr>
            <p:cNvPr id="30" name="文本框 29">
              <a:extLst>
                <a:ext uri="{FF2B5EF4-FFF2-40B4-BE49-F238E27FC236}">
                  <a16:creationId xmlns:a16="http://schemas.microsoft.com/office/drawing/2014/main" id="{74E3AE13-77FE-48D3-AA89-AF36988C5897}"/>
                </a:ext>
              </a:extLst>
            </p:cNvPr>
            <p:cNvSpPr txBox="1"/>
            <p:nvPr/>
          </p:nvSpPr>
          <p:spPr>
            <a:xfrm>
              <a:off x="1120595" y="2874245"/>
              <a:ext cx="4301002"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结合律：</a:t>
              </a:r>
            </a:p>
          </p:txBody>
        </p:sp>
        <p:graphicFrame>
          <p:nvGraphicFramePr>
            <p:cNvPr id="31" name="对象 30">
              <a:extLst>
                <a:ext uri="{FF2B5EF4-FFF2-40B4-BE49-F238E27FC236}">
                  <a16:creationId xmlns:a16="http://schemas.microsoft.com/office/drawing/2014/main" id="{64056E1B-741A-45FE-A318-AC70DADFD493}"/>
                </a:ext>
              </a:extLst>
            </p:cNvPr>
            <p:cNvGraphicFramePr>
              <a:graphicFrameLocks noChangeAspect="1"/>
            </p:cNvGraphicFramePr>
            <p:nvPr>
              <p:extLst>
                <p:ext uri="{D42A27DB-BD31-4B8C-83A1-F6EECF244321}">
                  <p14:modId xmlns:p14="http://schemas.microsoft.com/office/powerpoint/2010/main" val="3363486002"/>
                </p:ext>
              </p:extLst>
            </p:nvPr>
          </p:nvGraphicFramePr>
          <p:xfrm>
            <a:off x="2953848" y="2788635"/>
            <a:ext cx="3881438" cy="669925"/>
          </p:xfrm>
          <a:graphic>
            <a:graphicData uri="http://schemas.openxmlformats.org/presentationml/2006/ole">
              <mc:AlternateContent xmlns:mc="http://schemas.openxmlformats.org/markup-compatibility/2006">
                <mc:Choice xmlns:v="urn:schemas-microsoft-com:vml" Requires="v">
                  <p:oleObj spid="_x0000_s129514" name="Equation" r:id="rId8" imgW="1460160" imgH="253800" progId="Equation.DSMT4">
                    <p:embed/>
                  </p:oleObj>
                </mc:Choice>
                <mc:Fallback>
                  <p:oleObj name="Equation" r:id="rId8" imgW="1460160" imgH="253800" progId="Equation.DSMT4">
                    <p:embed/>
                    <p:pic>
                      <p:nvPicPr>
                        <p:cNvPr id="28" name="对象 27">
                          <a:extLst>
                            <a:ext uri="{FF2B5EF4-FFF2-40B4-BE49-F238E27FC236}">
                              <a16:creationId xmlns:a16="http://schemas.microsoft.com/office/drawing/2014/main" id="{643F81F5-BDAB-4C7A-BEE6-98B287571B1F}"/>
                            </a:ext>
                          </a:extLst>
                        </p:cNvPr>
                        <p:cNvPicPr/>
                        <p:nvPr/>
                      </p:nvPicPr>
                      <p:blipFill>
                        <a:blip r:embed="rId9"/>
                        <a:stretch>
                          <a:fillRect/>
                        </a:stretch>
                      </p:blipFill>
                      <p:spPr>
                        <a:xfrm>
                          <a:off x="2953848" y="2788635"/>
                          <a:ext cx="3881438" cy="669925"/>
                        </a:xfrm>
                        <a:prstGeom prst="rect">
                          <a:avLst/>
                        </a:prstGeom>
                      </p:spPr>
                    </p:pic>
                  </p:oleObj>
                </mc:Fallback>
              </mc:AlternateContent>
            </a:graphicData>
          </a:graphic>
        </p:graphicFrame>
      </p:grpSp>
      <p:grpSp>
        <p:nvGrpSpPr>
          <p:cNvPr id="35" name="组合 34">
            <a:extLst>
              <a:ext uri="{FF2B5EF4-FFF2-40B4-BE49-F238E27FC236}">
                <a16:creationId xmlns:a16="http://schemas.microsoft.com/office/drawing/2014/main" id="{0E1B8EB0-1643-4CCB-9C14-154EB0874E62}"/>
              </a:ext>
            </a:extLst>
          </p:cNvPr>
          <p:cNvGrpSpPr/>
          <p:nvPr/>
        </p:nvGrpSpPr>
        <p:grpSpPr>
          <a:xfrm>
            <a:off x="1960524" y="5336795"/>
            <a:ext cx="7174144" cy="669925"/>
            <a:chOff x="1120595" y="2690972"/>
            <a:chExt cx="7174144" cy="669925"/>
          </a:xfrm>
        </p:grpSpPr>
        <p:sp>
          <p:nvSpPr>
            <p:cNvPr id="36" name="文本框 35">
              <a:extLst>
                <a:ext uri="{FF2B5EF4-FFF2-40B4-BE49-F238E27FC236}">
                  <a16:creationId xmlns:a16="http://schemas.microsoft.com/office/drawing/2014/main" id="{DF7906DA-91AD-4A4B-AF75-38D1CF6E39CB}"/>
                </a:ext>
              </a:extLst>
            </p:cNvPr>
            <p:cNvSpPr txBox="1"/>
            <p:nvPr/>
          </p:nvSpPr>
          <p:spPr>
            <a:xfrm>
              <a:off x="1120595" y="2776346"/>
              <a:ext cx="4301002"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分配律：</a:t>
              </a:r>
            </a:p>
          </p:txBody>
        </p:sp>
        <p:graphicFrame>
          <p:nvGraphicFramePr>
            <p:cNvPr id="37" name="对象 36">
              <a:extLst>
                <a:ext uri="{FF2B5EF4-FFF2-40B4-BE49-F238E27FC236}">
                  <a16:creationId xmlns:a16="http://schemas.microsoft.com/office/drawing/2014/main" id="{B4458436-0AE0-4320-8F64-BF61C70A3157}"/>
                </a:ext>
              </a:extLst>
            </p:cNvPr>
            <p:cNvGraphicFramePr>
              <a:graphicFrameLocks noChangeAspect="1"/>
            </p:cNvGraphicFramePr>
            <p:nvPr>
              <p:extLst>
                <p:ext uri="{D42A27DB-BD31-4B8C-83A1-F6EECF244321}">
                  <p14:modId xmlns:p14="http://schemas.microsoft.com/office/powerpoint/2010/main" val="72734981"/>
                </p:ext>
              </p:extLst>
            </p:nvPr>
          </p:nvGraphicFramePr>
          <p:xfrm>
            <a:off x="2860726" y="2690972"/>
            <a:ext cx="5434013" cy="669925"/>
          </p:xfrm>
          <a:graphic>
            <a:graphicData uri="http://schemas.openxmlformats.org/presentationml/2006/ole">
              <mc:AlternateContent xmlns:mc="http://schemas.openxmlformats.org/markup-compatibility/2006">
                <mc:Choice xmlns:v="urn:schemas-microsoft-com:vml" Requires="v">
                  <p:oleObj spid="_x0000_s129515" name="Equation" r:id="rId10" imgW="2044440" imgH="253800" progId="Equation.DSMT4">
                    <p:embed/>
                  </p:oleObj>
                </mc:Choice>
                <mc:Fallback>
                  <p:oleObj name="Equation" r:id="rId10" imgW="2044440" imgH="253800" progId="Equation.DSMT4">
                    <p:embed/>
                    <p:pic>
                      <p:nvPicPr>
                        <p:cNvPr id="28" name="对象 27">
                          <a:extLst>
                            <a:ext uri="{FF2B5EF4-FFF2-40B4-BE49-F238E27FC236}">
                              <a16:creationId xmlns:a16="http://schemas.microsoft.com/office/drawing/2014/main" id="{643F81F5-BDAB-4C7A-BEE6-98B287571B1F}"/>
                            </a:ext>
                          </a:extLst>
                        </p:cNvPr>
                        <p:cNvPicPr/>
                        <p:nvPr/>
                      </p:nvPicPr>
                      <p:blipFill>
                        <a:blip r:embed="rId11"/>
                        <a:stretch>
                          <a:fillRect/>
                        </a:stretch>
                      </p:blipFill>
                      <p:spPr>
                        <a:xfrm>
                          <a:off x="2860726" y="2690972"/>
                          <a:ext cx="5434013" cy="669925"/>
                        </a:xfrm>
                        <a:prstGeom prst="rect">
                          <a:avLst/>
                        </a:prstGeom>
                      </p:spPr>
                    </p:pic>
                  </p:oleObj>
                </mc:Fallback>
              </mc:AlternateContent>
            </a:graphicData>
          </a:graphic>
        </p:graphicFrame>
      </p:grpSp>
    </p:spTree>
    <p:extLst>
      <p:ext uri="{BB962C8B-B14F-4D97-AF65-F5344CB8AC3E}">
        <p14:creationId xmlns:p14="http://schemas.microsoft.com/office/powerpoint/2010/main" val="382726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94721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四、滤波器的可分解性</a:t>
            </a:r>
          </a:p>
        </p:txBody>
      </p:sp>
      <p:sp>
        <p:nvSpPr>
          <p:cNvPr id="20" name="文本框 19">
            <a:extLst>
              <a:ext uri="{FF2B5EF4-FFF2-40B4-BE49-F238E27FC236}">
                <a16:creationId xmlns:a16="http://schemas.microsoft.com/office/drawing/2014/main" id="{5A22B683-28D2-44BE-87CD-E04D0B419D63}"/>
              </a:ext>
            </a:extLst>
          </p:cNvPr>
          <p:cNvSpPr txBox="1"/>
          <p:nvPr/>
        </p:nvSpPr>
        <p:spPr>
          <a:xfrm>
            <a:off x="1120595" y="2464937"/>
            <a:ext cx="1014315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如果一个</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维滤波器可以表示为两个一维滤波器的外积形式，则称该滤波器是可分解的。可分解的判别条件是：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维滤波器的“秩”为 </a:t>
            </a:r>
            <a:r>
              <a:rPr lang="en-US" altLang="zh-CN"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
        <p:nvSpPr>
          <p:cNvPr id="21" name="文本框 20">
            <a:extLst>
              <a:ext uri="{FF2B5EF4-FFF2-40B4-BE49-F238E27FC236}">
                <a16:creationId xmlns:a16="http://schemas.microsoft.com/office/drawing/2014/main" id="{F59BA90D-C83F-4866-A25B-3E4EC71CE375}"/>
              </a:ext>
            </a:extLst>
          </p:cNvPr>
          <p:cNvSpPr txBox="1"/>
          <p:nvPr/>
        </p:nvSpPr>
        <p:spPr>
          <a:xfrm>
            <a:off x="1024425" y="4244653"/>
            <a:ext cx="567025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第一步：判断滤波器是否可分解；</a:t>
            </a:r>
          </a:p>
        </p:txBody>
      </p:sp>
      <p:sp>
        <p:nvSpPr>
          <p:cNvPr id="23" name="文本框 22">
            <a:extLst>
              <a:ext uri="{FF2B5EF4-FFF2-40B4-BE49-F238E27FC236}">
                <a16:creationId xmlns:a16="http://schemas.microsoft.com/office/drawing/2014/main" id="{FBDF2221-2D3B-41E9-BADA-290651565920}"/>
              </a:ext>
            </a:extLst>
          </p:cNvPr>
          <p:cNvSpPr txBox="1"/>
          <p:nvPr/>
        </p:nvSpPr>
        <p:spPr>
          <a:xfrm>
            <a:off x="1024425" y="4868964"/>
            <a:ext cx="10143150"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第二步：在滤波器中找一个不为</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的元素，并记录其位置及值</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E</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
        <p:nvSpPr>
          <p:cNvPr id="24" name="文本框 23">
            <a:extLst>
              <a:ext uri="{FF2B5EF4-FFF2-40B4-BE49-F238E27FC236}">
                <a16:creationId xmlns:a16="http://schemas.microsoft.com/office/drawing/2014/main" id="{85587A41-4129-4B1C-ADF9-70FB17290247}"/>
              </a:ext>
            </a:extLst>
          </p:cNvPr>
          <p:cNvSpPr txBox="1"/>
          <p:nvPr/>
        </p:nvSpPr>
        <p:spPr>
          <a:xfrm>
            <a:off x="1024425" y="5493275"/>
            <a:ext cx="8996257"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第三步：由</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E</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所在的行和列分别构建两个向量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
        <p:nvSpPr>
          <p:cNvPr id="25" name="文本框 24">
            <a:extLst>
              <a:ext uri="{FF2B5EF4-FFF2-40B4-BE49-F238E27FC236}">
                <a16:creationId xmlns:a16="http://schemas.microsoft.com/office/drawing/2014/main" id="{0858D521-E5F0-46E0-9F9F-1031E146F9AE}"/>
              </a:ext>
            </a:extLst>
          </p:cNvPr>
          <p:cNvSpPr txBox="1"/>
          <p:nvPr/>
        </p:nvSpPr>
        <p:spPr>
          <a:xfrm>
            <a:off x="1024425" y="6117585"/>
            <a:ext cx="8120376"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第四步：以</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作为</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列滤波器</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r/E</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作为</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行滤波器</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0710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10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3" grpId="0"/>
      <p:bldP spid="24" grpId="0"/>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94721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五、滤波器的设计方法</a:t>
            </a:r>
          </a:p>
        </p:txBody>
      </p:sp>
      <p:sp>
        <p:nvSpPr>
          <p:cNvPr id="20" name="文本框 19">
            <a:extLst>
              <a:ext uri="{FF2B5EF4-FFF2-40B4-BE49-F238E27FC236}">
                <a16:creationId xmlns:a16="http://schemas.microsoft.com/office/drawing/2014/main" id="{5A22B683-28D2-44BE-87CD-E04D0B419D63}"/>
              </a:ext>
            </a:extLst>
          </p:cNvPr>
          <p:cNvSpPr txBox="1"/>
          <p:nvPr/>
        </p:nvSpPr>
        <p:spPr>
          <a:xfrm>
            <a:off x="1024425" y="2464937"/>
            <a:ext cx="10143150"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根据相应的图像操作的物理的或数学的性质来设计滤波器；如用于图像锐化的</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Sobel</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算子就是基于微分原理设计的。</a:t>
            </a:r>
          </a:p>
        </p:txBody>
      </p:sp>
      <p:sp>
        <p:nvSpPr>
          <p:cNvPr id="12" name="文本框 11">
            <a:extLst>
              <a:ext uri="{FF2B5EF4-FFF2-40B4-BE49-F238E27FC236}">
                <a16:creationId xmlns:a16="http://schemas.microsoft.com/office/drawing/2014/main" id="{3E0F003A-321F-458B-AB76-D0EA889A3669}"/>
              </a:ext>
            </a:extLst>
          </p:cNvPr>
          <p:cNvSpPr txBox="1"/>
          <p:nvPr/>
        </p:nvSpPr>
        <p:spPr>
          <a:xfrm>
            <a:off x="1024425" y="3603435"/>
            <a:ext cx="10143150"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基于具有理想性质的</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维连续函数进行采样来设计滤波器； 如用于图像光滑的高斯滤波器就基于</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维高斯函数采样。</a:t>
            </a:r>
          </a:p>
        </p:txBody>
      </p:sp>
      <p:grpSp>
        <p:nvGrpSpPr>
          <p:cNvPr id="3" name="组合 2">
            <a:extLst>
              <a:ext uri="{FF2B5EF4-FFF2-40B4-BE49-F238E27FC236}">
                <a16:creationId xmlns:a16="http://schemas.microsoft.com/office/drawing/2014/main" id="{BD261149-8662-4105-B819-95E3A4ACA7F7}"/>
              </a:ext>
            </a:extLst>
          </p:cNvPr>
          <p:cNvGrpSpPr/>
          <p:nvPr/>
        </p:nvGrpSpPr>
        <p:grpSpPr>
          <a:xfrm>
            <a:off x="1024425" y="4741932"/>
            <a:ext cx="9938327" cy="972786"/>
            <a:chOff x="1024425" y="5194108"/>
            <a:chExt cx="9938327" cy="972786"/>
          </a:xfrm>
        </p:grpSpPr>
        <p:sp>
          <p:nvSpPr>
            <p:cNvPr id="13" name="文本框 12">
              <a:extLst>
                <a:ext uri="{FF2B5EF4-FFF2-40B4-BE49-F238E27FC236}">
                  <a16:creationId xmlns:a16="http://schemas.microsoft.com/office/drawing/2014/main" id="{D10B142D-F635-4FBB-A7A2-99EE40BD6061}"/>
                </a:ext>
              </a:extLst>
            </p:cNvPr>
            <p:cNvSpPr txBox="1"/>
            <p:nvPr/>
          </p:nvSpPr>
          <p:spPr>
            <a:xfrm>
              <a:off x="1024425" y="5194108"/>
              <a:ext cx="993832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基于特定的频率响应特征设计</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维滤波器，再利用公式        或通过对</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维滤波器旋转得到各向同性圆型滤波器。</a:t>
              </a:r>
            </a:p>
          </p:txBody>
        </p:sp>
        <p:graphicFrame>
          <p:nvGraphicFramePr>
            <p:cNvPr id="15" name="对象 14">
              <a:extLst>
                <a:ext uri="{FF2B5EF4-FFF2-40B4-BE49-F238E27FC236}">
                  <a16:creationId xmlns:a16="http://schemas.microsoft.com/office/drawing/2014/main" id="{78AE93C2-6B11-460D-8087-A483D88E816F}"/>
                </a:ext>
              </a:extLst>
            </p:cNvPr>
            <p:cNvGraphicFramePr>
              <a:graphicFrameLocks noChangeAspect="1"/>
            </p:cNvGraphicFramePr>
            <p:nvPr>
              <p:extLst>
                <p:ext uri="{D42A27DB-BD31-4B8C-83A1-F6EECF244321}">
                  <p14:modId xmlns:p14="http://schemas.microsoft.com/office/powerpoint/2010/main" val="1709142895"/>
                </p:ext>
              </p:extLst>
            </p:nvPr>
          </p:nvGraphicFramePr>
          <p:xfrm>
            <a:off x="1540013" y="5630319"/>
            <a:ext cx="1314450" cy="536575"/>
          </p:xfrm>
          <a:graphic>
            <a:graphicData uri="http://schemas.openxmlformats.org/presentationml/2006/ole">
              <mc:AlternateContent xmlns:mc="http://schemas.openxmlformats.org/markup-compatibility/2006">
                <mc:Choice xmlns:v="urn:schemas-microsoft-com:vml" Requires="v">
                  <p:oleObj spid="_x0000_s51577" name="Equation" r:id="rId4" imgW="495000" imgH="203040" progId="Equation.DSMT4">
                    <p:embed/>
                  </p:oleObj>
                </mc:Choice>
                <mc:Fallback>
                  <p:oleObj name="Equation" r:id="rId4" imgW="495000" imgH="203040" progId="Equation.DSMT4">
                    <p:embed/>
                    <p:pic>
                      <p:nvPicPr>
                        <p:cNvPr id="19" name="对象 18">
                          <a:extLst>
                            <a:ext uri="{FF2B5EF4-FFF2-40B4-BE49-F238E27FC236}">
                              <a16:creationId xmlns:a16="http://schemas.microsoft.com/office/drawing/2014/main" id="{9AB93420-CB76-404F-AEC5-0E74CAED6733}"/>
                            </a:ext>
                          </a:extLst>
                        </p:cNvPr>
                        <p:cNvPicPr/>
                        <p:nvPr/>
                      </p:nvPicPr>
                      <p:blipFill>
                        <a:blip r:embed="rId5"/>
                        <a:stretch>
                          <a:fillRect/>
                        </a:stretch>
                      </p:blipFill>
                      <p:spPr>
                        <a:xfrm>
                          <a:off x="1540013" y="5630319"/>
                          <a:ext cx="1314450" cy="536575"/>
                        </a:xfrm>
                        <a:prstGeom prst="rect">
                          <a:avLst/>
                        </a:prstGeom>
                      </p:spPr>
                    </p:pic>
                  </p:oleObj>
                </mc:Fallback>
              </mc:AlternateContent>
            </a:graphicData>
          </a:graphic>
        </p:graphicFrame>
      </p:grpSp>
      <p:sp>
        <p:nvSpPr>
          <p:cNvPr id="17" name="文本框 16">
            <a:extLst>
              <a:ext uri="{FF2B5EF4-FFF2-40B4-BE49-F238E27FC236}">
                <a16:creationId xmlns:a16="http://schemas.microsoft.com/office/drawing/2014/main" id="{9D3D615A-C803-4013-8AC6-046CDEC09ABF}"/>
              </a:ext>
            </a:extLst>
          </p:cNvPr>
          <p:cNvSpPr txBox="1"/>
          <p:nvPr/>
        </p:nvSpPr>
        <p:spPr>
          <a:xfrm>
            <a:off x="2321169" y="5850705"/>
            <a:ext cx="7385539" cy="960840"/>
          </a:xfrm>
          <a:prstGeom prst="rect">
            <a:avLst/>
          </a:prstGeom>
          <a:noFill/>
        </p:spPr>
        <p:txBody>
          <a:bodyPr wrap="square" rtlCol="0">
            <a:spAutoFit/>
          </a:bodyPr>
          <a:lstStyle/>
          <a:p>
            <a:pPr>
              <a:lnSpc>
                <a:spcPts val="3600"/>
              </a:lnSpc>
            </a:pP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滤波器的优劣由其大小、函数性质、采样精度以及与待处理图像的特征的相符程度共同确定！</a:t>
            </a:r>
            <a:endPar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634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2" grpId="0"/>
      <p:bldP spid="17"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5" y="1820483"/>
            <a:ext cx="276193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六、平滑滤波器</a:t>
            </a:r>
          </a:p>
        </p:txBody>
      </p:sp>
      <p:sp>
        <p:nvSpPr>
          <p:cNvPr id="13" name="文本框 12">
            <a:extLst>
              <a:ext uri="{FF2B5EF4-FFF2-40B4-BE49-F238E27FC236}">
                <a16:creationId xmlns:a16="http://schemas.microsoft.com/office/drawing/2014/main" id="{D10B142D-F635-4FBB-A7A2-99EE40BD6061}"/>
              </a:ext>
            </a:extLst>
          </p:cNvPr>
          <p:cNvSpPr txBox="1"/>
          <p:nvPr/>
        </p:nvSpPr>
        <p:spPr>
          <a:xfrm>
            <a:off x="1024425" y="4631420"/>
            <a:ext cx="9938327"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盒式滤波器也称为代数均值滤波器，是最简单的滤波器，可分解为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维滤波器。但它会使处理后的图像产生振铃现象；没有考虑距离的影响；不具有各向同性的特点。所以</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并不是一种好的滤波器</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
        <p:nvSpPr>
          <p:cNvPr id="14" name="文本框 13">
            <a:extLst>
              <a:ext uri="{FF2B5EF4-FFF2-40B4-BE49-F238E27FC236}">
                <a16:creationId xmlns:a16="http://schemas.microsoft.com/office/drawing/2014/main" id="{B381E8FE-1E4A-4849-8AA2-0E094391883B}"/>
              </a:ext>
            </a:extLst>
          </p:cNvPr>
          <p:cNvSpPr txBox="1"/>
          <p:nvPr/>
        </p:nvSpPr>
        <p:spPr>
          <a:xfrm>
            <a:off x="4856397" y="1820483"/>
            <a:ext cx="2006627" cy="523220"/>
          </a:xfrm>
          <a:prstGeom prst="rect">
            <a:avLst/>
          </a:prstGeom>
          <a:noFill/>
        </p:spPr>
        <p:txBody>
          <a:bodyPr wrap="square" rtlCol="0">
            <a:spAutoFit/>
          </a:bodyPr>
          <a:lstStyle/>
          <a:p>
            <a:r>
              <a:rPr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盒式滤波器</a:t>
            </a:r>
          </a:p>
        </p:txBody>
      </p:sp>
      <p:pic>
        <p:nvPicPr>
          <p:cNvPr id="5" name="图片 4">
            <a:extLst>
              <a:ext uri="{FF2B5EF4-FFF2-40B4-BE49-F238E27FC236}">
                <a16:creationId xmlns:a16="http://schemas.microsoft.com/office/drawing/2014/main" id="{6753A714-28F2-4808-8BBA-D4D7B07F5AF5}"/>
              </a:ext>
            </a:extLst>
          </p:cNvPr>
          <p:cNvPicPr>
            <a:picLocks noChangeAspect="1"/>
          </p:cNvPicPr>
          <p:nvPr/>
        </p:nvPicPr>
        <p:blipFill rotWithShape="1">
          <a:blip r:embed="rId3"/>
          <a:srcRect l="12161" t="4240" r="2085" b="64482"/>
          <a:stretch/>
        </p:blipFill>
        <p:spPr>
          <a:xfrm>
            <a:off x="1457742" y="2633120"/>
            <a:ext cx="2793442" cy="1698171"/>
          </a:xfrm>
          <a:prstGeom prst="rect">
            <a:avLst/>
          </a:prstGeom>
        </p:spPr>
      </p:pic>
      <p:pic>
        <p:nvPicPr>
          <p:cNvPr id="17" name="图片 16">
            <a:extLst>
              <a:ext uri="{FF2B5EF4-FFF2-40B4-BE49-F238E27FC236}">
                <a16:creationId xmlns:a16="http://schemas.microsoft.com/office/drawing/2014/main" id="{4F14D17A-3A4C-45F7-B762-629E122639DA}"/>
              </a:ext>
            </a:extLst>
          </p:cNvPr>
          <p:cNvPicPr>
            <a:picLocks noChangeAspect="1"/>
          </p:cNvPicPr>
          <p:nvPr/>
        </p:nvPicPr>
        <p:blipFill rotWithShape="1">
          <a:blip r:embed="rId3"/>
          <a:srcRect l="16788" t="41811" r="8255" b="34870"/>
          <a:stretch/>
        </p:blipFill>
        <p:spPr>
          <a:xfrm>
            <a:off x="4954202" y="2849158"/>
            <a:ext cx="2441750" cy="1266094"/>
          </a:xfrm>
          <a:prstGeom prst="rect">
            <a:avLst/>
          </a:prstGeom>
        </p:spPr>
      </p:pic>
      <p:pic>
        <p:nvPicPr>
          <p:cNvPr id="18" name="图片 17">
            <a:extLst>
              <a:ext uri="{FF2B5EF4-FFF2-40B4-BE49-F238E27FC236}">
                <a16:creationId xmlns:a16="http://schemas.microsoft.com/office/drawing/2014/main" id="{152298E7-C782-46D4-9922-900DE2307146}"/>
              </a:ext>
            </a:extLst>
          </p:cNvPr>
          <p:cNvPicPr>
            <a:picLocks noChangeAspect="1"/>
          </p:cNvPicPr>
          <p:nvPr/>
        </p:nvPicPr>
        <p:blipFill rotWithShape="1">
          <a:blip r:embed="rId3"/>
          <a:srcRect l="26659" t="68630" r="22752" b="1203"/>
          <a:stretch/>
        </p:blipFill>
        <p:spPr>
          <a:xfrm>
            <a:off x="8098970" y="2663265"/>
            <a:ext cx="1647929" cy="1637881"/>
          </a:xfrm>
          <a:prstGeom prst="rect">
            <a:avLst/>
          </a:prstGeom>
        </p:spPr>
      </p:pic>
    </p:spTree>
    <p:extLst>
      <p:ext uri="{BB962C8B-B14F-4D97-AF65-F5344CB8AC3E}">
        <p14:creationId xmlns:p14="http://schemas.microsoft.com/office/powerpoint/2010/main" val="154618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5" y="1820483"/>
            <a:ext cx="276193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六、平滑滤波器</a:t>
            </a:r>
          </a:p>
        </p:txBody>
      </p:sp>
      <p:sp>
        <p:nvSpPr>
          <p:cNvPr id="14" name="文本框 13">
            <a:extLst>
              <a:ext uri="{FF2B5EF4-FFF2-40B4-BE49-F238E27FC236}">
                <a16:creationId xmlns:a16="http://schemas.microsoft.com/office/drawing/2014/main" id="{B381E8FE-1E4A-4849-8AA2-0E094391883B}"/>
              </a:ext>
            </a:extLst>
          </p:cNvPr>
          <p:cNvSpPr txBox="1"/>
          <p:nvPr/>
        </p:nvSpPr>
        <p:spPr>
          <a:xfrm>
            <a:off x="4856397" y="1820483"/>
            <a:ext cx="2006627" cy="523220"/>
          </a:xfrm>
          <a:prstGeom prst="rect">
            <a:avLst/>
          </a:prstGeom>
          <a:noFill/>
        </p:spPr>
        <p:txBody>
          <a:bodyPr wrap="square" rtlCol="0">
            <a:spAutoFit/>
          </a:bodyPr>
          <a:lstStyle/>
          <a:p>
            <a:r>
              <a:rPr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高斯滤波器</a:t>
            </a:r>
          </a:p>
        </p:txBody>
      </p:sp>
      <p:pic>
        <p:nvPicPr>
          <p:cNvPr id="2" name="图片 1">
            <a:extLst>
              <a:ext uri="{FF2B5EF4-FFF2-40B4-BE49-F238E27FC236}">
                <a16:creationId xmlns:a16="http://schemas.microsoft.com/office/drawing/2014/main" id="{260363BB-2DA5-4C03-9977-8CCB6599B51B}"/>
              </a:ext>
            </a:extLst>
          </p:cNvPr>
          <p:cNvPicPr>
            <a:picLocks noChangeAspect="1"/>
          </p:cNvPicPr>
          <p:nvPr/>
        </p:nvPicPr>
        <p:blipFill rotWithShape="1">
          <a:blip r:embed="rId4"/>
          <a:srcRect l="6729" t="4959" r="1909" b="64873"/>
          <a:stretch/>
        </p:blipFill>
        <p:spPr>
          <a:xfrm>
            <a:off x="1457742" y="2672863"/>
            <a:ext cx="2793442" cy="1617784"/>
          </a:xfrm>
          <a:prstGeom prst="rect">
            <a:avLst/>
          </a:prstGeom>
        </p:spPr>
      </p:pic>
      <p:pic>
        <p:nvPicPr>
          <p:cNvPr id="19" name="图片 18">
            <a:extLst>
              <a:ext uri="{FF2B5EF4-FFF2-40B4-BE49-F238E27FC236}">
                <a16:creationId xmlns:a16="http://schemas.microsoft.com/office/drawing/2014/main" id="{B435ECB2-8BCC-4E9D-9C77-6F6266391E52}"/>
              </a:ext>
            </a:extLst>
          </p:cNvPr>
          <p:cNvPicPr>
            <a:picLocks noChangeAspect="1"/>
          </p:cNvPicPr>
          <p:nvPr/>
        </p:nvPicPr>
        <p:blipFill rotWithShape="1">
          <a:blip r:embed="rId4"/>
          <a:srcRect l="2128" t="41685" r="9466" b="35830"/>
          <a:stretch/>
        </p:blipFill>
        <p:spPr>
          <a:xfrm>
            <a:off x="4943789" y="2878854"/>
            <a:ext cx="2703007" cy="1205802"/>
          </a:xfrm>
          <a:prstGeom prst="rect">
            <a:avLst/>
          </a:prstGeom>
        </p:spPr>
      </p:pic>
      <p:pic>
        <p:nvPicPr>
          <p:cNvPr id="20" name="图片 19">
            <a:extLst>
              <a:ext uri="{FF2B5EF4-FFF2-40B4-BE49-F238E27FC236}">
                <a16:creationId xmlns:a16="http://schemas.microsoft.com/office/drawing/2014/main" id="{C80F7283-CEC7-4AA8-83B9-DA7BE6D801D2}"/>
              </a:ext>
            </a:extLst>
          </p:cNvPr>
          <p:cNvPicPr>
            <a:picLocks noChangeAspect="1"/>
          </p:cNvPicPr>
          <p:nvPr/>
        </p:nvPicPr>
        <p:blipFill rotWithShape="1">
          <a:blip r:embed="rId4"/>
          <a:srcRect l="19874" t="69134" r="28529" b="1447"/>
          <a:stretch/>
        </p:blipFill>
        <p:spPr>
          <a:xfrm>
            <a:off x="8169308" y="2713056"/>
            <a:ext cx="1577591" cy="1577591"/>
          </a:xfrm>
          <a:prstGeom prst="rect">
            <a:avLst/>
          </a:prstGeom>
        </p:spPr>
      </p:pic>
      <p:grpSp>
        <p:nvGrpSpPr>
          <p:cNvPr id="7" name="组合 6">
            <a:extLst>
              <a:ext uri="{FF2B5EF4-FFF2-40B4-BE49-F238E27FC236}">
                <a16:creationId xmlns:a16="http://schemas.microsoft.com/office/drawing/2014/main" id="{5E5402DC-959A-476E-AF40-E21E0FBA00F0}"/>
              </a:ext>
            </a:extLst>
          </p:cNvPr>
          <p:cNvGrpSpPr/>
          <p:nvPr/>
        </p:nvGrpSpPr>
        <p:grpSpPr>
          <a:xfrm>
            <a:off x="900113" y="4427538"/>
            <a:ext cx="10062639" cy="1954235"/>
            <a:chOff x="900113" y="4156242"/>
            <a:chExt cx="10062639" cy="1954235"/>
          </a:xfrm>
        </p:grpSpPr>
        <p:sp>
          <p:nvSpPr>
            <p:cNvPr id="28" name="文本框 27">
              <a:extLst>
                <a:ext uri="{FF2B5EF4-FFF2-40B4-BE49-F238E27FC236}">
                  <a16:creationId xmlns:a16="http://schemas.microsoft.com/office/drawing/2014/main" id="{803EB555-3C05-454E-800D-28ABFF92C9FC}"/>
                </a:ext>
              </a:extLst>
            </p:cNvPr>
            <p:cNvSpPr txBox="1"/>
            <p:nvPr/>
          </p:nvSpPr>
          <p:spPr>
            <a:xfrm>
              <a:off x="1024425" y="4380195"/>
              <a:ext cx="9938327" cy="1730282"/>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由公式可知，高斯滤波器是一个</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24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各向同性的圆形滤波器；滤波器的大小与精度可由  调整；考虑到了空间效应；是一种可分解滤波器。具有较好的平滑效果！</a:t>
              </a:r>
            </a:p>
          </p:txBody>
        </p:sp>
        <p:graphicFrame>
          <p:nvGraphicFramePr>
            <p:cNvPr id="29" name="对象 28">
              <a:extLst>
                <a:ext uri="{FF2B5EF4-FFF2-40B4-BE49-F238E27FC236}">
                  <a16:creationId xmlns:a16="http://schemas.microsoft.com/office/drawing/2014/main" id="{8E26E59A-3051-476D-9448-978999DC827B}"/>
                </a:ext>
              </a:extLst>
            </p:cNvPr>
            <p:cNvGraphicFramePr>
              <a:graphicFrameLocks noChangeAspect="1"/>
            </p:cNvGraphicFramePr>
            <p:nvPr>
              <p:extLst>
                <p:ext uri="{D42A27DB-BD31-4B8C-83A1-F6EECF244321}">
                  <p14:modId xmlns:p14="http://schemas.microsoft.com/office/powerpoint/2010/main" val="2474859378"/>
                </p:ext>
              </p:extLst>
            </p:nvPr>
          </p:nvGraphicFramePr>
          <p:xfrm>
            <a:off x="900113" y="4156242"/>
            <a:ext cx="4786312" cy="1038225"/>
          </p:xfrm>
          <a:graphic>
            <a:graphicData uri="http://schemas.openxmlformats.org/presentationml/2006/ole">
              <mc:AlternateContent xmlns:mc="http://schemas.openxmlformats.org/markup-compatibility/2006">
                <mc:Choice xmlns:v="urn:schemas-microsoft-com:vml" Requires="v">
                  <p:oleObj spid="_x0000_s165960" name="Equation" r:id="rId5" imgW="1803240" imgH="393480" progId="Equation.DSMT4">
                    <p:embed/>
                  </p:oleObj>
                </mc:Choice>
                <mc:Fallback>
                  <p:oleObj name="Equation" r:id="rId5" imgW="1803240" imgH="393480" progId="Equation.DSMT4">
                    <p:embed/>
                    <p:pic>
                      <p:nvPicPr>
                        <p:cNvPr id="15" name="对象 14">
                          <a:extLst>
                            <a:ext uri="{FF2B5EF4-FFF2-40B4-BE49-F238E27FC236}">
                              <a16:creationId xmlns:a16="http://schemas.microsoft.com/office/drawing/2014/main" id="{78AE93C2-6B11-460D-8087-A483D88E816F}"/>
                            </a:ext>
                          </a:extLst>
                        </p:cNvPr>
                        <p:cNvPicPr/>
                        <p:nvPr/>
                      </p:nvPicPr>
                      <p:blipFill>
                        <a:blip r:embed="rId6"/>
                        <a:stretch>
                          <a:fillRect/>
                        </a:stretch>
                      </p:blipFill>
                      <p:spPr>
                        <a:xfrm>
                          <a:off x="900113" y="4156242"/>
                          <a:ext cx="4786312" cy="1038225"/>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28C779AA-1691-4B8C-997C-0C095F44773B}"/>
                </a:ext>
              </a:extLst>
            </p:cNvPr>
            <p:cNvGraphicFramePr>
              <a:graphicFrameLocks noChangeAspect="1"/>
            </p:cNvGraphicFramePr>
            <p:nvPr>
              <p:extLst>
                <p:ext uri="{D42A27DB-BD31-4B8C-83A1-F6EECF244321}">
                  <p14:modId xmlns:p14="http://schemas.microsoft.com/office/powerpoint/2010/main" val="1976755889"/>
                </p:ext>
              </p:extLst>
            </p:nvPr>
          </p:nvGraphicFramePr>
          <p:xfrm>
            <a:off x="8998295" y="5253590"/>
            <a:ext cx="404812" cy="368300"/>
          </p:xfrm>
          <a:graphic>
            <a:graphicData uri="http://schemas.openxmlformats.org/presentationml/2006/ole">
              <mc:AlternateContent xmlns:mc="http://schemas.openxmlformats.org/markup-compatibility/2006">
                <mc:Choice xmlns:v="urn:schemas-microsoft-com:vml" Requires="v">
                  <p:oleObj spid="_x0000_s165961" name="Equation" r:id="rId7" imgW="152280" imgH="139680" progId="Equation.DSMT4">
                    <p:embed/>
                  </p:oleObj>
                </mc:Choice>
                <mc:Fallback>
                  <p:oleObj name="Equation" r:id="rId7" imgW="152280" imgH="139680" progId="Equation.DSMT4">
                    <p:embed/>
                    <p:pic>
                      <p:nvPicPr>
                        <p:cNvPr id="29" name="对象 28">
                          <a:extLst>
                            <a:ext uri="{FF2B5EF4-FFF2-40B4-BE49-F238E27FC236}">
                              <a16:creationId xmlns:a16="http://schemas.microsoft.com/office/drawing/2014/main" id="{8E26E59A-3051-476D-9448-978999DC827B}"/>
                            </a:ext>
                          </a:extLst>
                        </p:cNvPr>
                        <p:cNvPicPr/>
                        <p:nvPr/>
                      </p:nvPicPr>
                      <p:blipFill>
                        <a:blip r:embed="rId8"/>
                        <a:stretch>
                          <a:fillRect/>
                        </a:stretch>
                      </p:blipFill>
                      <p:spPr>
                        <a:xfrm>
                          <a:off x="8998295" y="5253590"/>
                          <a:ext cx="404812" cy="368300"/>
                        </a:xfrm>
                        <a:prstGeom prst="rect">
                          <a:avLst/>
                        </a:prstGeom>
                      </p:spPr>
                    </p:pic>
                  </p:oleObj>
                </mc:Fallback>
              </mc:AlternateContent>
            </a:graphicData>
          </a:graphic>
        </p:graphicFrame>
      </p:grpSp>
    </p:spTree>
    <p:extLst>
      <p:ext uri="{BB962C8B-B14F-4D97-AF65-F5344CB8AC3E}">
        <p14:creationId xmlns:p14="http://schemas.microsoft.com/office/powerpoint/2010/main" val="21949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400"/>
                                        <p:tgtEl>
                                          <p:spTgt spid="2"/>
                                        </p:tgtEl>
                                      </p:cBhvr>
                                    </p:animEffect>
                                    <p:set>
                                      <p:cBhvr>
                                        <p:cTn id="28" dur="1" fill="hold">
                                          <p:stCondLst>
                                            <p:cond delay="3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400"/>
                                        <p:tgtEl>
                                          <p:spTgt spid="19"/>
                                        </p:tgtEl>
                                      </p:cBhvr>
                                    </p:animEffect>
                                    <p:set>
                                      <p:cBhvr>
                                        <p:cTn id="31" dur="1" fill="hold">
                                          <p:stCondLst>
                                            <p:cond delay="399"/>
                                          </p:stCondLst>
                                        </p:cTn>
                                        <p:tgtEl>
                                          <p:spTgt spid="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400"/>
                                        <p:tgtEl>
                                          <p:spTgt spid="20"/>
                                        </p:tgtEl>
                                      </p:cBhvr>
                                    </p:animEffect>
                                    <p:set>
                                      <p:cBhvr>
                                        <p:cTn id="34" dur="1" fill="hold">
                                          <p:stCondLst>
                                            <p:cond delay="399"/>
                                          </p:stCondLst>
                                        </p:cTn>
                                        <p:tgtEl>
                                          <p:spTgt spid="20"/>
                                        </p:tgtEl>
                                        <p:attrNameLst>
                                          <p:attrName>style.visibility</p:attrName>
                                        </p:attrNameLst>
                                      </p:cBhvr>
                                      <p:to>
                                        <p:strVal val="hidden"/>
                                      </p:to>
                                    </p:set>
                                  </p:childTnLst>
                                </p:cTn>
                              </p:par>
                              <p:par>
                                <p:cTn id="35" presetID="22" presetClass="exit" presetSubtype="2" fill="hold" nodeType="withEffect">
                                  <p:stCondLst>
                                    <p:cond delay="0"/>
                                  </p:stCondLst>
                                  <p:childTnLst>
                                    <p:animEffect transition="out" filter="wipe(right)">
                                      <p:cBhvr>
                                        <p:cTn id="36" dur="400"/>
                                        <p:tgtEl>
                                          <p:spTgt spid="7"/>
                                        </p:tgtEl>
                                      </p:cBhvr>
                                    </p:animEffect>
                                    <p:set>
                                      <p:cBhvr>
                                        <p:cTn id="37" dur="1" fill="hold">
                                          <p:stCondLst>
                                            <p:cond delay="3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 name="矩形 1">
            <a:extLst>
              <a:ext uri="{FF2B5EF4-FFF2-40B4-BE49-F238E27FC236}">
                <a16:creationId xmlns:a16="http://schemas.microsoft.com/office/drawing/2014/main" id="{BF0ED3BF-6947-4B4F-8C80-DAF0EE0ADFB8}"/>
              </a:ext>
            </a:extLst>
          </p:cNvPr>
          <p:cNvSpPr/>
          <p:nvPr/>
        </p:nvSpPr>
        <p:spPr>
          <a:xfrm>
            <a:off x="2131515" y="3550172"/>
            <a:ext cx="8311346" cy="1384995"/>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int Add(int a, int b) =&gt; a + b;</a:t>
            </a:r>
          </a:p>
          <a:p>
            <a:r>
              <a:rPr lang="en-US" altLang="zh-CN" sz="2800" b="1" dirty="0">
                <a:solidFill>
                  <a:schemeClr val="bg1"/>
                </a:solidFill>
                <a:latin typeface="宋体" panose="02010600030101010101" pitchFamily="2" charset="-122"/>
                <a:ea typeface="宋体" panose="02010600030101010101" pitchFamily="2" charset="-122"/>
              </a:rPr>
              <a:t>float Add(float a, float b) =&gt; a + b;</a:t>
            </a:r>
          </a:p>
          <a:p>
            <a:r>
              <a:rPr lang="en-US" altLang="zh-CN" sz="2800" b="1" dirty="0">
                <a:solidFill>
                  <a:schemeClr val="bg1"/>
                </a:solidFill>
                <a:latin typeface="宋体" panose="02010600030101010101" pitchFamily="2" charset="-122"/>
                <a:ea typeface="宋体" panose="02010600030101010101" pitchFamily="2" charset="-122"/>
              </a:rPr>
              <a:t>decimal Add(decimal a, decimal b) =&gt; a + b;</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43B6D115-AE3B-4ABE-8F07-591EA243379E}"/>
              </a:ext>
            </a:extLst>
          </p:cNvPr>
          <p:cNvSpPr/>
          <p:nvPr/>
        </p:nvSpPr>
        <p:spPr>
          <a:xfrm>
            <a:off x="2131515" y="5421697"/>
            <a:ext cx="7924800" cy="523220"/>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var result = Add(</a:t>
            </a:r>
            <a:r>
              <a:rPr lang="en-US" altLang="zh-CN" sz="2800" b="1" dirty="0" err="1">
                <a:solidFill>
                  <a:schemeClr val="bg1"/>
                </a:solidFill>
                <a:latin typeface="宋体" panose="02010600030101010101" pitchFamily="2" charset="-122"/>
                <a:ea typeface="宋体" panose="02010600030101010101" pitchFamily="2" charset="-122"/>
              </a:rPr>
              <a:t>a,b</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5C034437-AEF7-49DD-B10B-6093900DF565}"/>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15" name="文本框 14">
            <a:extLst>
              <a:ext uri="{FF2B5EF4-FFF2-40B4-BE49-F238E27FC236}">
                <a16:creationId xmlns:a16="http://schemas.microsoft.com/office/drawing/2014/main" id="{1971D98B-AF6F-4DBE-AB2C-B0A9026DDCB6}"/>
              </a:ext>
            </a:extLst>
          </p:cNvPr>
          <p:cNvSpPr txBox="1"/>
          <p:nvPr/>
        </p:nvSpPr>
        <p:spPr>
          <a:xfrm>
            <a:off x="2258325" y="2687569"/>
            <a:ext cx="147201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多态</a:t>
            </a:r>
          </a:p>
        </p:txBody>
      </p:sp>
    </p:spTree>
    <p:extLst>
      <p:ext uri="{BB962C8B-B14F-4D97-AF65-F5344CB8AC3E}">
        <p14:creationId xmlns:p14="http://schemas.microsoft.com/office/powerpoint/2010/main" val="73987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585F1D-09A4-4D6A-A149-239EAC4312BE}"/>
              </a:ext>
            </a:extLst>
          </p:cNvPr>
          <p:cNvGrpSpPr/>
          <p:nvPr/>
        </p:nvGrpSpPr>
        <p:grpSpPr>
          <a:xfrm>
            <a:off x="621323" y="973015"/>
            <a:ext cx="10771686" cy="4583706"/>
            <a:chOff x="11344564" y="2408364"/>
            <a:chExt cx="10104999" cy="3978939"/>
          </a:xfrm>
        </p:grpSpPr>
        <p:sp>
          <p:nvSpPr>
            <p:cNvPr id="5" name="文本框 4">
              <a:extLst>
                <a:ext uri="{FF2B5EF4-FFF2-40B4-BE49-F238E27FC236}">
                  <a16:creationId xmlns:a16="http://schemas.microsoft.com/office/drawing/2014/main" id="{32F9AAB5-BBD5-46EC-8278-586419F987F8}"/>
                </a:ext>
              </a:extLst>
            </p:cNvPr>
            <p:cNvSpPr txBox="1"/>
            <p:nvPr/>
          </p:nvSpPr>
          <p:spPr>
            <a:xfrm>
              <a:off x="11344564" y="2408364"/>
              <a:ext cx="9938327" cy="433315"/>
            </a:xfrm>
            <a:prstGeom prst="rect">
              <a:avLst/>
            </a:prstGeom>
            <a:noFill/>
          </p:spPr>
          <p:txBody>
            <a:bodyPr wrap="square" rtlCol="0">
              <a:spAutoFit/>
            </a:bodyPr>
            <a:lstStyle/>
            <a:p>
              <a:pPr>
                <a:lnSpc>
                  <a:spcPts val="3600"/>
                </a:lnSpc>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两个高斯函数的乘积及卷积仍然是高斯函数，均值和标准差为：</a:t>
              </a:r>
            </a:p>
          </p:txBody>
        </p:sp>
        <p:graphicFrame>
          <p:nvGraphicFramePr>
            <p:cNvPr id="6" name="对象 5">
              <a:extLst>
                <a:ext uri="{FF2B5EF4-FFF2-40B4-BE49-F238E27FC236}">
                  <a16:creationId xmlns:a16="http://schemas.microsoft.com/office/drawing/2014/main" id="{497A3E24-2A30-4EA9-9CFB-AF8B9C160FFA}"/>
                </a:ext>
              </a:extLst>
            </p:cNvPr>
            <p:cNvGraphicFramePr>
              <a:graphicFrameLocks noChangeAspect="1"/>
            </p:cNvGraphicFramePr>
            <p:nvPr>
              <p:extLst>
                <p:ext uri="{D42A27DB-BD31-4B8C-83A1-F6EECF244321}">
                  <p14:modId xmlns:p14="http://schemas.microsoft.com/office/powerpoint/2010/main" val="3234486415"/>
                </p:ext>
              </p:extLst>
            </p:nvPr>
          </p:nvGraphicFramePr>
          <p:xfrm>
            <a:off x="12741059" y="2952388"/>
            <a:ext cx="7145337" cy="2278062"/>
          </p:xfrm>
          <a:graphic>
            <a:graphicData uri="http://schemas.openxmlformats.org/presentationml/2006/ole">
              <mc:AlternateContent xmlns:mc="http://schemas.openxmlformats.org/markup-compatibility/2006">
                <mc:Choice xmlns:v="urn:schemas-microsoft-com:vml" Requires="v">
                  <p:oleObj spid="_x0000_s174095" name="Equation" r:id="rId3" imgW="2692080" imgH="863280" progId="Equation.DSMT4">
                    <p:embed/>
                  </p:oleObj>
                </mc:Choice>
                <mc:Fallback>
                  <p:oleObj name="Equation" r:id="rId3" imgW="2692080" imgH="863280" progId="Equation.DSMT4">
                    <p:embed/>
                    <p:pic>
                      <p:nvPicPr>
                        <p:cNvPr id="23" name="对象 22">
                          <a:extLst>
                            <a:ext uri="{FF2B5EF4-FFF2-40B4-BE49-F238E27FC236}">
                              <a16:creationId xmlns:a16="http://schemas.microsoft.com/office/drawing/2014/main" id="{ED18DDA6-3FCD-424D-B24E-F1BEED9DE9D2}"/>
                            </a:ext>
                          </a:extLst>
                        </p:cNvPr>
                        <p:cNvPicPr/>
                        <p:nvPr/>
                      </p:nvPicPr>
                      <p:blipFill>
                        <a:blip r:embed="rId4"/>
                        <a:stretch>
                          <a:fillRect/>
                        </a:stretch>
                      </p:blipFill>
                      <p:spPr>
                        <a:xfrm>
                          <a:off x="12741059" y="2952388"/>
                          <a:ext cx="7145337" cy="2278062"/>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47FF2D0F-01ED-46A7-8F5E-5913DF2304F3}"/>
                </a:ext>
              </a:extLst>
            </p:cNvPr>
            <p:cNvSpPr txBox="1"/>
            <p:nvPr/>
          </p:nvSpPr>
          <p:spPr>
            <a:xfrm>
              <a:off x="11511236" y="5553235"/>
              <a:ext cx="9938327" cy="834068"/>
            </a:xfrm>
            <a:prstGeom prst="rect">
              <a:avLst/>
            </a:prstGeom>
            <a:noFill/>
          </p:spPr>
          <p:txBody>
            <a:bodyPr wrap="square" rtlCol="0">
              <a:spAutoFit/>
            </a:bodyPr>
            <a:lstStyle/>
            <a:p>
              <a:pPr>
                <a:lnSpc>
                  <a:spcPts val="3600"/>
                </a:lnSpc>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利用这一性质，在对同一图像进行连续多次高斯滤波时，可以先对多个滤波器进行预处理，再以合成的高斯滤波器对图像进行滤波！！</a:t>
              </a:r>
            </a:p>
          </p:txBody>
        </p:sp>
      </p:grpSp>
    </p:spTree>
    <p:extLst>
      <p:ext uri="{BB962C8B-B14F-4D97-AF65-F5344CB8AC3E}">
        <p14:creationId xmlns:p14="http://schemas.microsoft.com/office/powerpoint/2010/main" val="74858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400"/>
                                        <p:tgtEl>
                                          <p:spTgt spid="4"/>
                                        </p:tgtEl>
                                      </p:cBhvr>
                                    </p:animEffect>
                                    <p:set>
                                      <p:cBhvr>
                                        <p:cTn id="12" dur="1" fill="hold">
                                          <p:stCondLst>
                                            <p:cond delay="3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302781"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5" y="1820483"/>
            <a:ext cx="276193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七、差值滤波器</a:t>
            </a:r>
          </a:p>
        </p:txBody>
      </p:sp>
      <p:pic>
        <p:nvPicPr>
          <p:cNvPr id="5" name="图片 4">
            <a:extLst>
              <a:ext uri="{FF2B5EF4-FFF2-40B4-BE49-F238E27FC236}">
                <a16:creationId xmlns:a16="http://schemas.microsoft.com/office/drawing/2014/main" id="{26090483-FEBD-43F4-8824-CF6CD1AFCADC}"/>
              </a:ext>
            </a:extLst>
          </p:cNvPr>
          <p:cNvPicPr>
            <a:picLocks noChangeAspect="1"/>
          </p:cNvPicPr>
          <p:nvPr/>
        </p:nvPicPr>
        <p:blipFill rotWithShape="1">
          <a:blip r:embed="rId4"/>
          <a:srcRect l="3111" t="6587" r="2874" b="65437"/>
          <a:stretch/>
        </p:blipFill>
        <p:spPr>
          <a:xfrm>
            <a:off x="1457742" y="2513688"/>
            <a:ext cx="2820838" cy="1526875"/>
          </a:xfrm>
          <a:prstGeom prst="rect">
            <a:avLst/>
          </a:prstGeom>
        </p:spPr>
      </p:pic>
      <p:pic>
        <p:nvPicPr>
          <p:cNvPr id="20" name="图片 19">
            <a:extLst>
              <a:ext uri="{FF2B5EF4-FFF2-40B4-BE49-F238E27FC236}">
                <a16:creationId xmlns:a16="http://schemas.microsoft.com/office/drawing/2014/main" id="{E6F7C59C-1C56-43E1-A02E-393B77084C5E}"/>
              </a:ext>
            </a:extLst>
          </p:cNvPr>
          <p:cNvPicPr>
            <a:picLocks noChangeAspect="1"/>
          </p:cNvPicPr>
          <p:nvPr/>
        </p:nvPicPr>
        <p:blipFill rotWithShape="1">
          <a:blip r:embed="rId4"/>
          <a:srcRect l="7422" t="40569" r="9200" b="37145"/>
          <a:stretch/>
        </p:blipFill>
        <p:spPr>
          <a:xfrm>
            <a:off x="4985532" y="2668963"/>
            <a:ext cx="2501661" cy="1216324"/>
          </a:xfrm>
          <a:prstGeom prst="rect">
            <a:avLst/>
          </a:prstGeom>
        </p:spPr>
      </p:pic>
      <p:pic>
        <p:nvPicPr>
          <p:cNvPr id="21" name="图片 20">
            <a:extLst>
              <a:ext uri="{FF2B5EF4-FFF2-40B4-BE49-F238E27FC236}">
                <a16:creationId xmlns:a16="http://schemas.microsoft.com/office/drawing/2014/main" id="{E62024D3-C963-441A-BA86-DFDB3CC08842}"/>
              </a:ext>
            </a:extLst>
          </p:cNvPr>
          <p:cNvPicPr>
            <a:picLocks noChangeAspect="1"/>
          </p:cNvPicPr>
          <p:nvPr/>
        </p:nvPicPr>
        <p:blipFill rotWithShape="1">
          <a:blip r:embed="rId4"/>
          <a:srcRect l="21511" t="68071" r="26737" b="3479"/>
          <a:stretch/>
        </p:blipFill>
        <p:spPr>
          <a:xfrm>
            <a:off x="8194144" y="2500748"/>
            <a:ext cx="1552755" cy="1552755"/>
          </a:xfrm>
          <a:prstGeom prst="rect">
            <a:avLst/>
          </a:prstGeom>
        </p:spPr>
      </p:pic>
      <p:grpSp>
        <p:nvGrpSpPr>
          <p:cNvPr id="7" name="组合 6">
            <a:extLst>
              <a:ext uri="{FF2B5EF4-FFF2-40B4-BE49-F238E27FC236}">
                <a16:creationId xmlns:a16="http://schemas.microsoft.com/office/drawing/2014/main" id="{774863DB-CA3B-40B0-A3F9-48D2075B3751}"/>
              </a:ext>
            </a:extLst>
          </p:cNvPr>
          <p:cNvGrpSpPr/>
          <p:nvPr/>
        </p:nvGrpSpPr>
        <p:grpSpPr>
          <a:xfrm>
            <a:off x="709612" y="4107202"/>
            <a:ext cx="10772775" cy="2550752"/>
            <a:chOff x="709612" y="4107202"/>
            <a:chExt cx="10772775" cy="2550752"/>
          </a:xfrm>
        </p:grpSpPr>
        <p:sp>
          <p:nvSpPr>
            <p:cNvPr id="13" name="文本框 12">
              <a:extLst>
                <a:ext uri="{FF2B5EF4-FFF2-40B4-BE49-F238E27FC236}">
                  <a16:creationId xmlns:a16="http://schemas.microsoft.com/office/drawing/2014/main" id="{D10B142D-F635-4FBB-A7A2-99EE40BD6061}"/>
                </a:ext>
              </a:extLst>
            </p:cNvPr>
            <p:cNvSpPr txBox="1"/>
            <p:nvPr/>
          </p:nvSpPr>
          <p:spPr>
            <a:xfrm>
              <a:off x="1126836" y="4107202"/>
              <a:ext cx="9938327"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当滤波器函数含有</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负</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值时，这种</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类型</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的滤波器称为差值滤波器：</a:t>
              </a:r>
            </a:p>
          </p:txBody>
        </p:sp>
        <p:graphicFrame>
          <p:nvGraphicFramePr>
            <p:cNvPr id="23" name="对象 22">
              <a:extLst>
                <a:ext uri="{FF2B5EF4-FFF2-40B4-BE49-F238E27FC236}">
                  <a16:creationId xmlns:a16="http://schemas.microsoft.com/office/drawing/2014/main" id="{521037F2-5C93-4247-847A-100FE450454E}"/>
                </a:ext>
              </a:extLst>
            </p:cNvPr>
            <p:cNvGraphicFramePr>
              <a:graphicFrameLocks noChangeAspect="1"/>
            </p:cNvGraphicFramePr>
            <p:nvPr>
              <p:extLst>
                <p:ext uri="{D42A27DB-BD31-4B8C-83A1-F6EECF244321}">
                  <p14:modId xmlns:p14="http://schemas.microsoft.com/office/powerpoint/2010/main" val="4019968756"/>
                </p:ext>
              </p:extLst>
            </p:nvPr>
          </p:nvGraphicFramePr>
          <p:xfrm>
            <a:off x="709612" y="4631839"/>
            <a:ext cx="10772775" cy="1039813"/>
          </p:xfrm>
          <a:graphic>
            <a:graphicData uri="http://schemas.openxmlformats.org/presentationml/2006/ole">
              <mc:AlternateContent xmlns:mc="http://schemas.openxmlformats.org/markup-compatibility/2006">
                <mc:Choice xmlns:v="urn:schemas-microsoft-com:vml" Requires="v">
                  <p:oleObj spid="_x0000_s54646" name="Equation" r:id="rId5" imgW="4051080" imgH="393480" progId="Equation.DSMT4">
                    <p:embed/>
                  </p:oleObj>
                </mc:Choice>
                <mc:Fallback>
                  <p:oleObj name="Equation" r:id="rId5" imgW="4051080" imgH="393480" progId="Equation.DSMT4">
                    <p:embed/>
                    <p:pic>
                      <p:nvPicPr>
                        <p:cNvPr id="19" name="对象 18">
                          <a:extLst>
                            <a:ext uri="{FF2B5EF4-FFF2-40B4-BE49-F238E27FC236}">
                              <a16:creationId xmlns:a16="http://schemas.microsoft.com/office/drawing/2014/main" id="{9AB93420-CB76-404F-AEC5-0E74CAED6733}"/>
                            </a:ext>
                          </a:extLst>
                        </p:cNvPr>
                        <p:cNvPicPr/>
                        <p:nvPr/>
                      </p:nvPicPr>
                      <p:blipFill>
                        <a:blip r:embed="rId6"/>
                        <a:stretch>
                          <a:fillRect/>
                        </a:stretch>
                      </p:blipFill>
                      <p:spPr>
                        <a:xfrm>
                          <a:off x="709612" y="4631839"/>
                          <a:ext cx="10772775" cy="1039813"/>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19D29BE3-5332-41C5-AFA9-F7C4A5CD1A16}"/>
                </a:ext>
              </a:extLst>
            </p:cNvPr>
            <p:cNvSpPr txBox="1"/>
            <p:nvPr/>
          </p:nvSpPr>
          <p:spPr>
            <a:xfrm>
              <a:off x="1126836" y="5697114"/>
              <a:ext cx="9938327"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注意：此类滤波器的函数值总和为</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，拉普拉斯滤波器是其典型代表；此类滤波器在边缘检测，图像锐化等中应用广泛。</a:t>
              </a:r>
            </a:p>
          </p:txBody>
        </p:sp>
      </p:grpSp>
    </p:spTree>
    <p:extLst>
      <p:ext uri="{BB962C8B-B14F-4D97-AF65-F5344CB8AC3E}">
        <p14:creationId xmlns:p14="http://schemas.microsoft.com/office/powerpoint/2010/main" val="116868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保留细节的线性平滑滤波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1251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Kuwahara</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类型滤波器</a:t>
            </a:r>
          </a:p>
        </p:txBody>
      </p:sp>
      <p:graphicFrame>
        <p:nvGraphicFramePr>
          <p:cNvPr id="15" name="对象 14">
            <a:extLst>
              <a:ext uri="{FF2B5EF4-FFF2-40B4-BE49-F238E27FC236}">
                <a16:creationId xmlns:a16="http://schemas.microsoft.com/office/drawing/2014/main" id="{35F25EAF-8A4C-410D-AF90-8A1C5CDD21A0}"/>
              </a:ext>
            </a:extLst>
          </p:cNvPr>
          <p:cNvGraphicFramePr>
            <a:graphicFrameLocks noChangeAspect="1"/>
          </p:cNvGraphicFramePr>
          <p:nvPr>
            <p:extLst>
              <p:ext uri="{D42A27DB-BD31-4B8C-83A1-F6EECF244321}">
                <p14:modId xmlns:p14="http://schemas.microsoft.com/office/powerpoint/2010/main" val="3537383973"/>
              </p:ext>
            </p:extLst>
          </p:nvPr>
        </p:nvGraphicFramePr>
        <p:xfrm>
          <a:off x="1275144" y="3673583"/>
          <a:ext cx="8261350" cy="1420812"/>
        </p:xfrm>
        <a:graphic>
          <a:graphicData uri="http://schemas.openxmlformats.org/presentationml/2006/ole">
            <mc:AlternateContent xmlns:mc="http://schemas.openxmlformats.org/markup-compatibility/2006">
              <mc:Choice xmlns:v="urn:schemas-microsoft-com:vml" Requires="v">
                <p:oleObj spid="_x0000_s169038" name="Equation" r:id="rId4" imgW="2057400" imgH="444240" progId="Equation.DSMT4">
                  <p:embed/>
                </p:oleObj>
              </mc:Choice>
              <mc:Fallback>
                <p:oleObj name="Equation" r:id="rId4" imgW="2057400" imgH="44424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5"/>
                      <a:stretch>
                        <a:fillRect/>
                      </a:stretch>
                    </p:blipFill>
                    <p:spPr>
                      <a:xfrm>
                        <a:off x="1275144" y="3673583"/>
                        <a:ext cx="8261350" cy="1420812"/>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A87A4CC5-5E83-461A-BFA2-C7C0769E607A}"/>
              </a:ext>
            </a:extLst>
          </p:cNvPr>
          <p:cNvSpPr txBox="1"/>
          <p:nvPr/>
        </p:nvSpPr>
        <p:spPr>
          <a:xfrm>
            <a:off x="1024425" y="2464937"/>
            <a:ext cx="10213070"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基本算法思想：将滤波器所覆盖范围分为多个子区间，分别统计其方差，并将方差最小的子区间（最不可能出现噪声）的均值作为滤波结果</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3" name="对象 12">
            <a:extLst>
              <a:ext uri="{FF2B5EF4-FFF2-40B4-BE49-F238E27FC236}">
                <a16:creationId xmlns:a16="http://schemas.microsoft.com/office/drawing/2014/main" id="{D2773269-3BCC-45E9-A58A-36A32A248687}"/>
              </a:ext>
            </a:extLst>
          </p:cNvPr>
          <p:cNvGraphicFramePr>
            <a:graphicFrameLocks noChangeAspect="1"/>
          </p:cNvGraphicFramePr>
          <p:nvPr>
            <p:extLst>
              <p:ext uri="{D42A27DB-BD31-4B8C-83A1-F6EECF244321}">
                <p14:modId xmlns:p14="http://schemas.microsoft.com/office/powerpoint/2010/main" val="3532189811"/>
              </p:ext>
            </p:extLst>
          </p:nvPr>
        </p:nvGraphicFramePr>
        <p:xfrm>
          <a:off x="1275144" y="5120525"/>
          <a:ext cx="10198100" cy="1420812"/>
        </p:xfrm>
        <a:graphic>
          <a:graphicData uri="http://schemas.openxmlformats.org/presentationml/2006/ole">
            <mc:AlternateContent xmlns:mc="http://schemas.openxmlformats.org/markup-compatibility/2006">
              <mc:Choice xmlns:v="urn:schemas-microsoft-com:vml" Requires="v">
                <p:oleObj spid="_x0000_s169039" name="Equation" r:id="rId6" imgW="2539800" imgH="444240" progId="Equation.DSMT4">
                  <p:embed/>
                </p:oleObj>
              </mc:Choice>
              <mc:Fallback>
                <p:oleObj name="Equation" r:id="rId6" imgW="2539800" imgH="44424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7"/>
                      <a:stretch>
                        <a:fillRect/>
                      </a:stretch>
                    </p:blipFill>
                    <p:spPr>
                      <a:xfrm>
                        <a:off x="1275144" y="5120525"/>
                        <a:ext cx="10198100" cy="1420812"/>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5FC52B68-A0B4-4CC4-B5D7-02490DAFFCA2}"/>
              </a:ext>
            </a:extLst>
          </p:cNvPr>
          <p:cNvGraphicFramePr>
            <a:graphicFrameLocks noChangeAspect="1"/>
          </p:cNvGraphicFramePr>
          <p:nvPr>
            <p:extLst>
              <p:ext uri="{D42A27DB-BD31-4B8C-83A1-F6EECF244321}">
                <p14:modId xmlns:p14="http://schemas.microsoft.com/office/powerpoint/2010/main" val="2454640865"/>
              </p:ext>
            </p:extLst>
          </p:nvPr>
        </p:nvGraphicFramePr>
        <p:xfrm>
          <a:off x="180181" y="4562392"/>
          <a:ext cx="11831638" cy="812800"/>
        </p:xfrm>
        <a:graphic>
          <a:graphicData uri="http://schemas.openxmlformats.org/presentationml/2006/ole">
            <mc:AlternateContent xmlns:mc="http://schemas.openxmlformats.org/markup-compatibility/2006">
              <mc:Choice xmlns:v="urn:schemas-microsoft-com:vml" Requires="v">
                <p:oleObj spid="_x0000_s169040" name="Equation" r:id="rId8" imgW="2946240" imgH="253800" progId="Equation.DSMT4">
                  <p:embed/>
                </p:oleObj>
              </mc:Choice>
              <mc:Fallback>
                <p:oleObj name="Equation" r:id="rId8" imgW="2946240" imgH="25380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9"/>
                      <a:stretch>
                        <a:fillRect/>
                      </a:stretch>
                    </p:blipFill>
                    <p:spPr>
                      <a:xfrm>
                        <a:off x="180181" y="4562392"/>
                        <a:ext cx="11831638" cy="812800"/>
                      </a:xfrm>
                      <a:prstGeom prst="rect">
                        <a:avLst/>
                      </a:prstGeom>
                    </p:spPr>
                  </p:pic>
                </p:oleObj>
              </mc:Fallback>
            </mc:AlternateContent>
          </a:graphicData>
        </a:graphic>
      </p:graphicFrame>
    </p:spTree>
    <p:extLst>
      <p:ext uri="{BB962C8B-B14F-4D97-AF65-F5344CB8AC3E}">
        <p14:creationId xmlns:p14="http://schemas.microsoft.com/office/powerpoint/2010/main" val="62818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2" fill="hold" nodeType="clickEffect">
                                  <p:stCondLst>
                                    <p:cond delay="0"/>
                                  </p:stCondLst>
                                  <p:childTnLst>
                                    <p:animEffect transition="out" filter="wipe(right)">
                                      <p:cBhvr>
                                        <p:cTn id="31" dur="750"/>
                                        <p:tgtEl>
                                          <p:spTgt spid="15"/>
                                        </p:tgtEl>
                                      </p:cBhvr>
                                    </p:animEffect>
                                    <p:set>
                                      <p:cBhvr>
                                        <p:cTn id="32" dur="1" fill="hold">
                                          <p:stCondLst>
                                            <p:cond delay="749"/>
                                          </p:stCondLst>
                                        </p:cTn>
                                        <p:tgtEl>
                                          <p:spTgt spid="15"/>
                                        </p:tgtEl>
                                        <p:attrNameLst>
                                          <p:attrName>style.visibility</p:attrName>
                                        </p:attrNameLst>
                                      </p:cBhvr>
                                      <p:to>
                                        <p:strVal val="hidden"/>
                                      </p:to>
                                    </p:set>
                                  </p:childTnLst>
                                </p:cTn>
                              </p:par>
                              <p:par>
                                <p:cTn id="33" presetID="22" presetClass="exit" presetSubtype="2" fill="hold" nodeType="withEffect">
                                  <p:stCondLst>
                                    <p:cond delay="0"/>
                                  </p:stCondLst>
                                  <p:childTnLst>
                                    <p:animEffect transition="out" filter="wipe(right)">
                                      <p:cBhvr>
                                        <p:cTn id="34" dur="750"/>
                                        <p:tgtEl>
                                          <p:spTgt spid="13"/>
                                        </p:tgtEl>
                                      </p:cBhvr>
                                    </p:animEffect>
                                    <p:set>
                                      <p:cBhvr>
                                        <p:cTn id="35" dur="1" fill="hold">
                                          <p:stCondLst>
                                            <p:cond delay="749"/>
                                          </p:stCondLst>
                                        </p:cTn>
                                        <p:tgtEl>
                                          <p:spTgt spid="13"/>
                                        </p:tgtEl>
                                        <p:attrNameLst>
                                          <p:attrName>style.visibility</p:attrName>
                                        </p:attrNameLst>
                                      </p:cBhvr>
                                      <p:to>
                                        <p:strVal val="hidden"/>
                                      </p:to>
                                    </p:set>
                                  </p:childTnLst>
                                </p:cTn>
                              </p:par>
                            </p:childTnLst>
                          </p:cTn>
                        </p:par>
                        <p:par>
                          <p:cTn id="36" fill="hold">
                            <p:stCondLst>
                              <p:cond delay="750"/>
                            </p:stCondLst>
                            <p:childTnLst>
                              <p:par>
                                <p:cTn id="37" presetID="22" presetClass="entr" presetSubtype="8"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保留细节的线性平滑滤波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202099" y="1592973"/>
            <a:ext cx="41251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Kuwahara</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类型滤波器</a:t>
            </a:r>
          </a:p>
        </p:txBody>
      </p:sp>
      <p:pic>
        <p:nvPicPr>
          <p:cNvPr id="2" name="图片 1">
            <a:extLst>
              <a:ext uri="{FF2B5EF4-FFF2-40B4-BE49-F238E27FC236}">
                <a16:creationId xmlns:a16="http://schemas.microsoft.com/office/drawing/2014/main" id="{0252B0BD-74C7-4553-9D1B-43A6B860DA4A}"/>
              </a:ext>
            </a:extLst>
          </p:cNvPr>
          <p:cNvPicPr>
            <a:picLocks noChangeAspect="1"/>
          </p:cNvPicPr>
          <p:nvPr/>
        </p:nvPicPr>
        <p:blipFill rotWithShape="1">
          <a:blip r:embed="rId3"/>
          <a:srcRect l="1561" t="2544" r="194"/>
          <a:stretch/>
        </p:blipFill>
        <p:spPr>
          <a:xfrm>
            <a:off x="284747" y="2247533"/>
            <a:ext cx="5232668" cy="1373534"/>
          </a:xfrm>
          <a:prstGeom prst="rect">
            <a:avLst/>
          </a:prstGeom>
        </p:spPr>
      </p:pic>
      <p:grpSp>
        <p:nvGrpSpPr>
          <p:cNvPr id="6" name="组合 5">
            <a:extLst>
              <a:ext uri="{FF2B5EF4-FFF2-40B4-BE49-F238E27FC236}">
                <a16:creationId xmlns:a16="http://schemas.microsoft.com/office/drawing/2014/main" id="{549DBFA3-58EB-4A7C-8C57-B8403736227C}"/>
              </a:ext>
            </a:extLst>
          </p:cNvPr>
          <p:cNvGrpSpPr/>
          <p:nvPr/>
        </p:nvGrpSpPr>
        <p:grpSpPr>
          <a:xfrm>
            <a:off x="66730" y="3702591"/>
            <a:ext cx="11840523" cy="2831008"/>
            <a:chOff x="66730" y="3702591"/>
            <a:chExt cx="11840523" cy="2831008"/>
          </a:xfrm>
        </p:grpSpPr>
        <p:pic>
          <p:nvPicPr>
            <p:cNvPr id="3" name="图片 2">
              <a:extLst>
                <a:ext uri="{FF2B5EF4-FFF2-40B4-BE49-F238E27FC236}">
                  <a16:creationId xmlns:a16="http://schemas.microsoft.com/office/drawing/2014/main" id="{75EA518C-0A13-4A6C-9C39-D5E5839BE509}"/>
                </a:ext>
              </a:extLst>
            </p:cNvPr>
            <p:cNvPicPr>
              <a:picLocks noChangeAspect="1"/>
            </p:cNvPicPr>
            <p:nvPr/>
          </p:nvPicPr>
          <p:blipFill rotWithShape="1">
            <a:blip r:embed="rId4"/>
            <a:srcRect l="395" t="2057" r="329"/>
            <a:stretch/>
          </p:blipFill>
          <p:spPr>
            <a:xfrm>
              <a:off x="284747" y="4235118"/>
              <a:ext cx="11622506" cy="2298481"/>
            </a:xfrm>
            <a:prstGeom prst="rect">
              <a:avLst/>
            </a:prstGeom>
          </p:spPr>
        </p:pic>
        <p:sp>
          <p:nvSpPr>
            <p:cNvPr id="5" name="矩形 4">
              <a:extLst>
                <a:ext uri="{FF2B5EF4-FFF2-40B4-BE49-F238E27FC236}">
                  <a16:creationId xmlns:a16="http://schemas.microsoft.com/office/drawing/2014/main" id="{EFA3AB1F-A6AE-4EFF-BF87-24DBC8383D06}"/>
                </a:ext>
              </a:extLst>
            </p:cNvPr>
            <p:cNvSpPr/>
            <p:nvPr/>
          </p:nvSpPr>
          <p:spPr>
            <a:xfrm>
              <a:off x="66730" y="3702591"/>
              <a:ext cx="2672526"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Tomita and Tsuji</a:t>
              </a:r>
            </a:p>
          </p:txBody>
        </p:sp>
      </p:grpSp>
      <p:grpSp>
        <p:nvGrpSpPr>
          <p:cNvPr id="11" name="组合 10">
            <a:extLst>
              <a:ext uri="{FF2B5EF4-FFF2-40B4-BE49-F238E27FC236}">
                <a16:creationId xmlns:a16="http://schemas.microsoft.com/office/drawing/2014/main" id="{46E2CD0B-50F3-4ABB-A080-CEED2CAC9C6A}"/>
              </a:ext>
            </a:extLst>
          </p:cNvPr>
          <p:cNvGrpSpPr/>
          <p:nvPr/>
        </p:nvGrpSpPr>
        <p:grpSpPr>
          <a:xfrm>
            <a:off x="5719513" y="1402649"/>
            <a:ext cx="6472487" cy="2530774"/>
            <a:chOff x="703179" y="2417980"/>
            <a:chExt cx="11129212" cy="4416219"/>
          </a:xfrm>
        </p:grpSpPr>
        <p:pic>
          <p:nvPicPr>
            <p:cNvPr id="7" name="图片 6">
              <a:extLst>
                <a:ext uri="{FF2B5EF4-FFF2-40B4-BE49-F238E27FC236}">
                  <a16:creationId xmlns:a16="http://schemas.microsoft.com/office/drawing/2014/main" id="{A633B958-1FC1-497F-A76C-F77D354E5435}"/>
                </a:ext>
              </a:extLst>
            </p:cNvPr>
            <p:cNvPicPr>
              <a:picLocks noChangeAspect="1"/>
            </p:cNvPicPr>
            <p:nvPr/>
          </p:nvPicPr>
          <p:blipFill>
            <a:blip r:embed="rId5"/>
            <a:stretch>
              <a:fillRect/>
            </a:stretch>
          </p:blipFill>
          <p:spPr>
            <a:xfrm>
              <a:off x="703180" y="2417980"/>
              <a:ext cx="11129211" cy="4416219"/>
            </a:xfrm>
            <a:prstGeom prst="rect">
              <a:avLst/>
            </a:prstGeom>
          </p:spPr>
        </p:pic>
        <p:sp>
          <p:nvSpPr>
            <p:cNvPr id="9" name="矩形 8">
              <a:extLst>
                <a:ext uri="{FF2B5EF4-FFF2-40B4-BE49-F238E27FC236}">
                  <a16:creationId xmlns:a16="http://schemas.microsoft.com/office/drawing/2014/main" id="{9F290EF0-6FA1-40AF-9889-DC400FBC98F2}"/>
                </a:ext>
              </a:extLst>
            </p:cNvPr>
            <p:cNvSpPr/>
            <p:nvPr/>
          </p:nvSpPr>
          <p:spPr>
            <a:xfrm>
              <a:off x="703179" y="4892101"/>
              <a:ext cx="1800493" cy="1384995"/>
            </a:xfrm>
            <a:prstGeom prst="rect">
              <a:avLst/>
            </a:prstGeom>
          </p:spPr>
          <p:txBody>
            <a:bodyPr wrap="none">
              <a:spAutoFit/>
            </a:bodyPr>
            <a:lstStyle/>
            <a:p>
              <a:pPr algn="ct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Nagao</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gn="ct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&amp;</a:t>
              </a:r>
            </a:p>
            <a:p>
              <a:pPr algn="ct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Matsuyama</a:t>
              </a:r>
            </a:p>
          </p:txBody>
        </p:sp>
      </p:grpSp>
    </p:spTree>
    <p:extLst>
      <p:ext uri="{BB962C8B-B14F-4D97-AF65-F5344CB8AC3E}">
        <p14:creationId xmlns:p14="http://schemas.microsoft.com/office/powerpoint/2010/main" val="23035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7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400"/>
                                        <p:tgtEl>
                                          <p:spTgt spid="2"/>
                                        </p:tgtEl>
                                      </p:cBhvr>
                                    </p:animEffect>
                                    <p:set>
                                      <p:cBhvr>
                                        <p:cTn id="15" dur="1" fill="hold">
                                          <p:stCondLst>
                                            <p:cond delay="3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400"/>
                                        <p:tgtEl>
                                          <p:spTgt spid="6"/>
                                        </p:tgtEl>
                                      </p:cBhvr>
                                    </p:animEffect>
                                    <p:set>
                                      <p:cBhvr>
                                        <p:cTn id="18" dur="1" fill="hold">
                                          <p:stCondLst>
                                            <p:cond delay="399"/>
                                          </p:stCondLst>
                                        </p:cTn>
                                        <p:tgtEl>
                                          <p:spTgt spid="6"/>
                                        </p:tgtEl>
                                        <p:attrNameLst>
                                          <p:attrName>style.visibility</p:attrName>
                                        </p:attrNameLst>
                                      </p:cBhvr>
                                      <p:to>
                                        <p:strVal val="hidden"/>
                                      </p:to>
                                    </p:set>
                                  </p:childTnLst>
                                </p:cTn>
                              </p:par>
                            </p:childTnLst>
                          </p:cTn>
                        </p:par>
                        <p:par>
                          <p:cTn id="19" fill="hold">
                            <p:stCondLst>
                              <p:cond delay="4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保留细节的线性平滑滤波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1251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Kuwahara</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类型滤波器</a:t>
            </a:r>
          </a:p>
        </p:txBody>
      </p:sp>
      <p:sp>
        <p:nvSpPr>
          <p:cNvPr id="14" name="文本框 13">
            <a:extLst>
              <a:ext uri="{FF2B5EF4-FFF2-40B4-BE49-F238E27FC236}">
                <a16:creationId xmlns:a16="http://schemas.microsoft.com/office/drawing/2014/main" id="{7B4F77AB-9B77-42D3-9EBC-EE24F7CF0710}"/>
              </a:ext>
            </a:extLst>
          </p:cNvPr>
          <p:cNvSpPr txBox="1"/>
          <p:nvPr/>
        </p:nvSpPr>
        <p:spPr>
          <a:xfrm>
            <a:off x="1120595" y="2464937"/>
            <a:ext cx="10143150"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当将</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型滤波器用于彩色图像时，可以将彩色图像的每个通道看成是一个独立的灰度图像，对每个通道进行独立的</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型滤波处理；也可以定义一个联合方差，从而确定最终用于滤波操作的子区域，这时要考虑联合方差的定义方法：</a:t>
            </a:r>
          </a:p>
        </p:txBody>
      </p:sp>
      <p:graphicFrame>
        <p:nvGraphicFramePr>
          <p:cNvPr id="18" name="对象 17">
            <a:extLst>
              <a:ext uri="{FF2B5EF4-FFF2-40B4-BE49-F238E27FC236}">
                <a16:creationId xmlns:a16="http://schemas.microsoft.com/office/drawing/2014/main" id="{DAD3E595-1EE8-4494-9C53-374FCBE76212}"/>
              </a:ext>
            </a:extLst>
          </p:cNvPr>
          <p:cNvGraphicFramePr>
            <a:graphicFrameLocks noChangeAspect="1"/>
          </p:cNvGraphicFramePr>
          <p:nvPr>
            <p:extLst>
              <p:ext uri="{D42A27DB-BD31-4B8C-83A1-F6EECF244321}">
                <p14:modId xmlns:p14="http://schemas.microsoft.com/office/powerpoint/2010/main" val="1158731985"/>
              </p:ext>
            </p:extLst>
          </p:nvPr>
        </p:nvGraphicFramePr>
        <p:xfrm>
          <a:off x="2060241" y="5041143"/>
          <a:ext cx="7446963" cy="1136650"/>
        </p:xfrm>
        <a:graphic>
          <a:graphicData uri="http://schemas.openxmlformats.org/presentationml/2006/ole">
            <mc:AlternateContent xmlns:mc="http://schemas.openxmlformats.org/markup-compatibility/2006">
              <mc:Choice xmlns:v="urn:schemas-microsoft-com:vml" Requires="v">
                <p:oleObj spid="_x0000_s56306" name="Equation" r:id="rId4" imgW="1854000" imgH="355320" progId="Equation.DSMT4">
                  <p:embed/>
                </p:oleObj>
              </mc:Choice>
              <mc:Fallback>
                <p:oleObj name="Equation" r:id="rId4" imgW="1854000" imgH="35532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5"/>
                      <a:stretch>
                        <a:fillRect/>
                      </a:stretch>
                    </p:blipFill>
                    <p:spPr>
                      <a:xfrm>
                        <a:off x="2060241" y="5041143"/>
                        <a:ext cx="7446963" cy="1136650"/>
                      </a:xfrm>
                      <a:prstGeom prst="rect">
                        <a:avLst/>
                      </a:prstGeom>
                    </p:spPr>
                  </p:pic>
                </p:oleObj>
              </mc:Fallback>
            </mc:AlternateContent>
          </a:graphicData>
        </a:graphic>
      </p:graphicFrame>
    </p:spTree>
    <p:extLst>
      <p:ext uri="{BB962C8B-B14F-4D97-AF65-F5344CB8AC3E}">
        <p14:creationId xmlns:p14="http://schemas.microsoft.com/office/powerpoint/2010/main" val="296061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750"/>
                                        <p:tgtEl>
                                          <p:spTgt spid="18"/>
                                        </p:tgtEl>
                                      </p:cBhvr>
                                    </p:animEffect>
                                    <p:set>
                                      <p:cBhvr>
                                        <p:cTn id="17" dur="1" fill="hold">
                                          <p:stCondLst>
                                            <p:cond delay="7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保留细节的线性平滑滤波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43385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Bilateral</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类型滤波器</a:t>
            </a:r>
          </a:p>
        </p:txBody>
      </p:sp>
      <p:sp>
        <p:nvSpPr>
          <p:cNvPr id="14" name="文本框 13">
            <a:extLst>
              <a:ext uri="{FF2B5EF4-FFF2-40B4-BE49-F238E27FC236}">
                <a16:creationId xmlns:a16="http://schemas.microsoft.com/office/drawing/2014/main" id="{7B4F77AB-9B77-42D3-9EBC-EE24F7CF0710}"/>
              </a:ext>
            </a:extLst>
          </p:cNvPr>
          <p:cNvSpPr txBox="1"/>
          <p:nvPr/>
        </p:nvSpPr>
        <p:spPr>
          <a:xfrm>
            <a:off x="1120595" y="2464937"/>
            <a:ext cx="10143150" cy="188417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型滤波就是基于一个像素的值与中心像素的值差异越大，它们间的相关性相对就越小的思想，结合空间相关从而得出的使用空间滤波器和像素差值滤波器（离差滤波器）组成联合滤波器的一种平滑滤波方法。</a:t>
            </a:r>
          </a:p>
        </p:txBody>
      </p:sp>
      <p:graphicFrame>
        <p:nvGraphicFramePr>
          <p:cNvPr id="13" name="对象 12">
            <a:extLst>
              <a:ext uri="{FF2B5EF4-FFF2-40B4-BE49-F238E27FC236}">
                <a16:creationId xmlns:a16="http://schemas.microsoft.com/office/drawing/2014/main" id="{B7E089A8-99D8-4220-810D-7E76A917BDAC}"/>
              </a:ext>
            </a:extLst>
          </p:cNvPr>
          <p:cNvGraphicFramePr>
            <a:graphicFrameLocks noChangeAspect="1"/>
          </p:cNvGraphicFramePr>
          <p:nvPr>
            <p:extLst>
              <p:ext uri="{D42A27DB-BD31-4B8C-83A1-F6EECF244321}">
                <p14:modId xmlns:p14="http://schemas.microsoft.com/office/powerpoint/2010/main" val="3413315964"/>
              </p:ext>
            </p:extLst>
          </p:nvPr>
        </p:nvGraphicFramePr>
        <p:xfrm>
          <a:off x="1147763" y="4135438"/>
          <a:ext cx="9896475" cy="1422400"/>
        </p:xfrm>
        <a:graphic>
          <a:graphicData uri="http://schemas.openxmlformats.org/presentationml/2006/ole">
            <mc:AlternateContent xmlns:mc="http://schemas.openxmlformats.org/markup-compatibility/2006">
              <mc:Choice xmlns:v="urn:schemas-microsoft-com:vml" Requires="v">
                <p:oleObj spid="_x0000_s139614" name="Equation" r:id="rId4" imgW="2463480" imgH="444240" progId="Equation.DSMT4">
                  <p:embed/>
                </p:oleObj>
              </mc:Choice>
              <mc:Fallback>
                <p:oleObj name="Equation" r:id="rId4" imgW="2463480" imgH="444240" progId="Equation.DSMT4">
                  <p:embed/>
                  <p:pic>
                    <p:nvPicPr>
                      <p:cNvPr id="20" name="对象 19">
                        <a:extLst>
                          <a:ext uri="{FF2B5EF4-FFF2-40B4-BE49-F238E27FC236}">
                            <a16:creationId xmlns:a16="http://schemas.microsoft.com/office/drawing/2014/main" id="{198002D3-645B-488F-A1B6-088145F85F56}"/>
                          </a:ext>
                        </a:extLst>
                      </p:cNvPr>
                      <p:cNvPicPr/>
                      <p:nvPr/>
                    </p:nvPicPr>
                    <p:blipFill>
                      <a:blip r:embed="rId5"/>
                      <a:stretch>
                        <a:fillRect/>
                      </a:stretch>
                    </p:blipFill>
                    <p:spPr>
                      <a:xfrm>
                        <a:off x="1147763" y="4135438"/>
                        <a:ext cx="9896475" cy="14224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D0D61741-8842-4B05-BFFF-291753C8E8A9}"/>
              </a:ext>
            </a:extLst>
          </p:cNvPr>
          <p:cNvGraphicFramePr>
            <a:graphicFrameLocks noChangeAspect="1"/>
          </p:cNvGraphicFramePr>
          <p:nvPr>
            <p:extLst>
              <p:ext uri="{D42A27DB-BD31-4B8C-83A1-F6EECF244321}">
                <p14:modId xmlns:p14="http://schemas.microsoft.com/office/powerpoint/2010/main" val="3754041921"/>
              </p:ext>
            </p:extLst>
          </p:nvPr>
        </p:nvGraphicFramePr>
        <p:xfrm>
          <a:off x="458788" y="5400675"/>
          <a:ext cx="11274425" cy="1422400"/>
        </p:xfrm>
        <a:graphic>
          <a:graphicData uri="http://schemas.openxmlformats.org/presentationml/2006/ole">
            <mc:AlternateContent xmlns:mc="http://schemas.openxmlformats.org/markup-compatibility/2006">
              <mc:Choice xmlns:v="urn:schemas-microsoft-com:vml" Requires="v">
                <p:oleObj spid="_x0000_s139615" name="Equation" r:id="rId6" imgW="2806560" imgH="444240" progId="Equation.DSMT4">
                  <p:embed/>
                </p:oleObj>
              </mc:Choice>
              <mc:Fallback>
                <p:oleObj name="Equation" r:id="rId6" imgW="2806560" imgH="444240" progId="Equation.DSMT4">
                  <p:embed/>
                  <p:pic>
                    <p:nvPicPr>
                      <p:cNvPr id="13" name="对象 12">
                        <a:extLst>
                          <a:ext uri="{FF2B5EF4-FFF2-40B4-BE49-F238E27FC236}">
                            <a16:creationId xmlns:a16="http://schemas.microsoft.com/office/drawing/2014/main" id="{B7E089A8-99D8-4220-810D-7E76A917BDAC}"/>
                          </a:ext>
                        </a:extLst>
                      </p:cNvPr>
                      <p:cNvPicPr/>
                      <p:nvPr/>
                    </p:nvPicPr>
                    <p:blipFill>
                      <a:blip r:embed="rId7"/>
                      <a:stretch>
                        <a:fillRect/>
                      </a:stretch>
                    </p:blipFill>
                    <p:spPr>
                      <a:xfrm>
                        <a:off x="458788" y="5400675"/>
                        <a:ext cx="11274425" cy="14224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432E7CDD-CA55-42EC-B475-184AAA9507E3}"/>
              </a:ext>
            </a:extLst>
          </p:cNvPr>
          <p:cNvGrpSpPr/>
          <p:nvPr/>
        </p:nvGrpSpPr>
        <p:grpSpPr>
          <a:xfrm>
            <a:off x="1581150" y="4135438"/>
            <a:ext cx="9029700" cy="2687637"/>
            <a:chOff x="1581150" y="4135438"/>
            <a:chExt cx="9029700" cy="2687637"/>
          </a:xfrm>
        </p:grpSpPr>
        <p:graphicFrame>
          <p:nvGraphicFramePr>
            <p:cNvPr id="17" name="对象 16">
              <a:extLst>
                <a:ext uri="{FF2B5EF4-FFF2-40B4-BE49-F238E27FC236}">
                  <a16:creationId xmlns:a16="http://schemas.microsoft.com/office/drawing/2014/main" id="{487F28D2-4607-4E5D-AA3C-222F3F0F5454}"/>
                </a:ext>
              </a:extLst>
            </p:cNvPr>
            <p:cNvGraphicFramePr>
              <a:graphicFrameLocks noChangeAspect="1"/>
            </p:cNvGraphicFramePr>
            <p:nvPr>
              <p:extLst>
                <p:ext uri="{D42A27DB-BD31-4B8C-83A1-F6EECF244321}">
                  <p14:modId xmlns:p14="http://schemas.microsoft.com/office/powerpoint/2010/main" val="712398490"/>
                </p:ext>
              </p:extLst>
            </p:nvPr>
          </p:nvGraphicFramePr>
          <p:xfrm>
            <a:off x="1581150" y="4135438"/>
            <a:ext cx="9029700" cy="1463675"/>
          </p:xfrm>
          <a:graphic>
            <a:graphicData uri="http://schemas.openxmlformats.org/presentationml/2006/ole">
              <mc:AlternateContent xmlns:mc="http://schemas.openxmlformats.org/markup-compatibility/2006">
                <mc:Choice xmlns:v="urn:schemas-microsoft-com:vml" Requires="v">
                  <p:oleObj spid="_x0000_s139616" name="Equation" r:id="rId8" imgW="2247840" imgH="457200" progId="Equation.DSMT4">
                    <p:embed/>
                  </p:oleObj>
                </mc:Choice>
                <mc:Fallback>
                  <p:oleObj name="Equation" r:id="rId8" imgW="2247840" imgH="457200" progId="Equation.DSMT4">
                    <p:embed/>
                    <p:pic>
                      <p:nvPicPr>
                        <p:cNvPr id="15" name="对象 14">
                          <a:extLst>
                            <a:ext uri="{FF2B5EF4-FFF2-40B4-BE49-F238E27FC236}">
                              <a16:creationId xmlns:a16="http://schemas.microsoft.com/office/drawing/2014/main" id="{D0D61741-8842-4B05-BFFF-291753C8E8A9}"/>
                            </a:ext>
                          </a:extLst>
                        </p:cNvPr>
                        <p:cNvPicPr/>
                        <p:nvPr/>
                      </p:nvPicPr>
                      <p:blipFill>
                        <a:blip r:embed="rId9"/>
                        <a:stretch>
                          <a:fillRect/>
                        </a:stretch>
                      </p:blipFill>
                      <p:spPr>
                        <a:xfrm>
                          <a:off x="1581150" y="4135438"/>
                          <a:ext cx="9029700" cy="146367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5BCA0728-5CDC-4310-AF3B-0A9AAEF4FDD6}"/>
                </a:ext>
              </a:extLst>
            </p:cNvPr>
            <p:cNvGraphicFramePr>
              <a:graphicFrameLocks noChangeAspect="1"/>
            </p:cNvGraphicFramePr>
            <p:nvPr>
              <p:extLst>
                <p:ext uri="{D42A27DB-BD31-4B8C-83A1-F6EECF244321}">
                  <p14:modId xmlns:p14="http://schemas.microsoft.com/office/powerpoint/2010/main" val="889716828"/>
                </p:ext>
              </p:extLst>
            </p:nvPr>
          </p:nvGraphicFramePr>
          <p:xfrm>
            <a:off x="1581150" y="5400675"/>
            <a:ext cx="5305425" cy="1422400"/>
          </p:xfrm>
          <a:graphic>
            <a:graphicData uri="http://schemas.openxmlformats.org/presentationml/2006/ole">
              <mc:AlternateContent xmlns:mc="http://schemas.openxmlformats.org/markup-compatibility/2006">
                <mc:Choice xmlns:v="urn:schemas-microsoft-com:vml" Requires="v">
                  <p:oleObj spid="_x0000_s139617" name="Equation" r:id="rId10" imgW="1320480" imgH="444240" progId="Equation.DSMT4">
                    <p:embed/>
                  </p:oleObj>
                </mc:Choice>
                <mc:Fallback>
                  <p:oleObj name="Equation" r:id="rId10" imgW="1320480" imgH="444240" progId="Equation.DSMT4">
                    <p:embed/>
                    <p:pic>
                      <p:nvPicPr>
                        <p:cNvPr id="17" name="对象 16">
                          <a:extLst>
                            <a:ext uri="{FF2B5EF4-FFF2-40B4-BE49-F238E27FC236}">
                              <a16:creationId xmlns:a16="http://schemas.microsoft.com/office/drawing/2014/main" id="{487F28D2-4607-4E5D-AA3C-222F3F0F5454}"/>
                            </a:ext>
                          </a:extLst>
                        </p:cNvPr>
                        <p:cNvPicPr/>
                        <p:nvPr/>
                      </p:nvPicPr>
                      <p:blipFill>
                        <a:blip r:embed="rId11"/>
                        <a:stretch>
                          <a:fillRect/>
                        </a:stretch>
                      </p:blipFill>
                      <p:spPr>
                        <a:xfrm>
                          <a:off x="1581150" y="5400675"/>
                          <a:ext cx="5305425" cy="1422400"/>
                        </a:xfrm>
                        <a:prstGeom prst="rect">
                          <a:avLst/>
                        </a:prstGeom>
                      </p:spPr>
                    </p:pic>
                  </p:oleObj>
                </mc:Fallback>
              </mc:AlternateContent>
            </a:graphicData>
          </a:graphic>
        </p:graphicFrame>
      </p:grpSp>
    </p:spTree>
    <p:extLst>
      <p:ext uri="{BB962C8B-B14F-4D97-AF65-F5344CB8AC3E}">
        <p14:creationId xmlns:p14="http://schemas.microsoft.com/office/powerpoint/2010/main" val="28508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nodeType="clickEffect">
                                  <p:stCondLst>
                                    <p:cond delay="0"/>
                                  </p:stCondLst>
                                  <p:childTnLst>
                                    <p:animEffect transition="out" filter="wipe(right)">
                                      <p:cBhvr>
                                        <p:cTn id="26" dur="400"/>
                                        <p:tgtEl>
                                          <p:spTgt spid="13"/>
                                        </p:tgtEl>
                                      </p:cBhvr>
                                    </p:animEffect>
                                    <p:set>
                                      <p:cBhvr>
                                        <p:cTn id="27" dur="1" fill="hold">
                                          <p:stCondLst>
                                            <p:cond delay="399"/>
                                          </p:stCondLst>
                                        </p:cTn>
                                        <p:tgtEl>
                                          <p:spTgt spid="13"/>
                                        </p:tgtEl>
                                        <p:attrNameLst>
                                          <p:attrName>style.visibility</p:attrName>
                                        </p:attrNameLst>
                                      </p:cBhvr>
                                      <p:to>
                                        <p:strVal val="hidden"/>
                                      </p:to>
                                    </p:set>
                                  </p:childTnLst>
                                </p:cTn>
                              </p:par>
                              <p:par>
                                <p:cTn id="28" presetID="22" presetClass="exit" presetSubtype="2" fill="hold" nodeType="withEffect">
                                  <p:stCondLst>
                                    <p:cond delay="0"/>
                                  </p:stCondLst>
                                  <p:childTnLst>
                                    <p:animEffect transition="out" filter="wipe(right)">
                                      <p:cBhvr>
                                        <p:cTn id="29" dur="400"/>
                                        <p:tgtEl>
                                          <p:spTgt spid="15"/>
                                        </p:tgtEl>
                                      </p:cBhvr>
                                    </p:animEffect>
                                    <p:set>
                                      <p:cBhvr>
                                        <p:cTn id="30" dur="1" fill="hold">
                                          <p:stCondLst>
                                            <p:cond delay="399"/>
                                          </p:stCondLst>
                                        </p:cTn>
                                        <p:tgtEl>
                                          <p:spTgt spid="15"/>
                                        </p:tgtEl>
                                        <p:attrNameLst>
                                          <p:attrName>style.visibility</p:attrName>
                                        </p:attrNameLst>
                                      </p:cBhvr>
                                      <p:to>
                                        <p:strVal val="hidden"/>
                                      </p:to>
                                    </p:set>
                                  </p:childTnLst>
                                </p:cTn>
                              </p:par>
                            </p:childTnLst>
                          </p:cTn>
                        </p:par>
                        <p:par>
                          <p:cTn id="31" fill="hold">
                            <p:stCondLst>
                              <p:cond delay="4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非线性滤波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3A6EB26C-B25A-44AE-90D0-9B1054C3D8A6}"/>
              </a:ext>
            </a:extLst>
          </p:cNvPr>
          <p:cNvSpPr txBox="1"/>
          <p:nvPr/>
        </p:nvSpPr>
        <p:spPr>
          <a:xfrm>
            <a:off x="1132322" y="2878684"/>
            <a:ext cx="9637278"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非线性滤波与线性滤波一样，也是基于移动窗口得到移动窗口中心所对应的像素的处理后的值；所不同的是，线性滤波中中心像素的值是由移动窗口范围内所有像素的线性组合（系数一般由移动窗口的函数确定）得到，而非线性滤波中中心像素的值一般由窗口内所有像素的某种统计量得到。</a:t>
            </a:r>
          </a:p>
        </p:txBody>
      </p:sp>
    </p:spTree>
    <p:extLst>
      <p:ext uri="{BB962C8B-B14F-4D97-AF65-F5344CB8AC3E}">
        <p14:creationId xmlns:p14="http://schemas.microsoft.com/office/powerpoint/2010/main" val="25999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非线性滤波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337359"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一、最小值、最大值滤波</a:t>
            </a:r>
          </a:p>
        </p:txBody>
      </p:sp>
      <p:grpSp>
        <p:nvGrpSpPr>
          <p:cNvPr id="3" name="组合 2">
            <a:extLst>
              <a:ext uri="{FF2B5EF4-FFF2-40B4-BE49-F238E27FC236}">
                <a16:creationId xmlns:a16="http://schemas.microsoft.com/office/drawing/2014/main" id="{3CAE8107-C353-49EF-A64D-CB3BD152208D}"/>
              </a:ext>
            </a:extLst>
          </p:cNvPr>
          <p:cNvGrpSpPr/>
          <p:nvPr/>
        </p:nvGrpSpPr>
        <p:grpSpPr>
          <a:xfrm>
            <a:off x="1132322" y="3168059"/>
            <a:ext cx="9637278" cy="2720179"/>
            <a:chOff x="1132322" y="3168059"/>
            <a:chExt cx="9637278" cy="2720179"/>
          </a:xfrm>
        </p:grpSpPr>
        <p:sp>
          <p:nvSpPr>
            <p:cNvPr id="11" name="文本框 10">
              <a:extLst>
                <a:ext uri="{FF2B5EF4-FFF2-40B4-BE49-F238E27FC236}">
                  <a16:creationId xmlns:a16="http://schemas.microsoft.com/office/drawing/2014/main" id="{3A6EB26C-B25A-44AE-90D0-9B1054C3D8A6}"/>
                </a:ext>
              </a:extLst>
            </p:cNvPr>
            <p:cNvSpPr txBox="1"/>
            <p:nvPr/>
          </p:nvSpPr>
          <p:spPr>
            <a:xfrm>
              <a:off x="1132322" y="3168059"/>
              <a:ext cx="9637278"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就是统计出移动窗口范围内所有像素的最小值或最大值以替代中心像素：</a:t>
              </a:r>
            </a:p>
          </p:txBody>
        </p:sp>
        <p:graphicFrame>
          <p:nvGraphicFramePr>
            <p:cNvPr id="9" name="对象 8">
              <a:extLst>
                <a:ext uri="{FF2B5EF4-FFF2-40B4-BE49-F238E27FC236}">
                  <a16:creationId xmlns:a16="http://schemas.microsoft.com/office/drawing/2014/main" id="{E3728407-FDE0-48E2-8D42-79190A8CA677}"/>
                </a:ext>
              </a:extLst>
            </p:cNvPr>
            <p:cNvGraphicFramePr>
              <a:graphicFrameLocks noChangeAspect="1"/>
            </p:cNvGraphicFramePr>
            <p:nvPr>
              <p:extLst>
                <p:ext uri="{D42A27DB-BD31-4B8C-83A1-F6EECF244321}">
                  <p14:modId xmlns:p14="http://schemas.microsoft.com/office/powerpoint/2010/main" val="1471950956"/>
                </p:ext>
              </p:extLst>
            </p:nvPr>
          </p:nvGraphicFramePr>
          <p:xfrm>
            <a:off x="1855762" y="4433104"/>
            <a:ext cx="8480477" cy="1455134"/>
          </p:xfrm>
          <a:graphic>
            <a:graphicData uri="http://schemas.openxmlformats.org/presentationml/2006/ole">
              <mc:AlternateContent xmlns:mc="http://schemas.openxmlformats.org/markup-compatibility/2006">
                <mc:Choice xmlns:v="urn:schemas-microsoft-com:vml" Requires="v">
                  <p:oleObj spid="_x0000_s59726" name="Equation" r:id="rId4" imgW="2476440" imgH="533160" progId="Equation.DSMT4">
                    <p:embed/>
                  </p:oleObj>
                </mc:Choice>
                <mc:Fallback>
                  <p:oleObj name="Equation" r:id="rId4" imgW="2476440" imgH="533160" progId="Equation.DSMT4">
                    <p:embed/>
                    <p:pic>
                      <p:nvPicPr>
                        <p:cNvPr id="12" name="对象 11">
                          <a:extLst>
                            <a:ext uri="{FF2B5EF4-FFF2-40B4-BE49-F238E27FC236}">
                              <a16:creationId xmlns:a16="http://schemas.microsoft.com/office/drawing/2014/main" id="{4334EA6F-2A77-4436-9DC5-6F3E954BFD46}"/>
                            </a:ext>
                          </a:extLst>
                        </p:cNvPr>
                        <p:cNvPicPr/>
                        <p:nvPr/>
                      </p:nvPicPr>
                      <p:blipFill>
                        <a:blip r:embed="rId5"/>
                        <a:stretch>
                          <a:fillRect/>
                        </a:stretch>
                      </p:blipFill>
                      <p:spPr>
                        <a:xfrm>
                          <a:off x="1855762" y="4433104"/>
                          <a:ext cx="8480477" cy="1455134"/>
                        </a:xfrm>
                        <a:prstGeom prst="rect">
                          <a:avLst/>
                        </a:prstGeom>
                      </p:spPr>
                    </p:pic>
                  </p:oleObj>
                </mc:Fallback>
              </mc:AlternateContent>
            </a:graphicData>
          </a:graphic>
        </p:graphicFrame>
      </p:grpSp>
    </p:spTree>
    <p:extLst>
      <p:ext uri="{BB962C8B-B14F-4D97-AF65-F5344CB8AC3E}">
        <p14:creationId xmlns:p14="http://schemas.microsoft.com/office/powerpoint/2010/main" val="218637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400"/>
                                        <p:tgtEl>
                                          <p:spTgt spid="3"/>
                                        </p:tgtEl>
                                      </p:cBhvr>
                                    </p:animEffect>
                                    <p:set>
                                      <p:cBhvr>
                                        <p:cTn id="17"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非线性滤波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683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二、中值滤波（</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grpSp>
        <p:nvGrpSpPr>
          <p:cNvPr id="20" name="组合 19">
            <a:extLst>
              <a:ext uri="{FF2B5EF4-FFF2-40B4-BE49-F238E27FC236}">
                <a16:creationId xmlns:a16="http://schemas.microsoft.com/office/drawing/2014/main" id="{3D447736-26B5-4B70-B9B6-C2936E70C09D}"/>
              </a:ext>
            </a:extLst>
          </p:cNvPr>
          <p:cNvGrpSpPr/>
          <p:nvPr/>
        </p:nvGrpSpPr>
        <p:grpSpPr>
          <a:xfrm>
            <a:off x="402833" y="3168059"/>
            <a:ext cx="11386334" cy="2687660"/>
            <a:chOff x="402833" y="3168059"/>
            <a:chExt cx="11386334" cy="2687660"/>
          </a:xfrm>
        </p:grpSpPr>
        <p:sp>
          <p:nvSpPr>
            <p:cNvPr id="21" name="文本框 20">
              <a:extLst>
                <a:ext uri="{FF2B5EF4-FFF2-40B4-BE49-F238E27FC236}">
                  <a16:creationId xmlns:a16="http://schemas.microsoft.com/office/drawing/2014/main" id="{80F05636-DAD8-42F8-B611-F7F73D47096D}"/>
                </a:ext>
              </a:extLst>
            </p:cNvPr>
            <p:cNvSpPr txBox="1"/>
            <p:nvPr/>
          </p:nvSpPr>
          <p:spPr>
            <a:xfrm>
              <a:off x="1132322" y="3168059"/>
              <a:ext cx="9637278"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就是统计出移动窗口范围内所有像素的中值，并由其代替中心像素得到处理结果（当窗口为偶数时，取中间两数的平均值：</a:t>
              </a:r>
            </a:p>
          </p:txBody>
        </p:sp>
        <p:graphicFrame>
          <p:nvGraphicFramePr>
            <p:cNvPr id="23" name="对象 22">
              <a:extLst>
                <a:ext uri="{FF2B5EF4-FFF2-40B4-BE49-F238E27FC236}">
                  <a16:creationId xmlns:a16="http://schemas.microsoft.com/office/drawing/2014/main" id="{50A2C9BC-7567-40E3-ADC4-C20A73DFF126}"/>
                </a:ext>
              </a:extLst>
            </p:cNvPr>
            <p:cNvGraphicFramePr>
              <a:graphicFrameLocks noChangeAspect="1"/>
            </p:cNvGraphicFramePr>
            <p:nvPr>
              <p:extLst>
                <p:ext uri="{D42A27DB-BD31-4B8C-83A1-F6EECF244321}">
                  <p14:modId xmlns:p14="http://schemas.microsoft.com/office/powerpoint/2010/main" val="740497363"/>
                </p:ext>
              </p:extLst>
            </p:nvPr>
          </p:nvGraphicFramePr>
          <p:xfrm>
            <a:off x="402833" y="4618783"/>
            <a:ext cx="11386334" cy="1236936"/>
          </p:xfrm>
          <a:graphic>
            <a:graphicData uri="http://schemas.openxmlformats.org/presentationml/2006/ole">
              <mc:AlternateContent xmlns:mc="http://schemas.openxmlformats.org/markup-compatibility/2006">
                <mc:Choice xmlns:v="urn:schemas-microsoft-com:vml" Requires="v">
                  <p:oleObj spid="_x0000_s60749" name="Equation" r:id="rId4" imgW="3720960" imgH="507960" progId="Equation.DSMT4">
                    <p:embed/>
                  </p:oleObj>
                </mc:Choice>
                <mc:Fallback>
                  <p:oleObj name="Equation" r:id="rId4" imgW="3720960" imgH="507960" progId="Equation.DSMT4">
                    <p:embed/>
                    <p:pic>
                      <p:nvPicPr>
                        <p:cNvPr id="9" name="对象 8">
                          <a:extLst>
                            <a:ext uri="{FF2B5EF4-FFF2-40B4-BE49-F238E27FC236}">
                              <a16:creationId xmlns:a16="http://schemas.microsoft.com/office/drawing/2014/main" id="{E3728407-FDE0-48E2-8D42-79190A8CA677}"/>
                            </a:ext>
                          </a:extLst>
                        </p:cNvPr>
                        <p:cNvPicPr/>
                        <p:nvPr/>
                      </p:nvPicPr>
                      <p:blipFill>
                        <a:blip r:embed="rId5"/>
                        <a:stretch>
                          <a:fillRect/>
                        </a:stretch>
                      </p:blipFill>
                      <p:spPr>
                        <a:xfrm>
                          <a:off x="402833" y="4618783"/>
                          <a:ext cx="11386334" cy="1236936"/>
                        </a:xfrm>
                        <a:prstGeom prst="rect">
                          <a:avLst/>
                        </a:prstGeom>
                      </p:spPr>
                    </p:pic>
                  </p:oleObj>
                </mc:Fallback>
              </mc:AlternateContent>
            </a:graphicData>
          </a:graphic>
        </p:graphicFrame>
      </p:grpSp>
    </p:spTree>
    <p:extLst>
      <p:ext uri="{BB962C8B-B14F-4D97-AF65-F5344CB8AC3E}">
        <p14:creationId xmlns:p14="http://schemas.microsoft.com/office/powerpoint/2010/main" val="256897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400"/>
                                        <p:tgtEl>
                                          <p:spTgt spid="20"/>
                                        </p:tgtEl>
                                      </p:cBhvr>
                                    </p:animEffect>
                                    <p:set>
                                      <p:cBhvr>
                                        <p:cTn id="17" dur="1" fill="hold">
                                          <p:stCondLst>
                                            <p:cond delay="3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非线性滤波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5114599"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三、中值滤波（</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加权中值</a:t>
            </a:r>
          </a:p>
        </p:txBody>
      </p:sp>
      <p:sp>
        <p:nvSpPr>
          <p:cNvPr id="21" name="文本框 20">
            <a:extLst>
              <a:ext uri="{FF2B5EF4-FFF2-40B4-BE49-F238E27FC236}">
                <a16:creationId xmlns:a16="http://schemas.microsoft.com/office/drawing/2014/main" id="{80F05636-DAD8-42F8-B611-F7F73D47096D}"/>
              </a:ext>
            </a:extLst>
          </p:cNvPr>
          <p:cNvSpPr txBox="1"/>
          <p:nvPr/>
        </p:nvSpPr>
        <p:spPr>
          <a:xfrm>
            <a:off x="1132322" y="2781979"/>
            <a:ext cx="9637278"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以滤波器函数值为权，作为一个像素值在进行统计排序时的计数依据（即权值多大，对应像素值就在排序数列中出现多少次）从而确定加权中值。要注意的是任何一个权值不能大于其它所有权值的和，所有权值也不能为负！！</a:t>
            </a:r>
          </a:p>
        </p:txBody>
      </p:sp>
      <p:grpSp>
        <p:nvGrpSpPr>
          <p:cNvPr id="233" name="组合 232">
            <a:extLst>
              <a:ext uri="{FF2B5EF4-FFF2-40B4-BE49-F238E27FC236}">
                <a16:creationId xmlns:a16="http://schemas.microsoft.com/office/drawing/2014/main" id="{8617C585-7D39-43DD-8E75-19BE6E152A75}"/>
              </a:ext>
            </a:extLst>
          </p:cNvPr>
          <p:cNvGrpSpPr/>
          <p:nvPr/>
        </p:nvGrpSpPr>
        <p:grpSpPr>
          <a:xfrm>
            <a:off x="1081296" y="4987522"/>
            <a:ext cx="1117653" cy="1592716"/>
            <a:chOff x="1325136" y="5180562"/>
            <a:chExt cx="1117653" cy="1592716"/>
          </a:xfrm>
        </p:grpSpPr>
        <p:grpSp>
          <p:nvGrpSpPr>
            <p:cNvPr id="13" name="组合 12">
              <a:extLst>
                <a:ext uri="{FF2B5EF4-FFF2-40B4-BE49-F238E27FC236}">
                  <a16:creationId xmlns:a16="http://schemas.microsoft.com/office/drawing/2014/main" id="{BBE47694-6A79-4C90-80C5-19C947CFC3CC}"/>
                </a:ext>
              </a:extLst>
            </p:cNvPr>
            <p:cNvGrpSpPr/>
            <p:nvPr/>
          </p:nvGrpSpPr>
          <p:grpSpPr>
            <a:xfrm>
              <a:off x="1364107" y="5180562"/>
              <a:ext cx="1039710" cy="1159526"/>
              <a:chOff x="4687979" y="5382260"/>
              <a:chExt cx="1039710" cy="1159526"/>
            </a:xfrm>
          </p:grpSpPr>
          <p:grpSp>
            <p:nvGrpSpPr>
              <p:cNvPr id="50" name="组合 49">
                <a:extLst>
                  <a:ext uri="{FF2B5EF4-FFF2-40B4-BE49-F238E27FC236}">
                    <a16:creationId xmlns:a16="http://schemas.microsoft.com/office/drawing/2014/main" id="{AA207C0F-8098-4C29-8CA5-EF987AE66AB9}"/>
                  </a:ext>
                </a:extLst>
              </p:cNvPr>
              <p:cNvGrpSpPr/>
              <p:nvPr/>
            </p:nvGrpSpPr>
            <p:grpSpPr>
              <a:xfrm>
                <a:off x="5034549" y="5382260"/>
                <a:ext cx="346570" cy="461665"/>
                <a:chOff x="5046033" y="5282380"/>
                <a:chExt cx="346570" cy="461665"/>
              </a:xfrm>
            </p:grpSpPr>
            <p:sp>
              <p:nvSpPr>
                <p:cNvPr id="51" name="矩形 50">
                  <a:extLst>
                    <a:ext uri="{FF2B5EF4-FFF2-40B4-BE49-F238E27FC236}">
                      <a16:creationId xmlns:a16="http://schemas.microsoft.com/office/drawing/2014/main" id="{B62E7B8B-DA04-4CA6-BDC6-E7FCA386162B}"/>
                    </a:ext>
                  </a:extLst>
                </p:cNvPr>
                <p:cNvSpPr/>
                <p:nvPr/>
              </p:nvSpPr>
              <p:spPr>
                <a:xfrm>
                  <a:off x="5046033" y="5348177"/>
                  <a:ext cx="346570" cy="346570"/>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D93B4B84-05FC-4D7C-863A-53392AFDBB76}"/>
                    </a:ext>
                  </a:extLst>
                </p:cNvPr>
                <p:cNvSpPr txBox="1"/>
                <p:nvPr/>
              </p:nvSpPr>
              <p:spPr>
                <a:xfrm>
                  <a:off x="5046033" y="5282380"/>
                  <a:ext cx="346570" cy="461665"/>
                </a:xfrm>
                <a:prstGeom prst="rect">
                  <a:avLst/>
                </a:prstGeom>
                <a:noFill/>
              </p:spPr>
              <p:txBody>
                <a:bodyPr wrap="none" rtlCol="0">
                  <a:spAutoFit/>
                </a:bodyPr>
                <a:lstStyle/>
                <a:p>
                  <a:r>
                    <a:rPr lang="en-US" altLang="zh-CN" sz="2400" dirty="0">
                      <a:solidFill>
                        <a:schemeClr val="bg1"/>
                      </a:solidFill>
                    </a:rPr>
                    <a:t>7</a:t>
                  </a:r>
                  <a:endParaRPr lang="zh-CN" altLang="en-US" sz="2400" dirty="0">
                    <a:solidFill>
                      <a:schemeClr val="bg1"/>
                    </a:solidFill>
                  </a:endParaRPr>
                </a:p>
              </p:txBody>
            </p:sp>
          </p:grpSp>
          <p:grpSp>
            <p:nvGrpSpPr>
              <p:cNvPr id="53" name="组合 52">
                <a:extLst>
                  <a:ext uri="{FF2B5EF4-FFF2-40B4-BE49-F238E27FC236}">
                    <a16:creationId xmlns:a16="http://schemas.microsoft.com/office/drawing/2014/main" id="{F001DA20-9F66-42DD-820A-7FDD1A6D6FED}"/>
                  </a:ext>
                </a:extLst>
              </p:cNvPr>
              <p:cNvGrpSpPr/>
              <p:nvPr/>
            </p:nvGrpSpPr>
            <p:grpSpPr>
              <a:xfrm>
                <a:off x="5381119" y="5382260"/>
                <a:ext cx="346570" cy="461665"/>
                <a:chOff x="5104275" y="5282380"/>
                <a:chExt cx="346570" cy="461665"/>
              </a:xfrm>
            </p:grpSpPr>
            <p:sp>
              <p:nvSpPr>
                <p:cNvPr id="54" name="矩形 53">
                  <a:extLst>
                    <a:ext uri="{FF2B5EF4-FFF2-40B4-BE49-F238E27FC236}">
                      <a16:creationId xmlns:a16="http://schemas.microsoft.com/office/drawing/2014/main" id="{C45E2640-D177-4B1E-9535-1487468F6B37}"/>
                    </a:ext>
                  </a:extLst>
                </p:cNvPr>
                <p:cNvSpPr/>
                <p:nvPr/>
              </p:nvSpPr>
              <p:spPr>
                <a:xfrm>
                  <a:off x="5104275" y="5348177"/>
                  <a:ext cx="346570" cy="346570"/>
                </a:xfrm>
                <a:prstGeom prst="rect">
                  <a:avLst/>
                </a:prstGeom>
                <a:solidFill>
                  <a:srgbClr val="F9B2D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60FD33B3-4677-4A7B-BFC9-09F08F26F186}"/>
                    </a:ext>
                  </a:extLst>
                </p:cNvPr>
                <p:cNvSpPr txBox="1"/>
                <p:nvPr/>
              </p:nvSpPr>
              <p:spPr>
                <a:xfrm>
                  <a:off x="5104275" y="5282380"/>
                  <a:ext cx="346570" cy="461665"/>
                </a:xfrm>
                <a:prstGeom prst="rect">
                  <a:avLst/>
                </a:prstGeom>
                <a:noFill/>
              </p:spPr>
              <p:txBody>
                <a:bodyPr wrap="none" rtlCol="0">
                  <a:spAutoFit/>
                </a:bodyPr>
                <a:lstStyle/>
                <a:p>
                  <a:r>
                    <a:rPr lang="en-US" altLang="zh-CN" sz="2400" dirty="0">
                      <a:solidFill>
                        <a:schemeClr val="bg1"/>
                      </a:solidFill>
                    </a:rPr>
                    <a:t>2</a:t>
                  </a:r>
                  <a:endParaRPr lang="zh-CN" altLang="en-US" sz="2400" dirty="0">
                    <a:solidFill>
                      <a:schemeClr val="bg1"/>
                    </a:solidFill>
                  </a:endParaRPr>
                </a:p>
              </p:txBody>
            </p:sp>
          </p:grpSp>
          <p:grpSp>
            <p:nvGrpSpPr>
              <p:cNvPr id="56" name="组合 55">
                <a:extLst>
                  <a:ext uri="{FF2B5EF4-FFF2-40B4-BE49-F238E27FC236}">
                    <a16:creationId xmlns:a16="http://schemas.microsoft.com/office/drawing/2014/main" id="{D0EB10CE-60FB-43B8-A417-1AAB95F977B2}"/>
                  </a:ext>
                </a:extLst>
              </p:cNvPr>
              <p:cNvGrpSpPr/>
              <p:nvPr/>
            </p:nvGrpSpPr>
            <p:grpSpPr>
              <a:xfrm>
                <a:off x="5034549" y="5730599"/>
                <a:ext cx="346570" cy="461665"/>
                <a:chOff x="5066418" y="5282380"/>
                <a:chExt cx="346570" cy="461665"/>
              </a:xfrm>
            </p:grpSpPr>
            <p:sp>
              <p:nvSpPr>
                <p:cNvPr id="57" name="矩形 56">
                  <a:extLst>
                    <a:ext uri="{FF2B5EF4-FFF2-40B4-BE49-F238E27FC236}">
                      <a16:creationId xmlns:a16="http://schemas.microsoft.com/office/drawing/2014/main" id="{6AA9C883-B523-4271-B4A7-2B2E81A46E13}"/>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3A38C8DE-07B7-4874-B813-25AB0354FFB6}"/>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59" name="组合 58">
                <a:extLst>
                  <a:ext uri="{FF2B5EF4-FFF2-40B4-BE49-F238E27FC236}">
                    <a16:creationId xmlns:a16="http://schemas.microsoft.com/office/drawing/2014/main" id="{057CC2AC-8ACC-4737-837C-F4C44A182317}"/>
                  </a:ext>
                </a:extLst>
              </p:cNvPr>
              <p:cNvGrpSpPr/>
              <p:nvPr/>
            </p:nvGrpSpPr>
            <p:grpSpPr>
              <a:xfrm>
                <a:off x="5381119" y="5730599"/>
                <a:ext cx="346570" cy="461665"/>
                <a:chOff x="4914989" y="5282380"/>
                <a:chExt cx="346570" cy="461665"/>
              </a:xfrm>
            </p:grpSpPr>
            <p:sp>
              <p:nvSpPr>
                <p:cNvPr id="60" name="矩形 59">
                  <a:extLst>
                    <a:ext uri="{FF2B5EF4-FFF2-40B4-BE49-F238E27FC236}">
                      <a16:creationId xmlns:a16="http://schemas.microsoft.com/office/drawing/2014/main" id="{97338DAA-B524-48E8-BBDE-1DE540438128}"/>
                    </a:ext>
                  </a:extLst>
                </p:cNvPr>
                <p:cNvSpPr/>
                <p:nvPr/>
              </p:nvSpPr>
              <p:spPr>
                <a:xfrm>
                  <a:off x="4914989" y="5348177"/>
                  <a:ext cx="346570" cy="346570"/>
                </a:xfrm>
                <a:prstGeom prst="rect">
                  <a:avLst/>
                </a:prstGeom>
                <a:solidFill>
                  <a:srgbClr val="FFF1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12607DEA-E63C-454F-B464-64E432C82036}"/>
                    </a:ext>
                  </a:extLst>
                </p:cNvPr>
                <p:cNvSpPr txBox="1"/>
                <p:nvPr/>
              </p:nvSpPr>
              <p:spPr>
                <a:xfrm>
                  <a:off x="4914989"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62" name="组合 61">
                <a:extLst>
                  <a:ext uri="{FF2B5EF4-FFF2-40B4-BE49-F238E27FC236}">
                    <a16:creationId xmlns:a16="http://schemas.microsoft.com/office/drawing/2014/main" id="{A7911CD4-9E16-4D4F-9535-E069BF3EAE91}"/>
                  </a:ext>
                </a:extLst>
              </p:cNvPr>
              <p:cNvGrpSpPr/>
              <p:nvPr/>
            </p:nvGrpSpPr>
            <p:grpSpPr>
              <a:xfrm>
                <a:off x="4687979" y="6080121"/>
                <a:ext cx="346570" cy="461665"/>
                <a:chOff x="4443229" y="5282380"/>
                <a:chExt cx="346570" cy="461665"/>
              </a:xfrm>
            </p:grpSpPr>
            <p:sp>
              <p:nvSpPr>
                <p:cNvPr id="63" name="矩形 62">
                  <a:extLst>
                    <a:ext uri="{FF2B5EF4-FFF2-40B4-BE49-F238E27FC236}">
                      <a16:creationId xmlns:a16="http://schemas.microsoft.com/office/drawing/2014/main" id="{23E05C46-46C4-4B9F-A61C-E019DCE54AC9}"/>
                    </a:ext>
                  </a:extLst>
                </p:cNvPr>
                <p:cNvSpPr/>
                <p:nvPr/>
              </p:nvSpPr>
              <p:spPr>
                <a:xfrm>
                  <a:off x="4443229" y="5348177"/>
                  <a:ext cx="346570" cy="346570"/>
                </a:xfrm>
                <a:prstGeom prst="rect">
                  <a:avLst/>
                </a:prstGeom>
                <a:solidFill>
                  <a:srgbClr val="D8EC84"/>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114AD47-212C-4E25-83E7-079B8F0B556B}"/>
                    </a:ext>
                  </a:extLst>
                </p:cNvPr>
                <p:cNvSpPr txBox="1"/>
                <p:nvPr/>
              </p:nvSpPr>
              <p:spPr>
                <a:xfrm>
                  <a:off x="4443229" y="5282380"/>
                  <a:ext cx="346570" cy="461665"/>
                </a:xfrm>
                <a:prstGeom prst="rect">
                  <a:avLst/>
                </a:prstGeom>
                <a:noFill/>
              </p:spPr>
              <p:txBody>
                <a:bodyPr wrap="none" rtlCol="0">
                  <a:spAutoFit/>
                </a:bodyPr>
                <a:lstStyle/>
                <a:p>
                  <a:r>
                    <a:rPr lang="en-US" altLang="zh-CN" sz="2400" dirty="0">
                      <a:solidFill>
                        <a:schemeClr val="bg1"/>
                      </a:solidFill>
                    </a:rPr>
                    <a:t>9</a:t>
                  </a:r>
                  <a:endParaRPr lang="zh-CN" altLang="en-US" sz="2400" dirty="0">
                    <a:solidFill>
                      <a:schemeClr val="bg1"/>
                    </a:solidFill>
                  </a:endParaRPr>
                </a:p>
              </p:txBody>
            </p:sp>
          </p:grpSp>
          <p:grpSp>
            <p:nvGrpSpPr>
              <p:cNvPr id="65" name="组合 64">
                <a:extLst>
                  <a:ext uri="{FF2B5EF4-FFF2-40B4-BE49-F238E27FC236}">
                    <a16:creationId xmlns:a16="http://schemas.microsoft.com/office/drawing/2014/main" id="{4153128C-D475-44D3-A729-9AA6773B9475}"/>
                  </a:ext>
                </a:extLst>
              </p:cNvPr>
              <p:cNvGrpSpPr/>
              <p:nvPr/>
            </p:nvGrpSpPr>
            <p:grpSpPr>
              <a:xfrm>
                <a:off x="5034549" y="6080121"/>
                <a:ext cx="346570" cy="461665"/>
                <a:chOff x="5025649" y="5282380"/>
                <a:chExt cx="346570" cy="461665"/>
              </a:xfrm>
            </p:grpSpPr>
            <p:sp>
              <p:nvSpPr>
                <p:cNvPr id="66" name="矩形 65">
                  <a:extLst>
                    <a:ext uri="{FF2B5EF4-FFF2-40B4-BE49-F238E27FC236}">
                      <a16:creationId xmlns:a16="http://schemas.microsoft.com/office/drawing/2014/main" id="{11268CC8-2500-4922-894B-F36248FE8B34}"/>
                    </a:ext>
                  </a:extLst>
                </p:cNvPr>
                <p:cNvSpPr/>
                <p:nvPr/>
              </p:nvSpPr>
              <p:spPr>
                <a:xfrm>
                  <a:off x="5025649" y="5348177"/>
                  <a:ext cx="346570" cy="346570"/>
                </a:xfrm>
                <a:prstGeom prst="rect">
                  <a:avLst/>
                </a:prstGeom>
                <a:solidFill>
                  <a:srgbClr val="FBC70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F19E9EAC-BA4E-4D02-9EA7-06FBDB10DE9B}"/>
                    </a:ext>
                  </a:extLst>
                </p:cNvPr>
                <p:cNvSpPr txBox="1"/>
                <p:nvPr/>
              </p:nvSpPr>
              <p:spPr>
                <a:xfrm>
                  <a:off x="5025649" y="5282380"/>
                  <a:ext cx="346570" cy="461665"/>
                </a:xfrm>
                <a:prstGeom prst="rect">
                  <a:avLst/>
                </a:prstGeom>
                <a:noFill/>
              </p:spPr>
              <p:txBody>
                <a:bodyPr wrap="none" rtlCol="0">
                  <a:spAutoFit/>
                </a:bodyPr>
                <a:lstStyle/>
                <a:p>
                  <a:r>
                    <a:rPr lang="en-US" altLang="zh-CN" sz="2400" dirty="0">
                      <a:solidFill>
                        <a:schemeClr val="bg1"/>
                      </a:solidFill>
                    </a:rPr>
                    <a:t>5</a:t>
                  </a:r>
                  <a:endParaRPr lang="zh-CN" altLang="en-US" sz="2400" dirty="0">
                    <a:solidFill>
                      <a:schemeClr val="bg1"/>
                    </a:solidFill>
                  </a:endParaRPr>
                </a:p>
              </p:txBody>
            </p:sp>
          </p:grpSp>
          <p:grpSp>
            <p:nvGrpSpPr>
              <p:cNvPr id="68" name="组合 67">
                <a:extLst>
                  <a:ext uri="{FF2B5EF4-FFF2-40B4-BE49-F238E27FC236}">
                    <a16:creationId xmlns:a16="http://schemas.microsoft.com/office/drawing/2014/main" id="{88A7D24D-5FFC-4E5D-BC4A-9A9639C4CADC}"/>
                  </a:ext>
                </a:extLst>
              </p:cNvPr>
              <p:cNvGrpSpPr/>
              <p:nvPr/>
            </p:nvGrpSpPr>
            <p:grpSpPr>
              <a:xfrm>
                <a:off x="5381119" y="6080121"/>
                <a:ext cx="346570" cy="461665"/>
                <a:chOff x="4772297" y="5282380"/>
                <a:chExt cx="346570" cy="461665"/>
              </a:xfrm>
            </p:grpSpPr>
            <p:sp>
              <p:nvSpPr>
                <p:cNvPr id="69" name="矩形 68">
                  <a:extLst>
                    <a:ext uri="{FF2B5EF4-FFF2-40B4-BE49-F238E27FC236}">
                      <a16:creationId xmlns:a16="http://schemas.microsoft.com/office/drawing/2014/main" id="{15195E1E-7819-4397-955B-C51E7213AF2C}"/>
                    </a:ext>
                  </a:extLst>
                </p:cNvPr>
                <p:cNvSpPr/>
                <p:nvPr/>
              </p:nvSpPr>
              <p:spPr>
                <a:xfrm>
                  <a:off x="4772297" y="5348177"/>
                  <a:ext cx="346570" cy="346570"/>
                </a:xfrm>
                <a:prstGeom prst="rect">
                  <a:avLst/>
                </a:prstGeom>
                <a:solidFill>
                  <a:srgbClr val="DCBD7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69FBF9B0-9469-459A-B776-3C6FED43F90D}"/>
                    </a:ext>
                  </a:extLst>
                </p:cNvPr>
                <p:cNvSpPr txBox="1"/>
                <p:nvPr/>
              </p:nvSpPr>
              <p:spPr>
                <a:xfrm>
                  <a:off x="4772297" y="5282380"/>
                  <a:ext cx="346570" cy="461665"/>
                </a:xfrm>
                <a:prstGeom prst="rect">
                  <a:avLst/>
                </a:prstGeom>
                <a:noFill/>
              </p:spPr>
              <p:txBody>
                <a:bodyPr wrap="none" rtlCol="0">
                  <a:spAutoFit/>
                </a:bodyPr>
                <a:lstStyle/>
                <a:p>
                  <a:r>
                    <a:rPr lang="en-US" altLang="zh-CN" sz="2400" dirty="0">
                      <a:solidFill>
                        <a:schemeClr val="bg1"/>
                      </a:solidFill>
                    </a:rPr>
                    <a:t>8</a:t>
                  </a:r>
                  <a:endParaRPr lang="zh-CN" altLang="en-US" sz="2400" dirty="0">
                    <a:solidFill>
                      <a:schemeClr val="bg1"/>
                    </a:solidFill>
                  </a:endParaRPr>
                </a:p>
              </p:txBody>
            </p:sp>
          </p:grpSp>
          <p:grpSp>
            <p:nvGrpSpPr>
              <p:cNvPr id="71" name="组合 70">
                <a:extLst>
                  <a:ext uri="{FF2B5EF4-FFF2-40B4-BE49-F238E27FC236}">
                    <a16:creationId xmlns:a16="http://schemas.microsoft.com/office/drawing/2014/main" id="{BFC81E6D-CDA9-48C7-84B2-7D8983874944}"/>
                  </a:ext>
                </a:extLst>
              </p:cNvPr>
              <p:cNvGrpSpPr/>
              <p:nvPr/>
            </p:nvGrpSpPr>
            <p:grpSpPr>
              <a:xfrm>
                <a:off x="4687979" y="5382260"/>
                <a:ext cx="346570" cy="461665"/>
                <a:chOff x="5182902" y="5282380"/>
                <a:chExt cx="346570" cy="461665"/>
              </a:xfrm>
            </p:grpSpPr>
            <p:sp>
              <p:nvSpPr>
                <p:cNvPr id="72" name="矩形 71">
                  <a:extLst>
                    <a:ext uri="{FF2B5EF4-FFF2-40B4-BE49-F238E27FC236}">
                      <a16:creationId xmlns:a16="http://schemas.microsoft.com/office/drawing/2014/main" id="{9185B990-DED1-4088-929C-B6BEDF33B9B5}"/>
                    </a:ext>
                  </a:extLst>
                </p:cNvPr>
                <p:cNvSpPr/>
                <p:nvPr/>
              </p:nvSpPr>
              <p:spPr>
                <a:xfrm>
                  <a:off x="5182902" y="5348177"/>
                  <a:ext cx="346570" cy="346570"/>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DC06F764-1C6F-4F88-A1C2-8AC89F77908D}"/>
                    </a:ext>
                  </a:extLst>
                </p:cNvPr>
                <p:cNvSpPr txBox="1"/>
                <p:nvPr/>
              </p:nvSpPr>
              <p:spPr>
                <a:xfrm>
                  <a:off x="5182902" y="5282380"/>
                  <a:ext cx="346570" cy="461665"/>
                </a:xfrm>
                <a:prstGeom prst="rect">
                  <a:avLst/>
                </a:prstGeom>
                <a:noFill/>
              </p:spPr>
              <p:txBody>
                <a:bodyPr wrap="none" rtlCol="0">
                  <a:spAutoFit/>
                </a:bodyPr>
                <a:lstStyle/>
                <a:p>
                  <a:r>
                    <a:rPr lang="en-US" altLang="zh-CN" sz="2400" dirty="0">
                      <a:solidFill>
                        <a:schemeClr val="bg1"/>
                      </a:solidFill>
                    </a:rPr>
                    <a:t>3</a:t>
                  </a:r>
                  <a:endParaRPr lang="zh-CN" altLang="en-US" sz="2400" dirty="0">
                    <a:solidFill>
                      <a:schemeClr val="bg1"/>
                    </a:solidFill>
                  </a:endParaRPr>
                </a:p>
              </p:txBody>
            </p:sp>
          </p:grpSp>
          <p:grpSp>
            <p:nvGrpSpPr>
              <p:cNvPr id="74" name="组合 73">
                <a:extLst>
                  <a:ext uri="{FF2B5EF4-FFF2-40B4-BE49-F238E27FC236}">
                    <a16:creationId xmlns:a16="http://schemas.microsoft.com/office/drawing/2014/main" id="{124F64FC-253E-460C-85F3-E16E11AB8AE3}"/>
                  </a:ext>
                </a:extLst>
              </p:cNvPr>
              <p:cNvGrpSpPr/>
              <p:nvPr/>
            </p:nvGrpSpPr>
            <p:grpSpPr>
              <a:xfrm>
                <a:off x="4687979" y="5730599"/>
                <a:ext cx="346570" cy="461665"/>
                <a:chOff x="5092626" y="5282380"/>
                <a:chExt cx="346570" cy="461665"/>
              </a:xfrm>
            </p:grpSpPr>
            <p:sp>
              <p:nvSpPr>
                <p:cNvPr id="75" name="矩形 74">
                  <a:extLst>
                    <a:ext uri="{FF2B5EF4-FFF2-40B4-BE49-F238E27FC236}">
                      <a16:creationId xmlns:a16="http://schemas.microsoft.com/office/drawing/2014/main" id="{89358BD6-B4A3-4B44-8048-B6C7EB4A052D}"/>
                    </a:ext>
                  </a:extLst>
                </p:cNvPr>
                <p:cNvSpPr/>
                <p:nvPr/>
              </p:nvSpPr>
              <p:spPr>
                <a:xfrm>
                  <a:off x="5092626" y="5348177"/>
                  <a:ext cx="346570" cy="346570"/>
                </a:xfrm>
                <a:prstGeom prst="rect">
                  <a:avLst/>
                </a:prstGeom>
                <a:solidFill>
                  <a:srgbClr val="FDE17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2B3C6EB2-BCAB-46C3-8CED-D583D524C19D}"/>
                    </a:ext>
                  </a:extLst>
                </p:cNvPr>
                <p:cNvSpPr txBox="1"/>
                <p:nvPr/>
              </p:nvSpPr>
              <p:spPr>
                <a:xfrm>
                  <a:off x="5092626" y="5282380"/>
                  <a:ext cx="346570"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grpSp>
        </p:grpSp>
        <p:sp>
          <p:nvSpPr>
            <p:cNvPr id="231" name="文本框 230">
              <a:extLst>
                <a:ext uri="{FF2B5EF4-FFF2-40B4-BE49-F238E27FC236}">
                  <a16:creationId xmlns:a16="http://schemas.microsoft.com/office/drawing/2014/main" id="{74B102F1-33D2-4F69-B94C-E3044A296122}"/>
                </a:ext>
              </a:extLst>
            </p:cNvPr>
            <p:cNvSpPr txBox="1"/>
            <p:nvPr/>
          </p:nvSpPr>
          <p:spPr>
            <a:xfrm>
              <a:off x="1325136" y="6274102"/>
              <a:ext cx="1117653" cy="499176"/>
            </a:xfrm>
            <a:prstGeom prst="rect">
              <a:avLst/>
            </a:prstGeom>
            <a:noFill/>
          </p:spPr>
          <p:txBody>
            <a:bodyPr wrap="square" rtlCol="0">
              <a:spAutoFit/>
            </a:bodyPr>
            <a:lstStyle/>
            <a:p>
              <a:pPr>
                <a:lnSpc>
                  <a:spcPts val="3600"/>
                </a:lnSpc>
              </a:pP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像素块</a:t>
              </a:r>
            </a:p>
          </p:txBody>
        </p:sp>
      </p:grpSp>
      <p:grpSp>
        <p:nvGrpSpPr>
          <p:cNvPr id="234" name="组合 233">
            <a:extLst>
              <a:ext uri="{FF2B5EF4-FFF2-40B4-BE49-F238E27FC236}">
                <a16:creationId xmlns:a16="http://schemas.microsoft.com/office/drawing/2014/main" id="{0D60540F-45E3-436A-9B14-296ECD02E51E}"/>
              </a:ext>
            </a:extLst>
          </p:cNvPr>
          <p:cNvGrpSpPr/>
          <p:nvPr/>
        </p:nvGrpSpPr>
        <p:grpSpPr>
          <a:xfrm>
            <a:off x="2458757" y="5003445"/>
            <a:ext cx="1117653" cy="1576793"/>
            <a:chOff x="2702597" y="5196485"/>
            <a:chExt cx="1117653" cy="1576793"/>
          </a:xfrm>
        </p:grpSpPr>
        <p:grpSp>
          <p:nvGrpSpPr>
            <p:cNvPr id="104" name="组合 103">
              <a:extLst>
                <a:ext uri="{FF2B5EF4-FFF2-40B4-BE49-F238E27FC236}">
                  <a16:creationId xmlns:a16="http://schemas.microsoft.com/office/drawing/2014/main" id="{499C01B5-C467-4967-96A0-1824BD13CC06}"/>
                </a:ext>
              </a:extLst>
            </p:cNvPr>
            <p:cNvGrpSpPr/>
            <p:nvPr/>
          </p:nvGrpSpPr>
          <p:grpSpPr>
            <a:xfrm>
              <a:off x="2740141" y="5196485"/>
              <a:ext cx="1042565" cy="1161545"/>
              <a:chOff x="3835245" y="4886001"/>
              <a:chExt cx="1042565" cy="1161545"/>
            </a:xfrm>
          </p:grpSpPr>
          <p:grpSp>
            <p:nvGrpSpPr>
              <p:cNvPr id="77" name="组合 76">
                <a:extLst>
                  <a:ext uri="{FF2B5EF4-FFF2-40B4-BE49-F238E27FC236}">
                    <a16:creationId xmlns:a16="http://schemas.microsoft.com/office/drawing/2014/main" id="{5BBE1AFF-7885-4D01-A528-0069739E19DB}"/>
                  </a:ext>
                </a:extLst>
              </p:cNvPr>
              <p:cNvGrpSpPr/>
              <p:nvPr/>
            </p:nvGrpSpPr>
            <p:grpSpPr>
              <a:xfrm>
                <a:off x="3835245" y="4886001"/>
                <a:ext cx="346570" cy="461665"/>
                <a:chOff x="5334331" y="5282380"/>
                <a:chExt cx="346570" cy="461665"/>
              </a:xfrm>
            </p:grpSpPr>
            <p:sp>
              <p:nvSpPr>
                <p:cNvPr id="78" name="矩形 77">
                  <a:extLst>
                    <a:ext uri="{FF2B5EF4-FFF2-40B4-BE49-F238E27FC236}">
                      <a16:creationId xmlns:a16="http://schemas.microsoft.com/office/drawing/2014/main" id="{E1F6A21B-47DE-4925-AD9C-C4237883929A}"/>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3CBB4489-8FAC-46CE-90B5-4740A2E26CA8}"/>
                    </a:ext>
                  </a:extLst>
                </p:cNvPr>
                <p:cNvSpPr txBox="1"/>
                <p:nvPr/>
              </p:nvSpPr>
              <p:spPr>
                <a:xfrm>
                  <a:off x="5334331" y="5282380"/>
                  <a:ext cx="346570" cy="461665"/>
                </a:xfrm>
                <a:prstGeom prst="rect">
                  <a:avLst/>
                </a:prstGeom>
                <a:noFill/>
              </p:spPr>
              <p:txBody>
                <a:bodyPr wrap="none" rtlCol="0">
                  <a:spAutoFit/>
                </a:bodyPr>
                <a:lstStyle/>
                <a:p>
                  <a:r>
                    <a:rPr lang="en-US" altLang="zh-CN" sz="2400" dirty="0"/>
                    <a:t>1</a:t>
                  </a:r>
                  <a:endParaRPr lang="zh-CN" altLang="en-US" sz="2400" dirty="0"/>
                </a:p>
              </p:txBody>
            </p:sp>
          </p:grpSp>
          <p:grpSp>
            <p:nvGrpSpPr>
              <p:cNvPr id="80" name="组合 79">
                <a:extLst>
                  <a:ext uri="{FF2B5EF4-FFF2-40B4-BE49-F238E27FC236}">
                    <a16:creationId xmlns:a16="http://schemas.microsoft.com/office/drawing/2014/main" id="{11F448EC-0008-42C9-8FEA-B3DDEE53FBF6}"/>
                  </a:ext>
                </a:extLst>
              </p:cNvPr>
              <p:cNvGrpSpPr/>
              <p:nvPr/>
            </p:nvGrpSpPr>
            <p:grpSpPr>
              <a:xfrm>
                <a:off x="4181815" y="4886001"/>
                <a:ext cx="346570" cy="461665"/>
                <a:chOff x="5334331" y="5282380"/>
                <a:chExt cx="346570" cy="461665"/>
              </a:xfrm>
            </p:grpSpPr>
            <p:sp>
              <p:nvSpPr>
                <p:cNvPr id="81" name="矩形 80">
                  <a:extLst>
                    <a:ext uri="{FF2B5EF4-FFF2-40B4-BE49-F238E27FC236}">
                      <a16:creationId xmlns:a16="http://schemas.microsoft.com/office/drawing/2014/main" id="{5ED4638A-A1B4-4BF9-B4B1-ACBBB8938A2D}"/>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59BD519F-89D2-421A-B520-57CA7C9F4009}"/>
                    </a:ext>
                  </a:extLst>
                </p:cNvPr>
                <p:cNvSpPr txBox="1"/>
                <p:nvPr/>
              </p:nvSpPr>
              <p:spPr>
                <a:xfrm>
                  <a:off x="5334331" y="5282380"/>
                  <a:ext cx="346570" cy="461665"/>
                </a:xfrm>
                <a:prstGeom prst="rect">
                  <a:avLst/>
                </a:prstGeom>
                <a:noFill/>
              </p:spPr>
              <p:txBody>
                <a:bodyPr wrap="none" rtlCol="0">
                  <a:spAutoFit/>
                </a:bodyPr>
                <a:lstStyle/>
                <a:p>
                  <a:r>
                    <a:rPr lang="en-US" altLang="zh-CN" sz="2400" dirty="0"/>
                    <a:t>2</a:t>
                  </a:r>
                  <a:endParaRPr lang="zh-CN" altLang="en-US" sz="2400" dirty="0"/>
                </a:p>
              </p:txBody>
            </p:sp>
          </p:grpSp>
          <p:grpSp>
            <p:nvGrpSpPr>
              <p:cNvPr id="83" name="组合 82">
                <a:extLst>
                  <a:ext uri="{FF2B5EF4-FFF2-40B4-BE49-F238E27FC236}">
                    <a16:creationId xmlns:a16="http://schemas.microsoft.com/office/drawing/2014/main" id="{627CE7EA-C244-425D-8FA0-1499AEF8A12D}"/>
                  </a:ext>
                </a:extLst>
              </p:cNvPr>
              <p:cNvGrpSpPr/>
              <p:nvPr/>
            </p:nvGrpSpPr>
            <p:grpSpPr>
              <a:xfrm>
                <a:off x="4181815" y="5236430"/>
                <a:ext cx="346570" cy="461665"/>
                <a:chOff x="5334331" y="5282380"/>
                <a:chExt cx="346570" cy="461665"/>
              </a:xfrm>
            </p:grpSpPr>
            <p:sp>
              <p:nvSpPr>
                <p:cNvPr id="84" name="矩形 83">
                  <a:extLst>
                    <a:ext uri="{FF2B5EF4-FFF2-40B4-BE49-F238E27FC236}">
                      <a16:creationId xmlns:a16="http://schemas.microsoft.com/office/drawing/2014/main" id="{F1C577CE-095C-45AF-A882-BD16BFBB663C}"/>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5A77F059-32B3-486F-A4E6-759B82441786}"/>
                    </a:ext>
                  </a:extLst>
                </p:cNvPr>
                <p:cNvSpPr txBox="1"/>
                <p:nvPr/>
              </p:nvSpPr>
              <p:spPr>
                <a:xfrm>
                  <a:off x="5334331" y="5282380"/>
                  <a:ext cx="346570" cy="461665"/>
                </a:xfrm>
                <a:prstGeom prst="rect">
                  <a:avLst/>
                </a:prstGeom>
                <a:noFill/>
              </p:spPr>
              <p:txBody>
                <a:bodyPr wrap="none" rtlCol="0">
                  <a:spAutoFit/>
                </a:bodyPr>
                <a:lstStyle/>
                <a:p>
                  <a:r>
                    <a:rPr lang="en-US" altLang="zh-CN" sz="2400" dirty="0"/>
                    <a:t>3</a:t>
                  </a:r>
                  <a:endParaRPr lang="zh-CN" altLang="en-US" sz="2400" dirty="0"/>
                </a:p>
              </p:txBody>
            </p:sp>
          </p:grpSp>
          <p:grpSp>
            <p:nvGrpSpPr>
              <p:cNvPr id="86" name="组合 85">
                <a:extLst>
                  <a:ext uri="{FF2B5EF4-FFF2-40B4-BE49-F238E27FC236}">
                    <a16:creationId xmlns:a16="http://schemas.microsoft.com/office/drawing/2014/main" id="{F70F9514-20B2-48D5-82CD-F3C495F97940}"/>
                  </a:ext>
                </a:extLst>
              </p:cNvPr>
              <p:cNvGrpSpPr/>
              <p:nvPr/>
            </p:nvGrpSpPr>
            <p:grpSpPr>
              <a:xfrm>
                <a:off x="3835245" y="5585881"/>
                <a:ext cx="346570" cy="461665"/>
                <a:chOff x="5334331" y="5282380"/>
                <a:chExt cx="346570" cy="461665"/>
              </a:xfrm>
            </p:grpSpPr>
            <p:sp>
              <p:nvSpPr>
                <p:cNvPr id="87" name="矩形 86">
                  <a:extLst>
                    <a:ext uri="{FF2B5EF4-FFF2-40B4-BE49-F238E27FC236}">
                      <a16:creationId xmlns:a16="http://schemas.microsoft.com/office/drawing/2014/main" id="{59DB3118-1D5A-4F27-A27C-01944E375093}"/>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404A1F0C-886B-4E67-A678-CCC1321F5E69}"/>
                    </a:ext>
                  </a:extLst>
                </p:cNvPr>
                <p:cNvSpPr txBox="1"/>
                <p:nvPr/>
              </p:nvSpPr>
              <p:spPr>
                <a:xfrm>
                  <a:off x="5334331" y="5282380"/>
                  <a:ext cx="346570" cy="461665"/>
                </a:xfrm>
                <a:prstGeom prst="rect">
                  <a:avLst/>
                </a:prstGeom>
                <a:noFill/>
              </p:spPr>
              <p:txBody>
                <a:bodyPr wrap="none" rtlCol="0">
                  <a:spAutoFit/>
                </a:bodyPr>
                <a:lstStyle/>
                <a:p>
                  <a:r>
                    <a:rPr lang="en-US" altLang="zh-CN" sz="2400" dirty="0"/>
                    <a:t>1</a:t>
                  </a:r>
                  <a:endParaRPr lang="zh-CN" altLang="en-US" sz="2400" dirty="0"/>
                </a:p>
              </p:txBody>
            </p:sp>
          </p:grpSp>
          <p:grpSp>
            <p:nvGrpSpPr>
              <p:cNvPr id="89" name="组合 88">
                <a:extLst>
                  <a:ext uri="{FF2B5EF4-FFF2-40B4-BE49-F238E27FC236}">
                    <a16:creationId xmlns:a16="http://schemas.microsoft.com/office/drawing/2014/main" id="{C46B046B-495E-4174-8C66-136F3212E5DB}"/>
                  </a:ext>
                </a:extLst>
              </p:cNvPr>
              <p:cNvGrpSpPr/>
              <p:nvPr/>
            </p:nvGrpSpPr>
            <p:grpSpPr>
              <a:xfrm>
                <a:off x="4531240" y="5585881"/>
                <a:ext cx="346570" cy="461665"/>
                <a:chOff x="5334331" y="5282380"/>
                <a:chExt cx="346570" cy="461665"/>
              </a:xfrm>
            </p:grpSpPr>
            <p:sp>
              <p:nvSpPr>
                <p:cNvPr id="90" name="矩形 89">
                  <a:extLst>
                    <a:ext uri="{FF2B5EF4-FFF2-40B4-BE49-F238E27FC236}">
                      <a16:creationId xmlns:a16="http://schemas.microsoft.com/office/drawing/2014/main" id="{35C7BF6A-A47A-42F5-B0C6-0DBE5BE4DAC7}"/>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7689D9E-8D52-4053-9903-AA39AC6BF34E}"/>
                    </a:ext>
                  </a:extLst>
                </p:cNvPr>
                <p:cNvSpPr txBox="1"/>
                <p:nvPr/>
              </p:nvSpPr>
              <p:spPr>
                <a:xfrm>
                  <a:off x="5334331" y="5282380"/>
                  <a:ext cx="346570" cy="461665"/>
                </a:xfrm>
                <a:prstGeom prst="rect">
                  <a:avLst/>
                </a:prstGeom>
                <a:noFill/>
              </p:spPr>
              <p:txBody>
                <a:bodyPr wrap="none" rtlCol="0">
                  <a:spAutoFit/>
                </a:bodyPr>
                <a:lstStyle/>
                <a:p>
                  <a:r>
                    <a:rPr lang="en-US" altLang="zh-CN" sz="2400" dirty="0"/>
                    <a:t>1</a:t>
                  </a:r>
                  <a:endParaRPr lang="zh-CN" altLang="en-US" sz="2400" dirty="0"/>
                </a:p>
              </p:txBody>
            </p:sp>
          </p:grpSp>
          <p:grpSp>
            <p:nvGrpSpPr>
              <p:cNvPr id="92" name="组合 91">
                <a:extLst>
                  <a:ext uri="{FF2B5EF4-FFF2-40B4-BE49-F238E27FC236}">
                    <a16:creationId xmlns:a16="http://schemas.microsoft.com/office/drawing/2014/main" id="{2151E8E4-FD8D-4644-93A9-4DAFF0EFC1DB}"/>
                  </a:ext>
                </a:extLst>
              </p:cNvPr>
              <p:cNvGrpSpPr/>
              <p:nvPr/>
            </p:nvGrpSpPr>
            <p:grpSpPr>
              <a:xfrm>
                <a:off x="4531240" y="4886001"/>
                <a:ext cx="346570" cy="461665"/>
                <a:chOff x="5334331" y="5282380"/>
                <a:chExt cx="346570" cy="461665"/>
              </a:xfrm>
            </p:grpSpPr>
            <p:sp>
              <p:nvSpPr>
                <p:cNvPr id="93" name="矩形 92">
                  <a:extLst>
                    <a:ext uri="{FF2B5EF4-FFF2-40B4-BE49-F238E27FC236}">
                      <a16:creationId xmlns:a16="http://schemas.microsoft.com/office/drawing/2014/main" id="{2324E3CC-9A3A-48D7-A9C0-89F394CC019A}"/>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D8AC3002-D024-47BB-BDB1-D505A464564F}"/>
                    </a:ext>
                  </a:extLst>
                </p:cNvPr>
                <p:cNvSpPr txBox="1"/>
                <p:nvPr/>
              </p:nvSpPr>
              <p:spPr>
                <a:xfrm>
                  <a:off x="5334331" y="5282380"/>
                  <a:ext cx="346570" cy="461665"/>
                </a:xfrm>
                <a:prstGeom prst="rect">
                  <a:avLst/>
                </a:prstGeom>
                <a:noFill/>
              </p:spPr>
              <p:txBody>
                <a:bodyPr wrap="none" rtlCol="0">
                  <a:spAutoFit/>
                </a:bodyPr>
                <a:lstStyle/>
                <a:p>
                  <a:r>
                    <a:rPr lang="en-US" altLang="zh-CN" sz="2400" dirty="0"/>
                    <a:t>1</a:t>
                  </a:r>
                  <a:endParaRPr lang="zh-CN" altLang="en-US" sz="2400" dirty="0"/>
                </a:p>
              </p:txBody>
            </p:sp>
          </p:grpSp>
          <p:grpSp>
            <p:nvGrpSpPr>
              <p:cNvPr id="95" name="组合 94">
                <a:extLst>
                  <a:ext uri="{FF2B5EF4-FFF2-40B4-BE49-F238E27FC236}">
                    <a16:creationId xmlns:a16="http://schemas.microsoft.com/office/drawing/2014/main" id="{9B4C99E1-B832-4EE7-AF40-D23B83ACC8CF}"/>
                  </a:ext>
                </a:extLst>
              </p:cNvPr>
              <p:cNvGrpSpPr/>
              <p:nvPr/>
            </p:nvGrpSpPr>
            <p:grpSpPr>
              <a:xfrm>
                <a:off x="3835245" y="5236430"/>
                <a:ext cx="346570" cy="461665"/>
                <a:chOff x="5334331" y="5282380"/>
                <a:chExt cx="346570" cy="461665"/>
              </a:xfrm>
            </p:grpSpPr>
            <p:sp>
              <p:nvSpPr>
                <p:cNvPr id="96" name="矩形 95">
                  <a:extLst>
                    <a:ext uri="{FF2B5EF4-FFF2-40B4-BE49-F238E27FC236}">
                      <a16:creationId xmlns:a16="http://schemas.microsoft.com/office/drawing/2014/main" id="{CAA9A79B-7554-47EB-AEEF-0F918AD9F0D0}"/>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01D8E788-5BC7-4DB0-9A78-35A7A60B236A}"/>
                    </a:ext>
                  </a:extLst>
                </p:cNvPr>
                <p:cNvSpPr txBox="1"/>
                <p:nvPr/>
              </p:nvSpPr>
              <p:spPr>
                <a:xfrm>
                  <a:off x="5334331" y="5282380"/>
                  <a:ext cx="346570" cy="461665"/>
                </a:xfrm>
                <a:prstGeom prst="rect">
                  <a:avLst/>
                </a:prstGeom>
                <a:noFill/>
              </p:spPr>
              <p:txBody>
                <a:bodyPr wrap="none" rtlCol="0">
                  <a:spAutoFit/>
                </a:bodyPr>
                <a:lstStyle/>
                <a:p>
                  <a:r>
                    <a:rPr lang="en-US" altLang="zh-CN" sz="2400" dirty="0"/>
                    <a:t>2</a:t>
                  </a:r>
                  <a:endParaRPr lang="zh-CN" altLang="en-US" sz="2400" dirty="0"/>
                </a:p>
              </p:txBody>
            </p:sp>
          </p:grpSp>
          <p:grpSp>
            <p:nvGrpSpPr>
              <p:cNvPr id="98" name="组合 97">
                <a:extLst>
                  <a:ext uri="{FF2B5EF4-FFF2-40B4-BE49-F238E27FC236}">
                    <a16:creationId xmlns:a16="http://schemas.microsoft.com/office/drawing/2014/main" id="{B12D6559-4121-4D17-9A1F-97032D57DAF9}"/>
                  </a:ext>
                </a:extLst>
              </p:cNvPr>
              <p:cNvGrpSpPr/>
              <p:nvPr/>
            </p:nvGrpSpPr>
            <p:grpSpPr>
              <a:xfrm>
                <a:off x="4181815" y="5585881"/>
                <a:ext cx="346570" cy="461665"/>
                <a:chOff x="5334331" y="5282380"/>
                <a:chExt cx="346570" cy="461665"/>
              </a:xfrm>
            </p:grpSpPr>
            <p:sp>
              <p:nvSpPr>
                <p:cNvPr id="99" name="矩形 98">
                  <a:extLst>
                    <a:ext uri="{FF2B5EF4-FFF2-40B4-BE49-F238E27FC236}">
                      <a16:creationId xmlns:a16="http://schemas.microsoft.com/office/drawing/2014/main" id="{F4BCBBEB-B48B-4D0A-88A5-9FEA9F2C9D83}"/>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D6339032-39B1-4629-B8AF-8DF6968F3AA0}"/>
                    </a:ext>
                  </a:extLst>
                </p:cNvPr>
                <p:cNvSpPr txBox="1"/>
                <p:nvPr/>
              </p:nvSpPr>
              <p:spPr>
                <a:xfrm>
                  <a:off x="5334331" y="5282380"/>
                  <a:ext cx="346570" cy="461665"/>
                </a:xfrm>
                <a:prstGeom prst="rect">
                  <a:avLst/>
                </a:prstGeom>
                <a:noFill/>
              </p:spPr>
              <p:txBody>
                <a:bodyPr wrap="none" rtlCol="0">
                  <a:spAutoFit/>
                </a:bodyPr>
                <a:lstStyle/>
                <a:p>
                  <a:r>
                    <a:rPr lang="en-US" altLang="zh-CN" sz="2400" dirty="0"/>
                    <a:t>2</a:t>
                  </a:r>
                  <a:endParaRPr lang="zh-CN" altLang="en-US" sz="2400" dirty="0"/>
                </a:p>
              </p:txBody>
            </p:sp>
          </p:grpSp>
          <p:grpSp>
            <p:nvGrpSpPr>
              <p:cNvPr id="101" name="组合 100">
                <a:extLst>
                  <a:ext uri="{FF2B5EF4-FFF2-40B4-BE49-F238E27FC236}">
                    <a16:creationId xmlns:a16="http://schemas.microsoft.com/office/drawing/2014/main" id="{D483A38F-4B77-4BFC-B917-B42D85F9A425}"/>
                  </a:ext>
                </a:extLst>
              </p:cNvPr>
              <p:cNvGrpSpPr/>
              <p:nvPr/>
            </p:nvGrpSpPr>
            <p:grpSpPr>
              <a:xfrm>
                <a:off x="4531240" y="5236430"/>
                <a:ext cx="346570" cy="461665"/>
                <a:chOff x="5334331" y="5282380"/>
                <a:chExt cx="346570" cy="461665"/>
              </a:xfrm>
            </p:grpSpPr>
            <p:sp>
              <p:nvSpPr>
                <p:cNvPr id="102" name="矩形 101">
                  <a:extLst>
                    <a:ext uri="{FF2B5EF4-FFF2-40B4-BE49-F238E27FC236}">
                      <a16:creationId xmlns:a16="http://schemas.microsoft.com/office/drawing/2014/main" id="{DD3292C4-95C0-41BE-ACCA-8128A75B706D}"/>
                    </a:ext>
                  </a:extLst>
                </p:cNvPr>
                <p:cNvSpPr/>
                <p:nvPr/>
              </p:nvSpPr>
              <p:spPr>
                <a:xfrm>
                  <a:off x="5334331" y="5348177"/>
                  <a:ext cx="346570" cy="3465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3BE005EF-5C74-4B55-8A94-411239118DA9}"/>
                    </a:ext>
                  </a:extLst>
                </p:cNvPr>
                <p:cNvSpPr txBox="1"/>
                <p:nvPr/>
              </p:nvSpPr>
              <p:spPr>
                <a:xfrm>
                  <a:off x="5334331" y="5282380"/>
                  <a:ext cx="346570" cy="461665"/>
                </a:xfrm>
                <a:prstGeom prst="rect">
                  <a:avLst/>
                </a:prstGeom>
                <a:noFill/>
              </p:spPr>
              <p:txBody>
                <a:bodyPr wrap="none" rtlCol="0">
                  <a:spAutoFit/>
                </a:bodyPr>
                <a:lstStyle/>
                <a:p>
                  <a:r>
                    <a:rPr lang="en-US" altLang="zh-CN" sz="2400" dirty="0"/>
                    <a:t>2</a:t>
                  </a:r>
                  <a:endParaRPr lang="zh-CN" altLang="en-US" sz="2400" dirty="0"/>
                </a:p>
              </p:txBody>
            </p:sp>
          </p:grpSp>
        </p:grpSp>
        <p:sp>
          <p:nvSpPr>
            <p:cNvPr id="232" name="文本框 231">
              <a:extLst>
                <a:ext uri="{FF2B5EF4-FFF2-40B4-BE49-F238E27FC236}">
                  <a16:creationId xmlns:a16="http://schemas.microsoft.com/office/drawing/2014/main" id="{7167550D-E951-4509-9B21-268E1CCE0866}"/>
                </a:ext>
              </a:extLst>
            </p:cNvPr>
            <p:cNvSpPr txBox="1"/>
            <p:nvPr/>
          </p:nvSpPr>
          <p:spPr>
            <a:xfrm>
              <a:off x="2702597" y="6274102"/>
              <a:ext cx="1117653" cy="499176"/>
            </a:xfrm>
            <a:prstGeom prst="rect">
              <a:avLst/>
            </a:prstGeom>
            <a:noFill/>
          </p:spPr>
          <p:txBody>
            <a:bodyPr wrap="square" rtlCol="0">
              <a:spAutoFit/>
            </a:bodyPr>
            <a:lstStyle/>
            <a:p>
              <a:pPr>
                <a:lnSpc>
                  <a:spcPts val="3600"/>
                </a:lnSpc>
              </a:pP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滤波器</a:t>
              </a:r>
            </a:p>
          </p:txBody>
        </p:sp>
      </p:grpSp>
      <p:grpSp>
        <p:nvGrpSpPr>
          <p:cNvPr id="237" name="组合 236">
            <a:extLst>
              <a:ext uri="{FF2B5EF4-FFF2-40B4-BE49-F238E27FC236}">
                <a16:creationId xmlns:a16="http://schemas.microsoft.com/office/drawing/2014/main" id="{1B07BFD2-AFB1-4957-94FF-8A472601F7E0}"/>
              </a:ext>
            </a:extLst>
          </p:cNvPr>
          <p:cNvGrpSpPr/>
          <p:nvPr/>
        </p:nvGrpSpPr>
        <p:grpSpPr>
          <a:xfrm>
            <a:off x="4312883" y="5003576"/>
            <a:ext cx="6389043" cy="499176"/>
            <a:chOff x="4556723" y="5196616"/>
            <a:chExt cx="6389043" cy="499176"/>
          </a:xfrm>
        </p:grpSpPr>
        <p:grpSp>
          <p:nvGrpSpPr>
            <p:cNvPr id="173" name="组合 172">
              <a:extLst>
                <a:ext uri="{FF2B5EF4-FFF2-40B4-BE49-F238E27FC236}">
                  <a16:creationId xmlns:a16="http://schemas.microsoft.com/office/drawing/2014/main" id="{037CF4B9-1C74-4986-9C25-6BF33489D911}"/>
                </a:ext>
              </a:extLst>
            </p:cNvPr>
            <p:cNvGrpSpPr/>
            <p:nvPr/>
          </p:nvGrpSpPr>
          <p:grpSpPr>
            <a:xfrm>
              <a:off x="4556723" y="5215372"/>
              <a:ext cx="5198550" cy="461665"/>
              <a:chOff x="3810071" y="5288024"/>
              <a:chExt cx="5198550" cy="461665"/>
            </a:xfrm>
          </p:grpSpPr>
          <p:grpSp>
            <p:nvGrpSpPr>
              <p:cNvPr id="128" name="组合 127">
                <a:extLst>
                  <a:ext uri="{FF2B5EF4-FFF2-40B4-BE49-F238E27FC236}">
                    <a16:creationId xmlns:a16="http://schemas.microsoft.com/office/drawing/2014/main" id="{76882EE5-89D7-419A-B72B-CBC320235783}"/>
                  </a:ext>
                </a:extLst>
              </p:cNvPr>
              <p:cNvGrpSpPr/>
              <p:nvPr/>
            </p:nvGrpSpPr>
            <p:grpSpPr>
              <a:xfrm>
                <a:off x="4156641" y="5288024"/>
                <a:ext cx="346570" cy="461665"/>
                <a:chOff x="5046033" y="5282380"/>
                <a:chExt cx="346570" cy="461665"/>
              </a:xfrm>
            </p:grpSpPr>
            <p:sp>
              <p:nvSpPr>
                <p:cNvPr id="129" name="矩形 128">
                  <a:extLst>
                    <a:ext uri="{FF2B5EF4-FFF2-40B4-BE49-F238E27FC236}">
                      <a16:creationId xmlns:a16="http://schemas.microsoft.com/office/drawing/2014/main" id="{564FE11C-4D73-4F4B-8960-F93FC8A5816C}"/>
                    </a:ext>
                  </a:extLst>
                </p:cNvPr>
                <p:cNvSpPr/>
                <p:nvPr/>
              </p:nvSpPr>
              <p:spPr>
                <a:xfrm>
                  <a:off x="5046033" y="5348177"/>
                  <a:ext cx="346570" cy="346570"/>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48E6DC98-3CA0-49F8-A172-DF5323B75A3E}"/>
                    </a:ext>
                  </a:extLst>
                </p:cNvPr>
                <p:cNvSpPr txBox="1"/>
                <p:nvPr/>
              </p:nvSpPr>
              <p:spPr>
                <a:xfrm>
                  <a:off x="5046033" y="5282380"/>
                  <a:ext cx="346570" cy="461665"/>
                </a:xfrm>
                <a:prstGeom prst="rect">
                  <a:avLst/>
                </a:prstGeom>
                <a:noFill/>
              </p:spPr>
              <p:txBody>
                <a:bodyPr wrap="none" rtlCol="0">
                  <a:spAutoFit/>
                </a:bodyPr>
                <a:lstStyle/>
                <a:p>
                  <a:r>
                    <a:rPr lang="en-US" altLang="zh-CN" sz="2400" dirty="0">
                      <a:solidFill>
                        <a:schemeClr val="bg1"/>
                      </a:solidFill>
                    </a:rPr>
                    <a:t>7</a:t>
                  </a:r>
                  <a:endParaRPr lang="zh-CN" altLang="en-US" sz="2400" dirty="0">
                    <a:solidFill>
                      <a:schemeClr val="bg1"/>
                    </a:solidFill>
                  </a:endParaRPr>
                </a:p>
              </p:txBody>
            </p:sp>
          </p:grpSp>
          <p:grpSp>
            <p:nvGrpSpPr>
              <p:cNvPr id="131" name="组合 130">
                <a:extLst>
                  <a:ext uri="{FF2B5EF4-FFF2-40B4-BE49-F238E27FC236}">
                    <a16:creationId xmlns:a16="http://schemas.microsoft.com/office/drawing/2014/main" id="{3F3A048C-A180-4C8C-8155-DE9C85903EAE}"/>
                  </a:ext>
                </a:extLst>
              </p:cNvPr>
              <p:cNvGrpSpPr/>
              <p:nvPr/>
            </p:nvGrpSpPr>
            <p:grpSpPr>
              <a:xfrm>
                <a:off x="4849781" y="5288024"/>
                <a:ext cx="346570" cy="461665"/>
                <a:chOff x="5104275" y="5282380"/>
                <a:chExt cx="346570" cy="461665"/>
              </a:xfrm>
            </p:grpSpPr>
            <p:sp>
              <p:nvSpPr>
                <p:cNvPr id="132" name="矩形 131">
                  <a:extLst>
                    <a:ext uri="{FF2B5EF4-FFF2-40B4-BE49-F238E27FC236}">
                      <a16:creationId xmlns:a16="http://schemas.microsoft.com/office/drawing/2014/main" id="{7799E510-42FA-49C0-AB71-B8A387AD7EE7}"/>
                    </a:ext>
                  </a:extLst>
                </p:cNvPr>
                <p:cNvSpPr/>
                <p:nvPr/>
              </p:nvSpPr>
              <p:spPr>
                <a:xfrm>
                  <a:off x="5104275" y="5348177"/>
                  <a:ext cx="346570" cy="346570"/>
                </a:xfrm>
                <a:prstGeom prst="rect">
                  <a:avLst/>
                </a:prstGeom>
                <a:solidFill>
                  <a:srgbClr val="F9B2D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655FD1DB-63FF-4C24-A7E7-45A1FE3A8871}"/>
                    </a:ext>
                  </a:extLst>
                </p:cNvPr>
                <p:cNvSpPr txBox="1"/>
                <p:nvPr/>
              </p:nvSpPr>
              <p:spPr>
                <a:xfrm>
                  <a:off x="5104275" y="5282380"/>
                  <a:ext cx="346570" cy="461665"/>
                </a:xfrm>
                <a:prstGeom prst="rect">
                  <a:avLst/>
                </a:prstGeom>
                <a:noFill/>
              </p:spPr>
              <p:txBody>
                <a:bodyPr wrap="none" rtlCol="0">
                  <a:spAutoFit/>
                </a:bodyPr>
                <a:lstStyle/>
                <a:p>
                  <a:r>
                    <a:rPr lang="en-US" altLang="zh-CN" sz="2400" dirty="0">
                      <a:solidFill>
                        <a:schemeClr val="bg1"/>
                      </a:solidFill>
                    </a:rPr>
                    <a:t>2</a:t>
                  </a:r>
                  <a:endParaRPr lang="zh-CN" altLang="en-US" sz="2400" dirty="0">
                    <a:solidFill>
                      <a:schemeClr val="bg1"/>
                    </a:solidFill>
                  </a:endParaRPr>
                </a:p>
              </p:txBody>
            </p:sp>
          </p:grpSp>
          <p:grpSp>
            <p:nvGrpSpPr>
              <p:cNvPr id="134" name="组合 133">
                <a:extLst>
                  <a:ext uri="{FF2B5EF4-FFF2-40B4-BE49-F238E27FC236}">
                    <a16:creationId xmlns:a16="http://schemas.microsoft.com/office/drawing/2014/main" id="{C4B80156-E886-41D4-A033-0FAC1ACB3015}"/>
                  </a:ext>
                </a:extLst>
              </p:cNvPr>
              <p:cNvGrpSpPr/>
              <p:nvPr/>
            </p:nvGrpSpPr>
            <p:grpSpPr>
              <a:xfrm>
                <a:off x="5889491" y="5288024"/>
                <a:ext cx="346570" cy="461665"/>
                <a:chOff x="5066418" y="5282380"/>
                <a:chExt cx="346570" cy="461665"/>
              </a:xfrm>
            </p:grpSpPr>
            <p:sp>
              <p:nvSpPr>
                <p:cNvPr id="135" name="矩形 134">
                  <a:extLst>
                    <a:ext uri="{FF2B5EF4-FFF2-40B4-BE49-F238E27FC236}">
                      <a16:creationId xmlns:a16="http://schemas.microsoft.com/office/drawing/2014/main" id="{1C155C3D-1A2E-4096-95AC-66B6A8B0D8CE}"/>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a:extLst>
                    <a:ext uri="{FF2B5EF4-FFF2-40B4-BE49-F238E27FC236}">
                      <a16:creationId xmlns:a16="http://schemas.microsoft.com/office/drawing/2014/main" id="{015CE3A8-E479-4B22-B8AE-036661DC5B62}"/>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37" name="组合 136">
                <a:extLst>
                  <a:ext uri="{FF2B5EF4-FFF2-40B4-BE49-F238E27FC236}">
                    <a16:creationId xmlns:a16="http://schemas.microsoft.com/office/drawing/2014/main" id="{08645B71-28D5-4C03-BA30-18653C1D7941}"/>
                  </a:ext>
                </a:extLst>
              </p:cNvPr>
              <p:cNvGrpSpPr/>
              <p:nvPr/>
            </p:nvGrpSpPr>
            <p:grpSpPr>
              <a:xfrm>
                <a:off x="6929201" y="5288024"/>
                <a:ext cx="346570" cy="461665"/>
                <a:chOff x="4914989" y="5282380"/>
                <a:chExt cx="346570" cy="461665"/>
              </a:xfrm>
            </p:grpSpPr>
            <p:sp>
              <p:nvSpPr>
                <p:cNvPr id="138" name="矩形 137">
                  <a:extLst>
                    <a:ext uri="{FF2B5EF4-FFF2-40B4-BE49-F238E27FC236}">
                      <a16:creationId xmlns:a16="http://schemas.microsoft.com/office/drawing/2014/main" id="{6ACC1ADE-46A9-4076-B0A0-5DBF690258F4}"/>
                    </a:ext>
                  </a:extLst>
                </p:cNvPr>
                <p:cNvSpPr/>
                <p:nvPr/>
              </p:nvSpPr>
              <p:spPr>
                <a:xfrm>
                  <a:off x="4914989" y="5348177"/>
                  <a:ext cx="346570" cy="346570"/>
                </a:xfrm>
                <a:prstGeom prst="rect">
                  <a:avLst/>
                </a:prstGeom>
                <a:solidFill>
                  <a:srgbClr val="FFF1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6B6BF773-4FD4-4CE6-85D8-F95940F6E14A}"/>
                    </a:ext>
                  </a:extLst>
                </p:cNvPr>
                <p:cNvSpPr txBox="1"/>
                <p:nvPr/>
              </p:nvSpPr>
              <p:spPr>
                <a:xfrm>
                  <a:off x="4914989"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40" name="组合 139">
                <a:extLst>
                  <a:ext uri="{FF2B5EF4-FFF2-40B4-BE49-F238E27FC236}">
                    <a16:creationId xmlns:a16="http://schemas.microsoft.com/office/drawing/2014/main" id="{21BDE483-C15F-471D-AE2A-B6FD3A27A51A}"/>
                  </a:ext>
                </a:extLst>
              </p:cNvPr>
              <p:cNvGrpSpPr/>
              <p:nvPr/>
            </p:nvGrpSpPr>
            <p:grpSpPr>
              <a:xfrm>
                <a:off x="7622341" y="5288024"/>
                <a:ext cx="346570" cy="461665"/>
                <a:chOff x="4443229" y="5282380"/>
                <a:chExt cx="346570" cy="461665"/>
              </a:xfrm>
            </p:grpSpPr>
            <p:sp>
              <p:nvSpPr>
                <p:cNvPr id="141" name="矩形 140">
                  <a:extLst>
                    <a:ext uri="{FF2B5EF4-FFF2-40B4-BE49-F238E27FC236}">
                      <a16:creationId xmlns:a16="http://schemas.microsoft.com/office/drawing/2014/main" id="{669F502F-7A49-4D9E-852E-1C8BDAED7D04}"/>
                    </a:ext>
                  </a:extLst>
                </p:cNvPr>
                <p:cNvSpPr/>
                <p:nvPr/>
              </p:nvSpPr>
              <p:spPr>
                <a:xfrm>
                  <a:off x="4443229" y="5348177"/>
                  <a:ext cx="346570" cy="346570"/>
                </a:xfrm>
                <a:prstGeom prst="rect">
                  <a:avLst/>
                </a:prstGeom>
                <a:solidFill>
                  <a:srgbClr val="D8EC84"/>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a:extLst>
                    <a:ext uri="{FF2B5EF4-FFF2-40B4-BE49-F238E27FC236}">
                      <a16:creationId xmlns:a16="http://schemas.microsoft.com/office/drawing/2014/main" id="{0550015E-9CCA-477E-B43C-7140B0B0226E}"/>
                    </a:ext>
                  </a:extLst>
                </p:cNvPr>
                <p:cNvSpPr txBox="1"/>
                <p:nvPr/>
              </p:nvSpPr>
              <p:spPr>
                <a:xfrm>
                  <a:off x="4443229" y="5282380"/>
                  <a:ext cx="346570" cy="461665"/>
                </a:xfrm>
                <a:prstGeom prst="rect">
                  <a:avLst/>
                </a:prstGeom>
                <a:noFill/>
              </p:spPr>
              <p:txBody>
                <a:bodyPr wrap="none" rtlCol="0">
                  <a:spAutoFit/>
                </a:bodyPr>
                <a:lstStyle/>
                <a:p>
                  <a:r>
                    <a:rPr lang="en-US" altLang="zh-CN" sz="2400" dirty="0">
                      <a:solidFill>
                        <a:schemeClr val="bg1"/>
                      </a:solidFill>
                    </a:rPr>
                    <a:t>9</a:t>
                  </a:r>
                  <a:endParaRPr lang="zh-CN" altLang="en-US" sz="2400" dirty="0">
                    <a:solidFill>
                      <a:schemeClr val="bg1"/>
                    </a:solidFill>
                  </a:endParaRPr>
                </a:p>
              </p:txBody>
            </p:sp>
          </p:grpSp>
          <p:grpSp>
            <p:nvGrpSpPr>
              <p:cNvPr id="143" name="组合 142">
                <a:extLst>
                  <a:ext uri="{FF2B5EF4-FFF2-40B4-BE49-F238E27FC236}">
                    <a16:creationId xmlns:a16="http://schemas.microsoft.com/office/drawing/2014/main" id="{72C8F63B-58E9-474A-AE61-2C07A7B9CB03}"/>
                  </a:ext>
                </a:extLst>
              </p:cNvPr>
              <p:cNvGrpSpPr/>
              <p:nvPr/>
            </p:nvGrpSpPr>
            <p:grpSpPr>
              <a:xfrm>
                <a:off x="8315481" y="5288024"/>
                <a:ext cx="346570" cy="461665"/>
                <a:chOff x="5025649" y="5282380"/>
                <a:chExt cx="346570" cy="461665"/>
              </a:xfrm>
            </p:grpSpPr>
            <p:sp>
              <p:nvSpPr>
                <p:cNvPr id="144" name="矩形 143">
                  <a:extLst>
                    <a:ext uri="{FF2B5EF4-FFF2-40B4-BE49-F238E27FC236}">
                      <a16:creationId xmlns:a16="http://schemas.microsoft.com/office/drawing/2014/main" id="{D594EFA8-E8FA-4022-B2F8-B483D72647FA}"/>
                    </a:ext>
                  </a:extLst>
                </p:cNvPr>
                <p:cNvSpPr/>
                <p:nvPr/>
              </p:nvSpPr>
              <p:spPr>
                <a:xfrm>
                  <a:off x="5025649" y="5348177"/>
                  <a:ext cx="346570" cy="346570"/>
                </a:xfrm>
                <a:prstGeom prst="rect">
                  <a:avLst/>
                </a:prstGeom>
                <a:solidFill>
                  <a:srgbClr val="FBC70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684AC662-9C11-4647-AB6D-1267674529F2}"/>
                    </a:ext>
                  </a:extLst>
                </p:cNvPr>
                <p:cNvSpPr txBox="1"/>
                <p:nvPr/>
              </p:nvSpPr>
              <p:spPr>
                <a:xfrm>
                  <a:off x="5025649" y="5282380"/>
                  <a:ext cx="346570" cy="461665"/>
                </a:xfrm>
                <a:prstGeom prst="rect">
                  <a:avLst/>
                </a:prstGeom>
                <a:noFill/>
              </p:spPr>
              <p:txBody>
                <a:bodyPr wrap="none" rtlCol="0">
                  <a:spAutoFit/>
                </a:bodyPr>
                <a:lstStyle/>
                <a:p>
                  <a:r>
                    <a:rPr lang="en-US" altLang="zh-CN" sz="2400" dirty="0">
                      <a:solidFill>
                        <a:schemeClr val="bg1"/>
                      </a:solidFill>
                    </a:rPr>
                    <a:t>5</a:t>
                  </a:r>
                  <a:endParaRPr lang="zh-CN" altLang="en-US" sz="2400" dirty="0">
                    <a:solidFill>
                      <a:schemeClr val="bg1"/>
                    </a:solidFill>
                  </a:endParaRPr>
                </a:p>
              </p:txBody>
            </p:sp>
          </p:grpSp>
          <p:grpSp>
            <p:nvGrpSpPr>
              <p:cNvPr id="146" name="组合 145">
                <a:extLst>
                  <a:ext uri="{FF2B5EF4-FFF2-40B4-BE49-F238E27FC236}">
                    <a16:creationId xmlns:a16="http://schemas.microsoft.com/office/drawing/2014/main" id="{DD9DBDB8-1AD4-475A-BA0F-406B0AC3A5B9}"/>
                  </a:ext>
                </a:extLst>
              </p:cNvPr>
              <p:cNvGrpSpPr/>
              <p:nvPr/>
            </p:nvGrpSpPr>
            <p:grpSpPr>
              <a:xfrm>
                <a:off x="8662051" y="5288024"/>
                <a:ext cx="346570" cy="461665"/>
                <a:chOff x="4772297" y="5282380"/>
                <a:chExt cx="346570" cy="461665"/>
              </a:xfrm>
            </p:grpSpPr>
            <p:sp>
              <p:nvSpPr>
                <p:cNvPr id="147" name="矩形 146">
                  <a:extLst>
                    <a:ext uri="{FF2B5EF4-FFF2-40B4-BE49-F238E27FC236}">
                      <a16:creationId xmlns:a16="http://schemas.microsoft.com/office/drawing/2014/main" id="{2CB1D8DD-5DE3-470B-988E-CF0C95906A59}"/>
                    </a:ext>
                  </a:extLst>
                </p:cNvPr>
                <p:cNvSpPr/>
                <p:nvPr/>
              </p:nvSpPr>
              <p:spPr>
                <a:xfrm>
                  <a:off x="4772297" y="5348177"/>
                  <a:ext cx="346570" cy="346570"/>
                </a:xfrm>
                <a:prstGeom prst="rect">
                  <a:avLst/>
                </a:prstGeom>
                <a:solidFill>
                  <a:srgbClr val="DCBD7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CC9E5634-9F21-4E8A-A2DF-98922269B557}"/>
                    </a:ext>
                  </a:extLst>
                </p:cNvPr>
                <p:cNvSpPr txBox="1"/>
                <p:nvPr/>
              </p:nvSpPr>
              <p:spPr>
                <a:xfrm>
                  <a:off x="4772297" y="5282380"/>
                  <a:ext cx="346570" cy="461665"/>
                </a:xfrm>
                <a:prstGeom prst="rect">
                  <a:avLst/>
                </a:prstGeom>
                <a:noFill/>
              </p:spPr>
              <p:txBody>
                <a:bodyPr wrap="none" rtlCol="0">
                  <a:spAutoFit/>
                </a:bodyPr>
                <a:lstStyle/>
                <a:p>
                  <a:r>
                    <a:rPr lang="en-US" altLang="zh-CN" sz="2400" dirty="0">
                      <a:solidFill>
                        <a:schemeClr val="bg1"/>
                      </a:solidFill>
                    </a:rPr>
                    <a:t>8</a:t>
                  </a:r>
                  <a:endParaRPr lang="zh-CN" altLang="en-US" sz="2400" dirty="0">
                    <a:solidFill>
                      <a:schemeClr val="bg1"/>
                    </a:solidFill>
                  </a:endParaRPr>
                </a:p>
              </p:txBody>
            </p:sp>
          </p:grpSp>
          <p:grpSp>
            <p:nvGrpSpPr>
              <p:cNvPr id="149" name="组合 148">
                <a:extLst>
                  <a:ext uri="{FF2B5EF4-FFF2-40B4-BE49-F238E27FC236}">
                    <a16:creationId xmlns:a16="http://schemas.microsoft.com/office/drawing/2014/main" id="{0E486D19-BBAE-412A-A55C-73CEAEB2DF94}"/>
                  </a:ext>
                </a:extLst>
              </p:cNvPr>
              <p:cNvGrpSpPr/>
              <p:nvPr/>
            </p:nvGrpSpPr>
            <p:grpSpPr>
              <a:xfrm>
                <a:off x="3810071" y="5288024"/>
                <a:ext cx="346570" cy="461665"/>
                <a:chOff x="5182902" y="5282380"/>
                <a:chExt cx="346570" cy="461665"/>
              </a:xfrm>
            </p:grpSpPr>
            <p:sp>
              <p:nvSpPr>
                <p:cNvPr id="150" name="矩形 149">
                  <a:extLst>
                    <a:ext uri="{FF2B5EF4-FFF2-40B4-BE49-F238E27FC236}">
                      <a16:creationId xmlns:a16="http://schemas.microsoft.com/office/drawing/2014/main" id="{7E9CA1A6-37AC-432C-9B60-0B18E2D620CA}"/>
                    </a:ext>
                  </a:extLst>
                </p:cNvPr>
                <p:cNvSpPr/>
                <p:nvPr/>
              </p:nvSpPr>
              <p:spPr>
                <a:xfrm>
                  <a:off x="5182902" y="5348177"/>
                  <a:ext cx="346570" cy="346570"/>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B13F1C18-CC59-4417-B3DC-036B8BF9AC16}"/>
                    </a:ext>
                  </a:extLst>
                </p:cNvPr>
                <p:cNvSpPr txBox="1"/>
                <p:nvPr/>
              </p:nvSpPr>
              <p:spPr>
                <a:xfrm>
                  <a:off x="5182902" y="5282380"/>
                  <a:ext cx="346570" cy="461665"/>
                </a:xfrm>
                <a:prstGeom prst="rect">
                  <a:avLst/>
                </a:prstGeom>
                <a:noFill/>
              </p:spPr>
              <p:txBody>
                <a:bodyPr wrap="none" rtlCol="0">
                  <a:spAutoFit/>
                </a:bodyPr>
                <a:lstStyle/>
                <a:p>
                  <a:r>
                    <a:rPr lang="en-US" altLang="zh-CN" sz="2400" dirty="0">
                      <a:solidFill>
                        <a:schemeClr val="bg1"/>
                      </a:solidFill>
                    </a:rPr>
                    <a:t>3</a:t>
                  </a:r>
                  <a:endParaRPr lang="zh-CN" altLang="en-US" sz="2400" dirty="0">
                    <a:solidFill>
                      <a:schemeClr val="bg1"/>
                    </a:solidFill>
                  </a:endParaRPr>
                </a:p>
              </p:txBody>
            </p:sp>
          </p:grpSp>
          <p:grpSp>
            <p:nvGrpSpPr>
              <p:cNvPr id="152" name="组合 151">
                <a:extLst>
                  <a:ext uri="{FF2B5EF4-FFF2-40B4-BE49-F238E27FC236}">
                    <a16:creationId xmlns:a16="http://schemas.microsoft.com/office/drawing/2014/main" id="{79193BA4-FBEF-4A63-85CA-BFDE326F0DF3}"/>
                  </a:ext>
                </a:extLst>
              </p:cNvPr>
              <p:cNvGrpSpPr/>
              <p:nvPr/>
            </p:nvGrpSpPr>
            <p:grpSpPr>
              <a:xfrm>
                <a:off x="5196351" y="5288024"/>
                <a:ext cx="346570" cy="461665"/>
                <a:chOff x="5092626" y="5282380"/>
                <a:chExt cx="346570" cy="461665"/>
              </a:xfrm>
            </p:grpSpPr>
            <p:sp>
              <p:nvSpPr>
                <p:cNvPr id="153" name="矩形 152">
                  <a:extLst>
                    <a:ext uri="{FF2B5EF4-FFF2-40B4-BE49-F238E27FC236}">
                      <a16:creationId xmlns:a16="http://schemas.microsoft.com/office/drawing/2014/main" id="{B2CBC4B9-48F9-4FF3-8539-1B8DB551991E}"/>
                    </a:ext>
                  </a:extLst>
                </p:cNvPr>
                <p:cNvSpPr/>
                <p:nvPr/>
              </p:nvSpPr>
              <p:spPr>
                <a:xfrm>
                  <a:off x="5092626" y="5348177"/>
                  <a:ext cx="346570" cy="346570"/>
                </a:xfrm>
                <a:prstGeom prst="rect">
                  <a:avLst/>
                </a:prstGeom>
                <a:solidFill>
                  <a:srgbClr val="FDE17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E5774935-90BF-4441-B426-DF38BEDDEAD1}"/>
                    </a:ext>
                  </a:extLst>
                </p:cNvPr>
                <p:cNvSpPr txBox="1"/>
                <p:nvPr/>
              </p:nvSpPr>
              <p:spPr>
                <a:xfrm>
                  <a:off x="5092626" y="5282380"/>
                  <a:ext cx="346570"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grpSp>
          <p:grpSp>
            <p:nvGrpSpPr>
              <p:cNvPr id="155" name="组合 154">
                <a:extLst>
                  <a:ext uri="{FF2B5EF4-FFF2-40B4-BE49-F238E27FC236}">
                    <a16:creationId xmlns:a16="http://schemas.microsoft.com/office/drawing/2014/main" id="{103E8033-3679-4AE1-907C-4A0914B6120A}"/>
                  </a:ext>
                </a:extLst>
              </p:cNvPr>
              <p:cNvGrpSpPr/>
              <p:nvPr/>
            </p:nvGrpSpPr>
            <p:grpSpPr>
              <a:xfrm>
                <a:off x="4503211" y="5288024"/>
                <a:ext cx="346570" cy="461665"/>
                <a:chOff x="5046033" y="5282380"/>
                <a:chExt cx="346570" cy="461665"/>
              </a:xfrm>
            </p:grpSpPr>
            <p:sp>
              <p:nvSpPr>
                <p:cNvPr id="156" name="矩形 155">
                  <a:extLst>
                    <a:ext uri="{FF2B5EF4-FFF2-40B4-BE49-F238E27FC236}">
                      <a16:creationId xmlns:a16="http://schemas.microsoft.com/office/drawing/2014/main" id="{977B1B00-41CF-4FCB-8198-0B014A969407}"/>
                    </a:ext>
                  </a:extLst>
                </p:cNvPr>
                <p:cNvSpPr/>
                <p:nvPr/>
              </p:nvSpPr>
              <p:spPr>
                <a:xfrm>
                  <a:off x="5046033" y="5348177"/>
                  <a:ext cx="346570" cy="346570"/>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a:extLst>
                    <a:ext uri="{FF2B5EF4-FFF2-40B4-BE49-F238E27FC236}">
                      <a16:creationId xmlns:a16="http://schemas.microsoft.com/office/drawing/2014/main" id="{9C293AA4-07C1-4CB7-AA64-FA8E6FD663D2}"/>
                    </a:ext>
                  </a:extLst>
                </p:cNvPr>
                <p:cNvSpPr txBox="1"/>
                <p:nvPr/>
              </p:nvSpPr>
              <p:spPr>
                <a:xfrm>
                  <a:off x="5046033" y="5282380"/>
                  <a:ext cx="346570" cy="461665"/>
                </a:xfrm>
                <a:prstGeom prst="rect">
                  <a:avLst/>
                </a:prstGeom>
                <a:noFill/>
              </p:spPr>
              <p:txBody>
                <a:bodyPr wrap="none" rtlCol="0">
                  <a:spAutoFit/>
                </a:bodyPr>
                <a:lstStyle/>
                <a:p>
                  <a:r>
                    <a:rPr lang="en-US" altLang="zh-CN" sz="2400" dirty="0">
                      <a:solidFill>
                        <a:schemeClr val="bg1"/>
                      </a:solidFill>
                    </a:rPr>
                    <a:t>7</a:t>
                  </a:r>
                  <a:endParaRPr lang="zh-CN" altLang="en-US" sz="2400" dirty="0">
                    <a:solidFill>
                      <a:schemeClr val="bg1"/>
                    </a:solidFill>
                  </a:endParaRPr>
                </a:p>
              </p:txBody>
            </p:sp>
          </p:grpSp>
          <p:grpSp>
            <p:nvGrpSpPr>
              <p:cNvPr id="158" name="组合 157">
                <a:extLst>
                  <a:ext uri="{FF2B5EF4-FFF2-40B4-BE49-F238E27FC236}">
                    <a16:creationId xmlns:a16="http://schemas.microsoft.com/office/drawing/2014/main" id="{171AB99B-130F-4F92-8BEB-739E93098F78}"/>
                  </a:ext>
                </a:extLst>
              </p:cNvPr>
              <p:cNvGrpSpPr/>
              <p:nvPr/>
            </p:nvGrpSpPr>
            <p:grpSpPr>
              <a:xfrm>
                <a:off x="5542921" y="5288024"/>
                <a:ext cx="346570" cy="461665"/>
                <a:chOff x="5092626" y="5282380"/>
                <a:chExt cx="346570" cy="461665"/>
              </a:xfrm>
            </p:grpSpPr>
            <p:sp>
              <p:nvSpPr>
                <p:cNvPr id="159" name="矩形 158">
                  <a:extLst>
                    <a:ext uri="{FF2B5EF4-FFF2-40B4-BE49-F238E27FC236}">
                      <a16:creationId xmlns:a16="http://schemas.microsoft.com/office/drawing/2014/main" id="{CCEA42A1-440C-44A8-AFDD-D1D4D94D5F88}"/>
                    </a:ext>
                  </a:extLst>
                </p:cNvPr>
                <p:cNvSpPr/>
                <p:nvPr/>
              </p:nvSpPr>
              <p:spPr>
                <a:xfrm>
                  <a:off x="5092626" y="5348177"/>
                  <a:ext cx="346570" cy="346570"/>
                </a:xfrm>
                <a:prstGeom prst="rect">
                  <a:avLst/>
                </a:prstGeom>
                <a:solidFill>
                  <a:srgbClr val="FDE17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655CD328-4EF5-4C4C-8AA1-6311EB21E5F6}"/>
                    </a:ext>
                  </a:extLst>
                </p:cNvPr>
                <p:cNvSpPr txBox="1"/>
                <p:nvPr/>
              </p:nvSpPr>
              <p:spPr>
                <a:xfrm>
                  <a:off x="5092626" y="5282380"/>
                  <a:ext cx="346570"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grpSp>
          <p:grpSp>
            <p:nvGrpSpPr>
              <p:cNvPr id="161" name="组合 160">
                <a:extLst>
                  <a:ext uri="{FF2B5EF4-FFF2-40B4-BE49-F238E27FC236}">
                    <a16:creationId xmlns:a16="http://schemas.microsoft.com/office/drawing/2014/main" id="{0A14EFC0-A119-4225-9A7D-AA5425A29964}"/>
                  </a:ext>
                </a:extLst>
              </p:cNvPr>
              <p:cNvGrpSpPr/>
              <p:nvPr/>
            </p:nvGrpSpPr>
            <p:grpSpPr>
              <a:xfrm>
                <a:off x="6236061" y="5288024"/>
                <a:ext cx="346570" cy="461665"/>
                <a:chOff x="5066418" y="5282380"/>
                <a:chExt cx="346570" cy="461665"/>
              </a:xfrm>
            </p:grpSpPr>
            <p:sp>
              <p:nvSpPr>
                <p:cNvPr id="162" name="矩形 161">
                  <a:extLst>
                    <a:ext uri="{FF2B5EF4-FFF2-40B4-BE49-F238E27FC236}">
                      <a16:creationId xmlns:a16="http://schemas.microsoft.com/office/drawing/2014/main" id="{B8A4BF48-FA4A-485D-8115-E5D96606139C}"/>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E6FC2E16-19D5-484D-B066-4C2C9C6066E5}"/>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64" name="组合 163">
                <a:extLst>
                  <a:ext uri="{FF2B5EF4-FFF2-40B4-BE49-F238E27FC236}">
                    <a16:creationId xmlns:a16="http://schemas.microsoft.com/office/drawing/2014/main" id="{78B59CEF-3CE1-47FE-A4D0-DE0DA51B7782}"/>
                  </a:ext>
                </a:extLst>
              </p:cNvPr>
              <p:cNvGrpSpPr/>
              <p:nvPr/>
            </p:nvGrpSpPr>
            <p:grpSpPr>
              <a:xfrm>
                <a:off x="6582631" y="5288024"/>
                <a:ext cx="346570" cy="461665"/>
                <a:chOff x="5066418" y="5282380"/>
                <a:chExt cx="346570" cy="461665"/>
              </a:xfrm>
            </p:grpSpPr>
            <p:sp>
              <p:nvSpPr>
                <p:cNvPr id="165" name="矩形 164">
                  <a:extLst>
                    <a:ext uri="{FF2B5EF4-FFF2-40B4-BE49-F238E27FC236}">
                      <a16:creationId xmlns:a16="http://schemas.microsoft.com/office/drawing/2014/main" id="{322FA958-ABD7-4986-BE7F-EFC1FDEFB8AC}"/>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A6F7F6D4-F7B4-46DE-9BD2-62421F2F9285}"/>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67" name="组合 166">
                <a:extLst>
                  <a:ext uri="{FF2B5EF4-FFF2-40B4-BE49-F238E27FC236}">
                    <a16:creationId xmlns:a16="http://schemas.microsoft.com/office/drawing/2014/main" id="{CAB0C285-98C8-4BED-8F09-B7BAABE60E4F}"/>
                  </a:ext>
                </a:extLst>
              </p:cNvPr>
              <p:cNvGrpSpPr/>
              <p:nvPr/>
            </p:nvGrpSpPr>
            <p:grpSpPr>
              <a:xfrm>
                <a:off x="7275771" y="5288024"/>
                <a:ext cx="346570" cy="461665"/>
                <a:chOff x="4914989" y="5282380"/>
                <a:chExt cx="346570" cy="461665"/>
              </a:xfrm>
            </p:grpSpPr>
            <p:sp>
              <p:nvSpPr>
                <p:cNvPr id="168" name="矩形 167">
                  <a:extLst>
                    <a:ext uri="{FF2B5EF4-FFF2-40B4-BE49-F238E27FC236}">
                      <a16:creationId xmlns:a16="http://schemas.microsoft.com/office/drawing/2014/main" id="{C3273228-1D5A-405C-8C13-9BFE0C15E814}"/>
                    </a:ext>
                  </a:extLst>
                </p:cNvPr>
                <p:cNvSpPr/>
                <p:nvPr/>
              </p:nvSpPr>
              <p:spPr>
                <a:xfrm>
                  <a:off x="4914989" y="5348177"/>
                  <a:ext cx="346570" cy="346570"/>
                </a:xfrm>
                <a:prstGeom prst="rect">
                  <a:avLst/>
                </a:prstGeom>
                <a:solidFill>
                  <a:srgbClr val="FFF1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文本框 168">
                  <a:extLst>
                    <a:ext uri="{FF2B5EF4-FFF2-40B4-BE49-F238E27FC236}">
                      <a16:creationId xmlns:a16="http://schemas.microsoft.com/office/drawing/2014/main" id="{B097F712-ED10-4B9B-865C-01078CDEBFDC}"/>
                    </a:ext>
                  </a:extLst>
                </p:cNvPr>
                <p:cNvSpPr txBox="1"/>
                <p:nvPr/>
              </p:nvSpPr>
              <p:spPr>
                <a:xfrm>
                  <a:off x="4914989"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70" name="组合 169">
                <a:extLst>
                  <a:ext uri="{FF2B5EF4-FFF2-40B4-BE49-F238E27FC236}">
                    <a16:creationId xmlns:a16="http://schemas.microsoft.com/office/drawing/2014/main" id="{B87A2974-7E7B-4071-8CC1-9E853DC3B143}"/>
                  </a:ext>
                </a:extLst>
              </p:cNvPr>
              <p:cNvGrpSpPr/>
              <p:nvPr/>
            </p:nvGrpSpPr>
            <p:grpSpPr>
              <a:xfrm>
                <a:off x="7968911" y="5288024"/>
                <a:ext cx="346570" cy="461665"/>
                <a:chOff x="5025649" y="5282380"/>
                <a:chExt cx="346570" cy="461665"/>
              </a:xfrm>
            </p:grpSpPr>
            <p:sp>
              <p:nvSpPr>
                <p:cNvPr id="171" name="矩形 170">
                  <a:extLst>
                    <a:ext uri="{FF2B5EF4-FFF2-40B4-BE49-F238E27FC236}">
                      <a16:creationId xmlns:a16="http://schemas.microsoft.com/office/drawing/2014/main" id="{05FCAC46-29DB-403A-935E-C43CD52217B4}"/>
                    </a:ext>
                  </a:extLst>
                </p:cNvPr>
                <p:cNvSpPr/>
                <p:nvPr/>
              </p:nvSpPr>
              <p:spPr>
                <a:xfrm>
                  <a:off x="5025649" y="5348177"/>
                  <a:ext cx="346570" cy="346570"/>
                </a:xfrm>
                <a:prstGeom prst="rect">
                  <a:avLst/>
                </a:prstGeom>
                <a:solidFill>
                  <a:srgbClr val="FBC70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a:extLst>
                    <a:ext uri="{FF2B5EF4-FFF2-40B4-BE49-F238E27FC236}">
                      <a16:creationId xmlns:a16="http://schemas.microsoft.com/office/drawing/2014/main" id="{983C8B37-C228-438C-9D44-1B511038B7F7}"/>
                    </a:ext>
                  </a:extLst>
                </p:cNvPr>
                <p:cNvSpPr txBox="1"/>
                <p:nvPr/>
              </p:nvSpPr>
              <p:spPr>
                <a:xfrm>
                  <a:off x="5025649" y="5282380"/>
                  <a:ext cx="346570" cy="461665"/>
                </a:xfrm>
                <a:prstGeom prst="rect">
                  <a:avLst/>
                </a:prstGeom>
                <a:noFill/>
              </p:spPr>
              <p:txBody>
                <a:bodyPr wrap="none" rtlCol="0">
                  <a:spAutoFit/>
                </a:bodyPr>
                <a:lstStyle/>
                <a:p>
                  <a:r>
                    <a:rPr lang="en-US" altLang="zh-CN" sz="2400" dirty="0">
                      <a:solidFill>
                        <a:schemeClr val="bg1"/>
                      </a:solidFill>
                    </a:rPr>
                    <a:t>5</a:t>
                  </a:r>
                  <a:endParaRPr lang="zh-CN" altLang="en-US" sz="2400" dirty="0">
                    <a:solidFill>
                      <a:schemeClr val="bg1"/>
                    </a:solidFill>
                  </a:endParaRPr>
                </a:p>
              </p:txBody>
            </p:sp>
          </p:grpSp>
        </p:grpSp>
        <p:sp>
          <p:nvSpPr>
            <p:cNvPr id="235" name="文本框 234">
              <a:extLst>
                <a:ext uri="{FF2B5EF4-FFF2-40B4-BE49-F238E27FC236}">
                  <a16:creationId xmlns:a16="http://schemas.microsoft.com/office/drawing/2014/main" id="{52B376EC-079E-410D-8F40-840BC783F81F}"/>
                </a:ext>
              </a:extLst>
            </p:cNvPr>
            <p:cNvSpPr txBox="1"/>
            <p:nvPr/>
          </p:nvSpPr>
          <p:spPr>
            <a:xfrm>
              <a:off x="9828113" y="5196616"/>
              <a:ext cx="1117653" cy="499176"/>
            </a:xfrm>
            <a:prstGeom prst="rect">
              <a:avLst/>
            </a:prstGeom>
            <a:noFill/>
          </p:spPr>
          <p:txBody>
            <a:bodyPr wrap="square" rtlCol="0">
              <a:spAutoFit/>
            </a:bodyPr>
            <a:lstStyle/>
            <a:p>
              <a:pPr>
                <a:lnSpc>
                  <a:spcPts val="3600"/>
                </a:lnSpc>
              </a:pP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数据列</a:t>
              </a:r>
            </a:p>
          </p:txBody>
        </p:sp>
      </p:grpSp>
      <p:grpSp>
        <p:nvGrpSpPr>
          <p:cNvPr id="238" name="组合 237">
            <a:extLst>
              <a:ext uri="{FF2B5EF4-FFF2-40B4-BE49-F238E27FC236}">
                <a16:creationId xmlns:a16="http://schemas.microsoft.com/office/drawing/2014/main" id="{1BA7CE68-7EFD-41BF-A31D-D1D46A53D2D3}"/>
              </a:ext>
            </a:extLst>
          </p:cNvPr>
          <p:cNvGrpSpPr/>
          <p:nvPr/>
        </p:nvGrpSpPr>
        <p:grpSpPr>
          <a:xfrm>
            <a:off x="4312883" y="5682892"/>
            <a:ext cx="7075953" cy="490519"/>
            <a:chOff x="4556723" y="5875932"/>
            <a:chExt cx="7075953" cy="490519"/>
          </a:xfrm>
        </p:grpSpPr>
        <p:grpSp>
          <p:nvGrpSpPr>
            <p:cNvPr id="177" name="组合 176">
              <a:extLst>
                <a:ext uri="{FF2B5EF4-FFF2-40B4-BE49-F238E27FC236}">
                  <a16:creationId xmlns:a16="http://schemas.microsoft.com/office/drawing/2014/main" id="{B0E9D2BA-92B9-4AF5-B97A-391D3D286630}"/>
                </a:ext>
              </a:extLst>
            </p:cNvPr>
            <p:cNvGrpSpPr/>
            <p:nvPr/>
          </p:nvGrpSpPr>
          <p:grpSpPr>
            <a:xfrm>
              <a:off x="4556723" y="5890359"/>
              <a:ext cx="5198550" cy="461665"/>
              <a:chOff x="5566101" y="5135624"/>
              <a:chExt cx="5198550" cy="461665"/>
            </a:xfrm>
          </p:grpSpPr>
          <p:grpSp>
            <p:nvGrpSpPr>
              <p:cNvPr id="6" name="组合 5">
                <a:extLst>
                  <a:ext uri="{FF2B5EF4-FFF2-40B4-BE49-F238E27FC236}">
                    <a16:creationId xmlns:a16="http://schemas.microsoft.com/office/drawing/2014/main" id="{573D7FD9-A0D9-4E6C-85AB-8BCD57DCD3B3}"/>
                  </a:ext>
                </a:extLst>
              </p:cNvPr>
              <p:cNvGrpSpPr/>
              <p:nvPr/>
            </p:nvGrpSpPr>
            <p:grpSpPr>
              <a:xfrm>
                <a:off x="9378371" y="5135624"/>
                <a:ext cx="346570" cy="461665"/>
                <a:chOff x="5046033" y="5282380"/>
                <a:chExt cx="346570" cy="461665"/>
              </a:xfrm>
            </p:grpSpPr>
            <p:sp>
              <p:nvSpPr>
                <p:cNvPr id="3" name="矩形 2">
                  <a:extLst>
                    <a:ext uri="{FF2B5EF4-FFF2-40B4-BE49-F238E27FC236}">
                      <a16:creationId xmlns:a16="http://schemas.microsoft.com/office/drawing/2014/main" id="{2AF57893-D921-42AD-9849-405CB75C7659}"/>
                    </a:ext>
                  </a:extLst>
                </p:cNvPr>
                <p:cNvSpPr/>
                <p:nvPr/>
              </p:nvSpPr>
              <p:spPr>
                <a:xfrm>
                  <a:off x="5046033" y="5348177"/>
                  <a:ext cx="346570" cy="346570"/>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EE2E51C-FE0C-4907-9834-B5906833EA09}"/>
                    </a:ext>
                  </a:extLst>
                </p:cNvPr>
                <p:cNvSpPr txBox="1"/>
                <p:nvPr/>
              </p:nvSpPr>
              <p:spPr>
                <a:xfrm>
                  <a:off x="5046033" y="5282380"/>
                  <a:ext cx="346570" cy="461665"/>
                </a:xfrm>
                <a:prstGeom prst="rect">
                  <a:avLst/>
                </a:prstGeom>
                <a:noFill/>
              </p:spPr>
              <p:txBody>
                <a:bodyPr wrap="none" rtlCol="0">
                  <a:spAutoFit/>
                </a:bodyPr>
                <a:lstStyle/>
                <a:p>
                  <a:r>
                    <a:rPr lang="en-US" altLang="zh-CN" sz="2400" dirty="0">
                      <a:solidFill>
                        <a:schemeClr val="bg1"/>
                      </a:solidFill>
                    </a:rPr>
                    <a:t>7</a:t>
                  </a:r>
                  <a:endParaRPr lang="zh-CN" altLang="en-US" sz="2400" dirty="0">
                    <a:solidFill>
                      <a:schemeClr val="bg1"/>
                    </a:solidFill>
                  </a:endParaRPr>
                </a:p>
              </p:txBody>
            </p:sp>
          </p:grpSp>
          <p:grpSp>
            <p:nvGrpSpPr>
              <p:cNvPr id="19" name="组合 18">
                <a:extLst>
                  <a:ext uri="{FF2B5EF4-FFF2-40B4-BE49-F238E27FC236}">
                    <a16:creationId xmlns:a16="http://schemas.microsoft.com/office/drawing/2014/main" id="{FDA21924-A258-49E0-8E0E-4426BA8EEA05}"/>
                  </a:ext>
                </a:extLst>
              </p:cNvPr>
              <p:cNvGrpSpPr/>
              <p:nvPr/>
            </p:nvGrpSpPr>
            <p:grpSpPr>
              <a:xfrm>
                <a:off x="7992091" y="5135624"/>
                <a:ext cx="346570" cy="461665"/>
                <a:chOff x="5104275" y="5282380"/>
                <a:chExt cx="346570" cy="461665"/>
              </a:xfrm>
            </p:grpSpPr>
            <p:sp>
              <p:nvSpPr>
                <p:cNvPr id="24" name="矩形 23">
                  <a:extLst>
                    <a:ext uri="{FF2B5EF4-FFF2-40B4-BE49-F238E27FC236}">
                      <a16:creationId xmlns:a16="http://schemas.microsoft.com/office/drawing/2014/main" id="{AAF03182-3587-4EFE-886D-8D34A27FA663}"/>
                    </a:ext>
                  </a:extLst>
                </p:cNvPr>
                <p:cNvSpPr/>
                <p:nvPr/>
              </p:nvSpPr>
              <p:spPr>
                <a:xfrm>
                  <a:off x="5104275" y="5348177"/>
                  <a:ext cx="346570" cy="346570"/>
                </a:xfrm>
                <a:prstGeom prst="rect">
                  <a:avLst/>
                </a:prstGeom>
                <a:solidFill>
                  <a:srgbClr val="F9B2D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EC1797C-0945-4BE4-97BA-B85AAD5FF7BD}"/>
                    </a:ext>
                  </a:extLst>
                </p:cNvPr>
                <p:cNvSpPr txBox="1"/>
                <p:nvPr/>
              </p:nvSpPr>
              <p:spPr>
                <a:xfrm>
                  <a:off x="5104275" y="5282380"/>
                  <a:ext cx="346570" cy="461665"/>
                </a:xfrm>
                <a:prstGeom prst="rect">
                  <a:avLst/>
                </a:prstGeom>
                <a:noFill/>
              </p:spPr>
              <p:txBody>
                <a:bodyPr wrap="none" rtlCol="0">
                  <a:spAutoFit/>
                </a:bodyPr>
                <a:lstStyle/>
                <a:p>
                  <a:r>
                    <a:rPr lang="en-US" altLang="zh-CN" sz="2400" dirty="0">
                      <a:solidFill>
                        <a:schemeClr val="bg1"/>
                      </a:solidFill>
                    </a:rPr>
                    <a:t>2</a:t>
                  </a:r>
                  <a:endParaRPr lang="zh-CN" altLang="en-US" sz="2400" dirty="0">
                    <a:solidFill>
                      <a:schemeClr val="bg1"/>
                    </a:solidFill>
                  </a:endParaRPr>
                </a:p>
              </p:txBody>
            </p:sp>
          </p:grpSp>
          <p:grpSp>
            <p:nvGrpSpPr>
              <p:cNvPr id="34" name="组合 33">
                <a:extLst>
                  <a:ext uri="{FF2B5EF4-FFF2-40B4-BE49-F238E27FC236}">
                    <a16:creationId xmlns:a16="http://schemas.microsoft.com/office/drawing/2014/main" id="{9F6692CC-F34B-4984-991B-10A26EE7A053}"/>
                  </a:ext>
                </a:extLst>
              </p:cNvPr>
              <p:cNvGrpSpPr/>
              <p:nvPr/>
            </p:nvGrpSpPr>
            <p:grpSpPr>
              <a:xfrm>
                <a:off x="10418081" y="5135624"/>
                <a:ext cx="346570" cy="461665"/>
                <a:chOff x="4443229" y="5282380"/>
                <a:chExt cx="346570" cy="461665"/>
              </a:xfrm>
            </p:grpSpPr>
            <p:sp>
              <p:nvSpPr>
                <p:cNvPr id="36" name="矩形 35">
                  <a:extLst>
                    <a:ext uri="{FF2B5EF4-FFF2-40B4-BE49-F238E27FC236}">
                      <a16:creationId xmlns:a16="http://schemas.microsoft.com/office/drawing/2014/main" id="{AAEC5FE5-900A-47D1-8844-8BD96A12E7D1}"/>
                    </a:ext>
                  </a:extLst>
                </p:cNvPr>
                <p:cNvSpPr/>
                <p:nvPr/>
              </p:nvSpPr>
              <p:spPr>
                <a:xfrm>
                  <a:off x="4443229" y="5348177"/>
                  <a:ext cx="346570" cy="346570"/>
                </a:xfrm>
                <a:prstGeom prst="rect">
                  <a:avLst/>
                </a:prstGeom>
                <a:solidFill>
                  <a:srgbClr val="D8EC84"/>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85F4514A-BBB6-468A-BD4F-142EFE475D2C}"/>
                    </a:ext>
                  </a:extLst>
                </p:cNvPr>
                <p:cNvSpPr txBox="1"/>
                <p:nvPr/>
              </p:nvSpPr>
              <p:spPr>
                <a:xfrm>
                  <a:off x="4443229" y="5282380"/>
                  <a:ext cx="346570" cy="461665"/>
                </a:xfrm>
                <a:prstGeom prst="rect">
                  <a:avLst/>
                </a:prstGeom>
                <a:noFill/>
              </p:spPr>
              <p:txBody>
                <a:bodyPr wrap="none" rtlCol="0">
                  <a:spAutoFit/>
                </a:bodyPr>
                <a:lstStyle/>
                <a:p>
                  <a:r>
                    <a:rPr lang="en-US" altLang="zh-CN" sz="2400" dirty="0">
                      <a:solidFill>
                        <a:schemeClr val="bg1"/>
                      </a:solidFill>
                    </a:rPr>
                    <a:t>9</a:t>
                  </a:r>
                  <a:endParaRPr lang="zh-CN" altLang="en-US" sz="2400" dirty="0">
                    <a:solidFill>
                      <a:schemeClr val="bg1"/>
                    </a:solidFill>
                  </a:endParaRPr>
                </a:p>
              </p:txBody>
            </p:sp>
          </p:grpSp>
          <p:grpSp>
            <p:nvGrpSpPr>
              <p:cNvPr id="38" name="组合 37">
                <a:extLst>
                  <a:ext uri="{FF2B5EF4-FFF2-40B4-BE49-F238E27FC236}">
                    <a16:creationId xmlns:a16="http://schemas.microsoft.com/office/drawing/2014/main" id="{E8A486F1-14C5-478F-8D12-D851AFDAC823}"/>
                  </a:ext>
                </a:extLst>
              </p:cNvPr>
              <p:cNvGrpSpPr/>
              <p:nvPr/>
            </p:nvGrpSpPr>
            <p:grpSpPr>
              <a:xfrm>
                <a:off x="9031801" y="5135624"/>
                <a:ext cx="346570" cy="461665"/>
                <a:chOff x="5025649" y="5282380"/>
                <a:chExt cx="346570" cy="461665"/>
              </a:xfrm>
            </p:grpSpPr>
            <p:sp>
              <p:nvSpPr>
                <p:cNvPr id="39" name="矩形 38">
                  <a:extLst>
                    <a:ext uri="{FF2B5EF4-FFF2-40B4-BE49-F238E27FC236}">
                      <a16:creationId xmlns:a16="http://schemas.microsoft.com/office/drawing/2014/main" id="{32B1F89E-DE3D-4A43-A760-0977ECF6F0ED}"/>
                    </a:ext>
                  </a:extLst>
                </p:cNvPr>
                <p:cNvSpPr/>
                <p:nvPr/>
              </p:nvSpPr>
              <p:spPr>
                <a:xfrm>
                  <a:off x="5025649" y="5348177"/>
                  <a:ext cx="346570" cy="346570"/>
                </a:xfrm>
                <a:prstGeom prst="rect">
                  <a:avLst/>
                </a:prstGeom>
                <a:solidFill>
                  <a:srgbClr val="FBC70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0038B4D4-1C50-4066-B666-B4F48840FAE4}"/>
                    </a:ext>
                  </a:extLst>
                </p:cNvPr>
                <p:cNvSpPr txBox="1"/>
                <p:nvPr/>
              </p:nvSpPr>
              <p:spPr>
                <a:xfrm>
                  <a:off x="5025649" y="5282380"/>
                  <a:ext cx="346570" cy="461665"/>
                </a:xfrm>
                <a:prstGeom prst="rect">
                  <a:avLst/>
                </a:prstGeom>
                <a:noFill/>
              </p:spPr>
              <p:txBody>
                <a:bodyPr wrap="none" rtlCol="0">
                  <a:spAutoFit/>
                </a:bodyPr>
                <a:lstStyle/>
                <a:p>
                  <a:r>
                    <a:rPr lang="en-US" altLang="zh-CN" sz="2400" dirty="0">
                      <a:solidFill>
                        <a:schemeClr val="bg1"/>
                      </a:solidFill>
                    </a:rPr>
                    <a:t>5</a:t>
                  </a:r>
                  <a:endParaRPr lang="zh-CN" altLang="en-US" sz="2400" dirty="0">
                    <a:solidFill>
                      <a:schemeClr val="bg1"/>
                    </a:solidFill>
                  </a:endParaRPr>
                </a:p>
              </p:txBody>
            </p:sp>
          </p:grpSp>
          <p:grpSp>
            <p:nvGrpSpPr>
              <p:cNvPr id="41" name="组合 40">
                <a:extLst>
                  <a:ext uri="{FF2B5EF4-FFF2-40B4-BE49-F238E27FC236}">
                    <a16:creationId xmlns:a16="http://schemas.microsoft.com/office/drawing/2014/main" id="{4FFE88FA-F87E-4325-81B0-1461D4F1B9F6}"/>
                  </a:ext>
                </a:extLst>
              </p:cNvPr>
              <p:cNvGrpSpPr/>
              <p:nvPr/>
            </p:nvGrpSpPr>
            <p:grpSpPr>
              <a:xfrm>
                <a:off x="10071511" y="5135624"/>
                <a:ext cx="346570" cy="461665"/>
                <a:chOff x="4772297" y="5282380"/>
                <a:chExt cx="346570" cy="461665"/>
              </a:xfrm>
            </p:grpSpPr>
            <p:sp>
              <p:nvSpPr>
                <p:cNvPr id="42" name="矩形 41">
                  <a:extLst>
                    <a:ext uri="{FF2B5EF4-FFF2-40B4-BE49-F238E27FC236}">
                      <a16:creationId xmlns:a16="http://schemas.microsoft.com/office/drawing/2014/main" id="{2E288EAF-1838-40CE-87DF-D00290B4312E}"/>
                    </a:ext>
                  </a:extLst>
                </p:cNvPr>
                <p:cNvSpPr/>
                <p:nvPr/>
              </p:nvSpPr>
              <p:spPr>
                <a:xfrm>
                  <a:off x="4772297" y="5348177"/>
                  <a:ext cx="346570" cy="346570"/>
                </a:xfrm>
                <a:prstGeom prst="rect">
                  <a:avLst/>
                </a:prstGeom>
                <a:solidFill>
                  <a:srgbClr val="DCBD7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5EC9B63C-EA12-4F47-8B24-4C6CD1F5FD28}"/>
                    </a:ext>
                  </a:extLst>
                </p:cNvPr>
                <p:cNvSpPr txBox="1"/>
                <p:nvPr/>
              </p:nvSpPr>
              <p:spPr>
                <a:xfrm>
                  <a:off x="4772297" y="5282380"/>
                  <a:ext cx="346570" cy="461665"/>
                </a:xfrm>
                <a:prstGeom prst="rect">
                  <a:avLst/>
                </a:prstGeom>
                <a:noFill/>
              </p:spPr>
              <p:txBody>
                <a:bodyPr wrap="none" rtlCol="0">
                  <a:spAutoFit/>
                </a:bodyPr>
                <a:lstStyle/>
                <a:p>
                  <a:r>
                    <a:rPr lang="en-US" altLang="zh-CN" sz="2400" dirty="0">
                      <a:solidFill>
                        <a:schemeClr val="bg1"/>
                      </a:solidFill>
                    </a:rPr>
                    <a:t>8</a:t>
                  </a:r>
                  <a:endParaRPr lang="zh-CN" altLang="en-US" sz="2400" dirty="0">
                    <a:solidFill>
                      <a:schemeClr val="bg1"/>
                    </a:solidFill>
                  </a:endParaRPr>
                </a:p>
              </p:txBody>
            </p:sp>
          </p:grpSp>
          <p:grpSp>
            <p:nvGrpSpPr>
              <p:cNvPr id="44" name="组合 43">
                <a:extLst>
                  <a:ext uri="{FF2B5EF4-FFF2-40B4-BE49-F238E27FC236}">
                    <a16:creationId xmlns:a16="http://schemas.microsoft.com/office/drawing/2014/main" id="{E70A5749-B0A5-4675-9408-84B0CDAC7C45}"/>
                  </a:ext>
                </a:extLst>
              </p:cNvPr>
              <p:cNvGrpSpPr/>
              <p:nvPr/>
            </p:nvGrpSpPr>
            <p:grpSpPr>
              <a:xfrm>
                <a:off x="8338661" y="5135624"/>
                <a:ext cx="346570" cy="461665"/>
                <a:chOff x="5182902" y="5282380"/>
                <a:chExt cx="346570" cy="461665"/>
              </a:xfrm>
            </p:grpSpPr>
            <p:sp>
              <p:nvSpPr>
                <p:cNvPr id="45" name="矩形 44">
                  <a:extLst>
                    <a:ext uri="{FF2B5EF4-FFF2-40B4-BE49-F238E27FC236}">
                      <a16:creationId xmlns:a16="http://schemas.microsoft.com/office/drawing/2014/main" id="{A836345B-9AC6-4299-B2D8-8EC96BE1A390}"/>
                    </a:ext>
                  </a:extLst>
                </p:cNvPr>
                <p:cNvSpPr/>
                <p:nvPr/>
              </p:nvSpPr>
              <p:spPr>
                <a:xfrm>
                  <a:off x="5182902" y="5348177"/>
                  <a:ext cx="346570" cy="346570"/>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32AB527-6274-4468-B781-7F89F6C91DF5}"/>
                    </a:ext>
                  </a:extLst>
                </p:cNvPr>
                <p:cNvSpPr txBox="1"/>
                <p:nvPr/>
              </p:nvSpPr>
              <p:spPr>
                <a:xfrm>
                  <a:off x="5182902" y="5282380"/>
                  <a:ext cx="346570" cy="461665"/>
                </a:xfrm>
                <a:prstGeom prst="rect">
                  <a:avLst/>
                </a:prstGeom>
                <a:noFill/>
              </p:spPr>
              <p:txBody>
                <a:bodyPr wrap="none" rtlCol="0">
                  <a:spAutoFit/>
                </a:bodyPr>
                <a:lstStyle/>
                <a:p>
                  <a:r>
                    <a:rPr lang="en-US" altLang="zh-CN" sz="2400" dirty="0">
                      <a:solidFill>
                        <a:schemeClr val="bg1"/>
                      </a:solidFill>
                    </a:rPr>
                    <a:t>3</a:t>
                  </a:r>
                  <a:endParaRPr lang="zh-CN" altLang="en-US" sz="2400" dirty="0">
                    <a:solidFill>
                      <a:schemeClr val="bg1"/>
                    </a:solidFill>
                  </a:endParaRPr>
                </a:p>
              </p:txBody>
            </p:sp>
          </p:grpSp>
          <p:grpSp>
            <p:nvGrpSpPr>
              <p:cNvPr id="47" name="组合 46">
                <a:extLst>
                  <a:ext uri="{FF2B5EF4-FFF2-40B4-BE49-F238E27FC236}">
                    <a16:creationId xmlns:a16="http://schemas.microsoft.com/office/drawing/2014/main" id="{49BA2426-13AC-4C9D-B96A-38584E54647E}"/>
                  </a:ext>
                </a:extLst>
              </p:cNvPr>
              <p:cNvGrpSpPr/>
              <p:nvPr/>
            </p:nvGrpSpPr>
            <p:grpSpPr>
              <a:xfrm>
                <a:off x="7298951" y="5135624"/>
                <a:ext cx="346570" cy="461665"/>
                <a:chOff x="5092626" y="5282380"/>
                <a:chExt cx="346570" cy="461665"/>
              </a:xfrm>
            </p:grpSpPr>
            <p:sp>
              <p:nvSpPr>
                <p:cNvPr id="48" name="矩形 47">
                  <a:extLst>
                    <a:ext uri="{FF2B5EF4-FFF2-40B4-BE49-F238E27FC236}">
                      <a16:creationId xmlns:a16="http://schemas.microsoft.com/office/drawing/2014/main" id="{4F931A6A-C4D6-4736-8AEA-AB31A15CE097}"/>
                    </a:ext>
                  </a:extLst>
                </p:cNvPr>
                <p:cNvSpPr/>
                <p:nvPr/>
              </p:nvSpPr>
              <p:spPr>
                <a:xfrm>
                  <a:off x="5092626" y="5348177"/>
                  <a:ext cx="346570" cy="346570"/>
                </a:xfrm>
                <a:prstGeom prst="rect">
                  <a:avLst/>
                </a:prstGeom>
                <a:solidFill>
                  <a:srgbClr val="FDE17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D1106591-6E82-4C9F-ACDD-149FAAAAD61A}"/>
                    </a:ext>
                  </a:extLst>
                </p:cNvPr>
                <p:cNvSpPr txBox="1"/>
                <p:nvPr/>
              </p:nvSpPr>
              <p:spPr>
                <a:xfrm>
                  <a:off x="5092626" y="5282380"/>
                  <a:ext cx="346570"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grpSp>
          <p:grpSp>
            <p:nvGrpSpPr>
              <p:cNvPr id="105" name="组合 104">
                <a:extLst>
                  <a:ext uri="{FF2B5EF4-FFF2-40B4-BE49-F238E27FC236}">
                    <a16:creationId xmlns:a16="http://schemas.microsoft.com/office/drawing/2014/main" id="{7A467045-E468-4005-BE45-FD3F50EE6DAF}"/>
                  </a:ext>
                </a:extLst>
              </p:cNvPr>
              <p:cNvGrpSpPr/>
              <p:nvPr/>
            </p:nvGrpSpPr>
            <p:grpSpPr>
              <a:xfrm>
                <a:off x="9724941" y="5135624"/>
                <a:ext cx="346570" cy="461665"/>
                <a:chOff x="5046033" y="5282380"/>
                <a:chExt cx="346570" cy="461665"/>
              </a:xfrm>
            </p:grpSpPr>
            <p:sp>
              <p:nvSpPr>
                <p:cNvPr id="106" name="矩形 105">
                  <a:extLst>
                    <a:ext uri="{FF2B5EF4-FFF2-40B4-BE49-F238E27FC236}">
                      <a16:creationId xmlns:a16="http://schemas.microsoft.com/office/drawing/2014/main" id="{E4DF78AB-7AA3-4C5C-B8AC-F9A47EE1BE46}"/>
                    </a:ext>
                  </a:extLst>
                </p:cNvPr>
                <p:cNvSpPr/>
                <p:nvPr/>
              </p:nvSpPr>
              <p:spPr>
                <a:xfrm>
                  <a:off x="5046033" y="5348177"/>
                  <a:ext cx="346570" cy="346570"/>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90466ADD-A464-476C-9B75-E219DE7AE4ED}"/>
                    </a:ext>
                  </a:extLst>
                </p:cNvPr>
                <p:cNvSpPr txBox="1"/>
                <p:nvPr/>
              </p:nvSpPr>
              <p:spPr>
                <a:xfrm>
                  <a:off x="5046033" y="5282380"/>
                  <a:ext cx="346570" cy="461665"/>
                </a:xfrm>
                <a:prstGeom prst="rect">
                  <a:avLst/>
                </a:prstGeom>
                <a:noFill/>
              </p:spPr>
              <p:txBody>
                <a:bodyPr wrap="none" rtlCol="0">
                  <a:spAutoFit/>
                </a:bodyPr>
                <a:lstStyle/>
                <a:p>
                  <a:r>
                    <a:rPr lang="en-US" altLang="zh-CN" sz="2400" dirty="0">
                      <a:solidFill>
                        <a:schemeClr val="bg1"/>
                      </a:solidFill>
                    </a:rPr>
                    <a:t>7</a:t>
                  </a:r>
                  <a:endParaRPr lang="zh-CN" altLang="en-US" sz="2400" dirty="0">
                    <a:solidFill>
                      <a:schemeClr val="bg1"/>
                    </a:solidFill>
                  </a:endParaRPr>
                </a:p>
              </p:txBody>
            </p:sp>
          </p:grpSp>
          <p:grpSp>
            <p:nvGrpSpPr>
              <p:cNvPr id="111" name="组合 110">
                <a:extLst>
                  <a:ext uri="{FF2B5EF4-FFF2-40B4-BE49-F238E27FC236}">
                    <a16:creationId xmlns:a16="http://schemas.microsoft.com/office/drawing/2014/main" id="{20299CEE-28E8-4B08-858E-9DA55BB8B82D}"/>
                  </a:ext>
                </a:extLst>
              </p:cNvPr>
              <p:cNvGrpSpPr/>
              <p:nvPr/>
            </p:nvGrpSpPr>
            <p:grpSpPr>
              <a:xfrm>
                <a:off x="7645521" y="5135624"/>
                <a:ext cx="346570" cy="461665"/>
                <a:chOff x="5092626" y="5282380"/>
                <a:chExt cx="346570" cy="461665"/>
              </a:xfrm>
            </p:grpSpPr>
            <p:sp>
              <p:nvSpPr>
                <p:cNvPr id="112" name="矩形 111">
                  <a:extLst>
                    <a:ext uri="{FF2B5EF4-FFF2-40B4-BE49-F238E27FC236}">
                      <a16:creationId xmlns:a16="http://schemas.microsoft.com/office/drawing/2014/main" id="{4F3D1657-391F-46BD-9F20-D8E15B14D447}"/>
                    </a:ext>
                  </a:extLst>
                </p:cNvPr>
                <p:cNvSpPr/>
                <p:nvPr/>
              </p:nvSpPr>
              <p:spPr>
                <a:xfrm>
                  <a:off x="5092626" y="5348177"/>
                  <a:ext cx="346570" cy="346570"/>
                </a:xfrm>
                <a:prstGeom prst="rect">
                  <a:avLst/>
                </a:prstGeom>
                <a:solidFill>
                  <a:srgbClr val="FDE17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a:extLst>
                    <a:ext uri="{FF2B5EF4-FFF2-40B4-BE49-F238E27FC236}">
                      <a16:creationId xmlns:a16="http://schemas.microsoft.com/office/drawing/2014/main" id="{9121E83A-9A9D-4962-8852-54F44AF4C40D}"/>
                    </a:ext>
                  </a:extLst>
                </p:cNvPr>
                <p:cNvSpPr txBox="1"/>
                <p:nvPr/>
              </p:nvSpPr>
              <p:spPr>
                <a:xfrm>
                  <a:off x="5092626" y="5282380"/>
                  <a:ext cx="346570" cy="461665"/>
                </a:xfrm>
                <a:prstGeom prst="rect">
                  <a:avLst/>
                </a:prstGeom>
                <a:noFill/>
              </p:spPr>
              <p:txBody>
                <a:bodyPr wrap="none" rtlCol="0">
                  <a:spAutoFit/>
                </a:bodyPr>
                <a:lstStyle/>
                <a:p>
                  <a:r>
                    <a:rPr lang="en-US" altLang="zh-CN" sz="2400" dirty="0">
                      <a:solidFill>
                        <a:schemeClr val="bg1"/>
                      </a:solidFill>
                    </a:rPr>
                    <a:t>1</a:t>
                  </a:r>
                  <a:endParaRPr lang="zh-CN" altLang="en-US" sz="2400" dirty="0">
                    <a:solidFill>
                      <a:schemeClr val="bg1"/>
                    </a:solidFill>
                  </a:endParaRPr>
                </a:p>
              </p:txBody>
            </p:sp>
          </p:grpSp>
          <p:grpSp>
            <p:nvGrpSpPr>
              <p:cNvPr id="28" name="组合 27">
                <a:extLst>
                  <a:ext uri="{FF2B5EF4-FFF2-40B4-BE49-F238E27FC236}">
                    <a16:creationId xmlns:a16="http://schemas.microsoft.com/office/drawing/2014/main" id="{DB293185-C086-4F9B-85C8-1CA4B9B2790C}"/>
                  </a:ext>
                </a:extLst>
              </p:cNvPr>
              <p:cNvGrpSpPr/>
              <p:nvPr/>
            </p:nvGrpSpPr>
            <p:grpSpPr>
              <a:xfrm>
                <a:off x="5566101" y="5135624"/>
                <a:ext cx="346570" cy="461665"/>
                <a:chOff x="5066418" y="5282380"/>
                <a:chExt cx="346570" cy="461665"/>
              </a:xfrm>
            </p:grpSpPr>
            <p:sp>
              <p:nvSpPr>
                <p:cNvPr id="29" name="矩形 28">
                  <a:extLst>
                    <a:ext uri="{FF2B5EF4-FFF2-40B4-BE49-F238E27FC236}">
                      <a16:creationId xmlns:a16="http://schemas.microsoft.com/office/drawing/2014/main" id="{A8CC2ECD-6CD5-4F46-83A9-95794CCDAEEA}"/>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8AC0026-AA5D-4394-8D24-46967F8FD753}"/>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31" name="组合 30">
                <a:extLst>
                  <a:ext uri="{FF2B5EF4-FFF2-40B4-BE49-F238E27FC236}">
                    <a16:creationId xmlns:a16="http://schemas.microsoft.com/office/drawing/2014/main" id="{243F5120-B744-4BE5-916D-80E14582B8D3}"/>
                  </a:ext>
                </a:extLst>
              </p:cNvPr>
              <p:cNvGrpSpPr/>
              <p:nvPr/>
            </p:nvGrpSpPr>
            <p:grpSpPr>
              <a:xfrm>
                <a:off x="6605811" y="5135624"/>
                <a:ext cx="346570" cy="461665"/>
                <a:chOff x="4914989" y="5282380"/>
                <a:chExt cx="346570" cy="461665"/>
              </a:xfrm>
            </p:grpSpPr>
            <p:sp>
              <p:nvSpPr>
                <p:cNvPr id="32" name="矩形 31">
                  <a:extLst>
                    <a:ext uri="{FF2B5EF4-FFF2-40B4-BE49-F238E27FC236}">
                      <a16:creationId xmlns:a16="http://schemas.microsoft.com/office/drawing/2014/main" id="{8FA4B065-2834-4FDA-8916-277E1F68D010}"/>
                    </a:ext>
                  </a:extLst>
                </p:cNvPr>
                <p:cNvSpPr/>
                <p:nvPr/>
              </p:nvSpPr>
              <p:spPr>
                <a:xfrm>
                  <a:off x="4914989" y="5348177"/>
                  <a:ext cx="346570" cy="346570"/>
                </a:xfrm>
                <a:prstGeom prst="rect">
                  <a:avLst/>
                </a:prstGeom>
                <a:solidFill>
                  <a:srgbClr val="FFF1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0FC5761-30EB-40D6-BE2E-3BA2FFA7F917}"/>
                    </a:ext>
                  </a:extLst>
                </p:cNvPr>
                <p:cNvSpPr txBox="1"/>
                <p:nvPr/>
              </p:nvSpPr>
              <p:spPr>
                <a:xfrm>
                  <a:off x="4914989"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14" name="组合 113">
                <a:extLst>
                  <a:ext uri="{FF2B5EF4-FFF2-40B4-BE49-F238E27FC236}">
                    <a16:creationId xmlns:a16="http://schemas.microsoft.com/office/drawing/2014/main" id="{78D6715F-A48E-41E5-BFB9-3EDEE366FEEA}"/>
                  </a:ext>
                </a:extLst>
              </p:cNvPr>
              <p:cNvGrpSpPr/>
              <p:nvPr/>
            </p:nvGrpSpPr>
            <p:grpSpPr>
              <a:xfrm>
                <a:off x="5912671" y="5135624"/>
                <a:ext cx="346570" cy="461665"/>
                <a:chOff x="5066418" y="5282380"/>
                <a:chExt cx="346570" cy="461665"/>
              </a:xfrm>
            </p:grpSpPr>
            <p:sp>
              <p:nvSpPr>
                <p:cNvPr id="115" name="矩形 114">
                  <a:extLst>
                    <a:ext uri="{FF2B5EF4-FFF2-40B4-BE49-F238E27FC236}">
                      <a16:creationId xmlns:a16="http://schemas.microsoft.com/office/drawing/2014/main" id="{ACAF9FBF-3407-44B9-BE03-3DCB02E7F84E}"/>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1AABC89F-EDA9-4AB7-93CD-0524DCD6F1CD}"/>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17" name="组合 116">
                <a:extLst>
                  <a:ext uri="{FF2B5EF4-FFF2-40B4-BE49-F238E27FC236}">
                    <a16:creationId xmlns:a16="http://schemas.microsoft.com/office/drawing/2014/main" id="{E2529DA1-C70C-4105-A510-09B950BFDD3D}"/>
                  </a:ext>
                </a:extLst>
              </p:cNvPr>
              <p:cNvGrpSpPr/>
              <p:nvPr/>
            </p:nvGrpSpPr>
            <p:grpSpPr>
              <a:xfrm>
                <a:off x="6259241" y="5135624"/>
                <a:ext cx="346570" cy="461665"/>
                <a:chOff x="5066418" y="5282380"/>
                <a:chExt cx="346570" cy="461665"/>
              </a:xfrm>
            </p:grpSpPr>
            <p:sp>
              <p:nvSpPr>
                <p:cNvPr id="118" name="矩形 117">
                  <a:extLst>
                    <a:ext uri="{FF2B5EF4-FFF2-40B4-BE49-F238E27FC236}">
                      <a16:creationId xmlns:a16="http://schemas.microsoft.com/office/drawing/2014/main" id="{7576748A-C2AB-4345-981B-B8C9BD1F57E2}"/>
                    </a:ext>
                  </a:extLst>
                </p:cNvPr>
                <p:cNvSpPr/>
                <p:nvPr/>
              </p:nvSpPr>
              <p:spPr>
                <a:xfrm>
                  <a:off x="5066418" y="5348177"/>
                  <a:ext cx="346570" cy="346570"/>
                </a:xfrm>
                <a:prstGeom prst="rect">
                  <a:avLst/>
                </a:prstGeom>
                <a:solidFill>
                  <a:srgbClr val="B2E6F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418C9248-5EBA-4C2E-895D-3333AB7C617E}"/>
                    </a:ext>
                  </a:extLst>
                </p:cNvPr>
                <p:cNvSpPr txBox="1"/>
                <p:nvPr/>
              </p:nvSpPr>
              <p:spPr>
                <a:xfrm>
                  <a:off x="5066418"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20" name="组合 119">
                <a:extLst>
                  <a:ext uri="{FF2B5EF4-FFF2-40B4-BE49-F238E27FC236}">
                    <a16:creationId xmlns:a16="http://schemas.microsoft.com/office/drawing/2014/main" id="{31917A28-4BF4-46ED-A82A-7CFD42918E3F}"/>
                  </a:ext>
                </a:extLst>
              </p:cNvPr>
              <p:cNvGrpSpPr/>
              <p:nvPr/>
            </p:nvGrpSpPr>
            <p:grpSpPr>
              <a:xfrm>
                <a:off x="6952381" y="5135624"/>
                <a:ext cx="346570" cy="461665"/>
                <a:chOff x="4914989" y="5282380"/>
                <a:chExt cx="346570" cy="461665"/>
              </a:xfrm>
            </p:grpSpPr>
            <p:sp>
              <p:nvSpPr>
                <p:cNvPr id="121" name="矩形 120">
                  <a:extLst>
                    <a:ext uri="{FF2B5EF4-FFF2-40B4-BE49-F238E27FC236}">
                      <a16:creationId xmlns:a16="http://schemas.microsoft.com/office/drawing/2014/main" id="{AB0C1C66-226A-4A6E-A478-FF9DF1DEF59D}"/>
                    </a:ext>
                  </a:extLst>
                </p:cNvPr>
                <p:cNvSpPr/>
                <p:nvPr/>
              </p:nvSpPr>
              <p:spPr>
                <a:xfrm>
                  <a:off x="4914989" y="5348177"/>
                  <a:ext cx="346570" cy="346570"/>
                </a:xfrm>
                <a:prstGeom prst="rect">
                  <a:avLst/>
                </a:prstGeom>
                <a:solidFill>
                  <a:srgbClr val="FFF1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3393AAD4-71A5-4AB7-A26D-939B0AC35FBB}"/>
                    </a:ext>
                  </a:extLst>
                </p:cNvPr>
                <p:cNvSpPr txBox="1"/>
                <p:nvPr/>
              </p:nvSpPr>
              <p:spPr>
                <a:xfrm>
                  <a:off x="4914989" y="5282380"/>
                  <a:ext cx="346570" cy="461665"/>
                </a:xfrm>
                <a:prstGeom prst="rect">
                  <a:avLst/>
                </a:prstGeom>
                <a:noFill/>
              </p:spPr>
              <p:txBody>
                <a:bodyPr wrap="none" rtlCol="0">
                  <a:spAutoFit/>
                </a:bodyPr>
                <a:lstStyle/>
                <a:p>
                  <a:r>
                    <a:rPr lang="en-US" altLang="zh-CN" sz="2400" dirty="0">
                      <a:solidFill>
                        <a:schemeClr val="bg1"/>
                      </a:solidFill>
                    </a:rPr>
                    <a:t>0</a:t>
                  </a:r>
                  <a:endParaRPr lang="zh-CN" altLang="en-US" sz="2400" dirty="0">
                    <a:solidFill>
                      <a:schemeClr val="bg1"/>
                    </a:solidFill>
                  </a:endParaRPr>
                </a:p>
              </p:txBody>
            </p:sp>
          </p:grpSp>
          <p:grpSp>
            <p:nvGrpSpPr>
              <p:cNvPr id="123" name="组合 122">
                <a:extLst>
                  <a:ext uri="{FF2B5EF4-FFF2-40B4-BE49-F238E27FC236}">
                    <a16:creationId xmlns:a16="http://schemas.microsoft.com/office/drawing/2014/main" id="{627E43C9-B481-4301-AABF-39A9D46ED346}"/>
                  </a:ext>
                </a:extLst>
              </p:cNvPr>
              <p:cNvGrpSpPr/>
              <p:nvPr/>
            </p:nvGrpSpPr>
            <p:grpSpPr>
              <a:xfrm>
                <a:off x="8685231" y="5135624"/>
                <a:ext cx="346570" cy="461665"/>
                <a:chOff x="5025649" y="5282380"/>
                <a:chExt cx="346570" cy="461665"/>
              </a:xfrm>
            </p:grpSpPr>
            <p:sp>
              <p:nvSpPr>
                <p:cNvPr id="124" name="矩形 123">
                  <a:extLst>
                    <a:ext uri="{FF2B5EF4-FFF2-40B4-BE49-F238E27FC236}">
                      <a16:creationId xmlns:a16="http://schemas.microsoft.com/office/drawing/2014/main" id="{226B541F-D3A2-4C1B-80B6-80FE40D4A1FE}"/>
                    </a:ext>
                  </a:extLst>
                </p:cNvPr>
                <p:cNvSpPr/>
                <p:nvPr/>
              </p:nvSpPr>
              <p:spPr>
                <a:xfrm>
                  <a:off x="5025649" y="5348177"/>
                  <a:ext cx="346570" cy="346570"/>
                </a:xfrm>
                <a:prstGeom prst="rect">
                  <a:avLst/>
                </a:prstGeom>
                <a:solidFill>
                  <a:srgbClr val="FBC70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834DA88F-6B18-43A3-AD84-5D8029802A92}"/>
                    </a:ext>
                  </a:extLst>
                </p:cNvPr>
                <p:cNvSpPr txBox="1"/>
                <p:nvPr/>
              </p:nvSpPr>
              <p:spPr>
                <a:xfrm>
                  <a:off x="5025649" y="5282380"/>
                  <a:ext cx="346570" cy="461665"/>
                </a:xfrm>
                <a:prstGeom prst="rect">
                  <a:avLst/>
                </a:prstGeom>
                <a:noFill/>
              </p:spPr>
              <p:txBody>
                <a:bodyPr wrap="none" rtlCol="0">
                  <a:spAutoFit/>
                </a:bodyPr>
                <a:lstStyle/>
                <a:p>
                  <a:r>
                    <a:rPr lang="en-US" altLang="zh-CN" sz="2400" dirty="0">
                      <a:solidFill>
                        <a:schemeClr val="bg1"/>
                      </a:solidFill>
                    </a:rPr>
                    <a:t>5</a:t>
                  </a:r>
                  <a:endParaRPr lang="zh-CN" altLang="en-US" sz="2400" dirty="0">
                    <a:solidFill>
                      <a:schemeClr val="bg1"/>
                    </a:solidFill>
                  </a:endParaRPr>
                </a:p>
              </p:txBody>
            </p:sp>
          </p:grpSp>
        </p:grpSp>
        <p:sp>
          <p:nvSpPr>
            <p:cNvPr id="236" name="文本框 235">
              <a:extLst>
                <a:ext uri="{FF2B5EF4-FFF2-40B4-BE49-F238E27FC236}">
                  <a16:creationId xmlns:a16="http://schemas.microsoft.com/office/drawing/2014/main" id="{78A2AE73-98CD-4120-9898-D91D91412710}"/>
                </a:ext>
              </a:extLst>
            </p:cNvPr>
            <p:cNvSpPr txBox="1"/>
            <p:nvPr/>
          </p:nvSpPr>
          <p:spPr>
            <a:xfrm>
              <a:off x="9828113" y="5875932"/>
              <a:ext cx="1804563" cy="490519"/>
            </a:xfrm>
            <a:prstGeom prst="rect">
              <a:avLst/>
            </a:prstGeom>
            <a:noFill/>
          </p:spPr>
          <p:txBody>
            <a:bodyPr wrap="square" rtlCol="0">
              <a:spAutoFit/>
            </a:bodyPr>
            <a:lstStyle/>
            <a:p>
              <a:pPr>
                <a:lnSpc>
                  <a:spcPts val="3600"/>
                </a:lnSpc>
              </a:pP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排序数据列</a:t>
              </a:r>
            </a:p>
          </p:txBody>
        </p:sp>
      </p:grpSp>
      <p:sp>
        <p:nvSpPr>
          <p:cNvPr id="239" name="矩形 238">
            <a:extLst>
              <a:ext uri="{FF2B5EF4-FFF2-40B4-BE49-F238E27FC236}">
                <a16:creationId xmlns:a16="http://schemas.microsoft.com/office/drawing/2014/main" id="{A9273D85-AD67-4F2D-9D5D-FA2950CD908D}"/>
              </a:ext>
            </a:extLst>
          </p:cNvPr>
          <p:cNvSpPr/>
          <p:nvPr/>
        </p:nvSpPr>
        <p:spPr>
          <a:xfrm>
            <a:off x="6739221" y="5768573"/>
            <a:ext cx="346570" cy="346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90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75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750"/>
                                        <p:tgtEl>
                                          <p:spTgt spid="2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wipe(left)">
                                      <p:cBhvr>
                                        <p:cTn id="27" dur="1250"/>
                                        <p:tgtEl>
                                          <p:spTgt spid="2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8"/>
                                        </p:tgtEl>
                                        <p:attrNameLst>
                                          <p:attrName>style.visibility</p:attrName>
                                        </p:attrNameLst>
                                      </p:cBhvr>
                                      <p:to>
                                        <p:strVal val="visible"/>
                                      </p:to>
                                    </p:set>
                                    <p:animEffect transition="in" filter="wipe(left)">
                                      <p:cBhvr>
                                        <p:cTn id="32" dur="1250"/>
                                        <p:tgtEl>
                                          <p:spTgt spid="2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9"/>
                                        </p:tgtEl>
                                        <p:attrNameLst>
                                          <p:attrName>style.visibility</p:attrName>
                                        </p:attrNameLst>
                                      </p:cBhvr>
                                      <p:to>
                                        <p:strVal val="visible"/>
                                      </p:to>
                                    </p:set>
                                    <p:animEffect transition="in" filter="fade">
                                      <p:cBhvr>
                                        <p:cTn id="37" dur="75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5" name="矩形 4">
            <a:extLst>
              <a:ext uri="{FF2B5EF4-FFF2-40B4-BE49-F238E27FC236}">
                <a16:creationId xmlns:a16="http://schemas.microsoft.com/office/drawing/2014/main" id="{8A27EA4E-2FDD-471A-A9EA-F59EA4752AC8}"/>
              </a:ext>
            </a:extLst>
          </p:cNvPr>
          <p:cNvSpPr/>
          <p:nvPr/>
        </p:nvSpPr>
        <p:spPr>
          <a:xfrm>
            <a:off x="1960506" y="3550172"/>
            <a:ext cx="8517075" cy="523220"/>
          </a:xfrm>
          <a:prstGeom prst="rect">
            <a:avLst/>
          </a:prstGeom>
        </p:spPr>
        <p:txBody>
          <a:bodyPr wrap="none">
            <a:spAutoFit/>
          </a:bodyPr>
          <a:lstStyle/>
          <a:p>
            <a:r>
              <a:rPr lang="zh-CN" altLang="en-US" sz="2800" b="1" dirty="0">
                <a:solidFill>
                  <a:schemeClr val="bg1"/>
                </a:solidFill>
                <a:latin typeface="宋体" panose="02010600030101010101" pitchFamily="2" charset="-122"/>
                <a:ea typeface="宋体" panose="02010600030101010101" pitchFamily="2" charset="-122"/>
              </a:rPr>
              <a:t>public interface IPetFood{int Energy { get; }}</a:t>
            </a:r>
          </a:p>
        </p:txBody>
      </p:sp>
      <p:sp>
        <p:nvSpPr>
          <p:cNvPr id="6" name="矩形 5">
            <a:extLst>
              <a:ext uri="{FF2B5EF4-FFF2-40B4-BE49-F238E27FC236}">
                <a16:creationId xmlns:a16="http://schemas.microsoft.com/office/drawing/2014/main" id="{95F881D2-07AA-4E51-A58E-6CF5CB885EE1}"/>
              </a:ext>
            </a:extLst>
          </p:cNvPr>
          <p:cNvSpPr/>
          <p:nvPr/>
        </p:nvSpPr>
        <p:spPr>
          <a:xfrm>
            <a:off x="1960506" y="4562023"/>
            <a:ext cx="6072329" cy="1815882"/>
          </a:xfrm>
          <a:prstGeom prst="rect">
            <a:avLst/>
          </a:prstGeom>
        </p:spPr>
        <p:txBody>
          <a:bodyPr wrap="square">
            <a:spAutoFit/>
          </a:bodyPr>
          <a:lstStyle/>
          <a:p>
            <a:r>
              <a:rPr lang="zh-CN" altLang="en-US" sz="2800" b="1" dirty="0">
                <a:solidFill>
                  <a:srgbClr val="FF0000"/>
                </a:solidFill>
                <a:latin typeface="宋体" panose="02010600030101010101" pitchFamily="2" charset="-122"/>
                <a:ea typeface="宋体" panose="02010600030101010101" pitchFamily="2" charset="-122"/>
              </a:rPr>
              <a:t>public class Kibble : IPetFood{</a:t>
            </a:r>
            <a:endParaRPr lang="en-US" altLang="zh-CN" sz="2800" b="1" dirty="0">
              <a:solidFill>
                <a:srgbClr val="FF0000"/>
              </a:solidFill>
              <a:latin typeface="宋体" panose="02010600030101010101" pitchFamily="2" charset="-122"/>
              <a:ea typeface="宋体" panose="02010600030101010101" pitchFamily="2" charset="-122"/>
            </a:endParaRPr>
          </a:p>
          <a:p>
            <a:r>
              <a:rPr lang="zh-CN" altLang="en-US" sz="2800" b="1" dirty="0">
                <a:solidFill>
                  <a:srgbClr val="FF0000"/>
                </a:solidFill>
                <a:latin typeface="宋体" panose="02010600030101010101" pitchFamily="2" charset="-122"/>
                <a:ea typeface="宋体" panose="02010600030101010101" pitchFamily="2" charset="-122"/>
              </a:rPr>
              <a:t>    public int Energy =&gt; 7;}</a:t>
            </a:r>
            <a:endParaRPr lang="en-US" altLang="zh-CN" sz="2800" b="1" dirty="0">
              <a:solidFill>
                <a:srgbClr val="FF0000"/>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public class Fish : IPetFood{</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   int IPetFood.Energy =&gt; 8;}</a:t>
            </a:r>
          </a:p>
        </p:txBody>
      </p:sp>
      <p:sp>
        <p:nvSpPr>
          <p:cNvPr id="14" name="文本框 13">
            <a:extLst>
              <a:ext uri="{FF2B5EF4-FFF2-40B4-BE49-F238E27FC236}">
                <a16:creationId xmlns:a16="http://schemas.microsoft.com/office/drawing/2014/main" id="{1A7E1D5A-C2B9-45DE-96DD-FE0421E44925}"/>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15" name="文本框 14">
            <a:extLst>
              <a:ext uri="{FF2B5EF4-FFF2-40B4-BE49-F238E27FC236}">
                <a16:creationId xmlns:a16="http://schemas.microsoft.com/office/drawing/2014/main" id="{30219E3B-EAF6-4E1A-9BA3-63A6A598509E}"/>
              </a:ext>
            </a:extLst>
          </p:cNvPr>
          <p:cNvSpPr txBox="1"/>
          <p:nvPr/>
        </p:nvSpPr>
        <p:spPr>
          <a:xfrm>
            <a:off x="2258325" y="2687569"/>
            <a:ext cx="147201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多态</a:t>
            </a:r>
          </a:p>
        </p:txBody>
      </p:sp>
    </p:spTree>
    <p:extLst>
      <p:ext uri="{BB962C8B-B14F-4D97-AF65-F5344CB8AC3E}">
        <p14:creationId xmlns:p14="http://schemas.microsoft.com/office/powerpoint/2010/main" val="25572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3979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一、线性滤波</a:t>
            </a:r>
          </a:p>
        </p:txBody>
      </p:sp>
      <p:graphicFrame>
        <p:nvGraphicFramePr>
          <p:cNvPr id="15" name="对象 14">
            <a:extLst>
              <a:ext uri="{FF2B5EF4-FFF2-40B4-BE49-F238E27FC236}">
                <a16:creationId xmlns:a16="http://schemas.microsoft.com/office/drawing/2014/main" id="{35F25EAF-8A4C-410D-AF90-8A1C5CDD21A0}"/>
              </a:ext>
            </a:extLst>
          </p:cNvPr>
          <p:cNvGraphicFramePr>
            <a:graphicFrameLocks noChangeAspect="1"/>
          </p:cNvGraphicFramePr>
          <p:nvPr>
            <p:extLst>
              <p:ext uri="{D42A27DB-BD31-4B8C-83A1-F6EECF244321}">
                <p14:modId xmlns:p14="http://schemas.microsoft.com/office/powerpoint/2010/main" val="1492907405"/>
              </p:ext>
            </p:extLst>
          </p:nvPr>
        </p:nvGraphicFramePr>
        <p:xfrm>
          <a:off x="1640100" y="2871788"/>
          <a:ext cx="7781925" cy="2520950"/>
        </p:xfrm>
        <a:graphic>
          <a:graphicData uri="http://schemas.openxmlformats.org/presentationml/2006/ole">
            <mc:AlternateContent xmlns:mc="http://schemas.openxmlformats.org/markup-compatibility/2006">
              <mc:Choice xmlns:v="urn:schemas-microsoft-com:vml" Requires="v">
                <p:oleObj spid="_x0000_s42389" name="Equation" r:id="rId4" imgW="2412720" imgH="787320" progId="Equation.DSMT4">
                  <p:embed/>
                </p:oleObj>
              </mc:Choice>
              <mc:Fallback>
                <p:oleObj name="Equation" r:id="rId4" imgW="2412720" imgH="78732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5"/>
                      <a:stretch>
                        <a:fillRect/>
                      </a:stretch>
                    </p:blipFill>
                    <p:spPr>
                      <a:xfrm>
                        <a:off x="1640100" y="2871788"/>
                        <a:ext cx="7781925" cy="252095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39D7C93B-8176-4F87-B3AF-097E92B8AA1D}"/>
              </a:ext>
            </a:extLst>
          </p:cNvPr>
          <p:cNvPicPr>
            <a:picLocks noChangeAspect="1"/>
          </p:cNvPicPr>
          <p:nvPr/>
        </p:nvPicPr>
        <p:blipFill rotWithShape="1">
          <a:blip r:embed="rId6"/>
          <a:srcRect l="2333" t="1322" r="5000" b="1474"/>
          <a:stretch/>
        </p:blipFill>
        <p:spPr>
          <a:xfrm>
            <a:off x="7737677" y="652281"/>
            <a:ext cx="3673708" cy="2114365"/>
          </a:xfrm>
          <a:prstGeom prst="rect">
            <a:avLst/>
          </a:prstGeom>
        </p:spPr>
      </p:pic>
    </p:spTree>
    <p:extLst>
      <p:ext uri="{BB962C8B-B14F-4D97-AF65-F5344CB8AC3E}">
        <p14:creationId xmlns:p14="http://schemas.microsoft.com/office/powerpoint/2010/main" val="122576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400"/>
                                        <p:tgtEl>
                                          <p:spTgt spid="15"/>
                                        </p:tgtEl>
                                      </p:cBhvr>
                                    </p:animEffect>
                                    <p:set>
                                      <p:cBhvr>
                                        <p:cTn id="22" dur="1" fill="hold">
                                          <p:stCondLst>
                                            <p:cond delay="399"/>
                                          </p:stCondLst>
                                        </p:cTn>
                                        <p:tgtEl>
                                          <p:spTgt spid="15"/>
                                        </p:tgtEl>
                                        <p:attrNameLst>
                                          <p:attrName>style.visibility</p:attrName>
                                        </p:attrNameLst>
                                      </p:cBhvr>
                                      <p:to>
                                        <p:strVal val="hidden"/>
                                      </p:to>
                                    </p:set>
                                  </p:childTnLst>
                                </p:cTn>
                              </p:par>
                              <p:par>
                                <p:cTn id="23" presetID="22" presetClass="entr" presetSubtype="8" fill="hold" nodeType="withEffect">
                                  <p:stCondLst>
                                    <p:cond delay="15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3979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一、线性滤波</a:t>
            </a:r>
          </a:p>
        </p:txBody>
      </p:sp>
      <p:pic>
        <p:nvPicPr>
          <p:cNvPr id="6" name="图片 5">
            <a:extLst>
              <a:ext uri="{FF2B5EF4-FFF2-40B4-BE49-F238E27FC236}">
                <a16:creationId xmlns:a16="http://schemas.microsoft.com/office/drawing/2014/main" id="{F787FA45-AF03-4656-9D62-50D41CECAA77}"/>
              </a:ext>
            </a:extLst>
          </p:cNvPr>
          <p:cNvPicPr>
            <a:picLocks noChangeAspect="1"/>
          </p:cNvPicPr>
          <p:nvPr/>
        </p:nvPicPr>
        <p:blipFill rotWithShape="1">
          <a:blip r:embed="rId4"/>
          <a:srcRect l="59654" t="5526" r="1909" b="1941"/>
          <a:stretch/>
        </p:blipFill>
        <p:spPr>
          <a:xfrm>
            <a:off x="2105913" y="3321428"/>
            <a:ext cx="2830674" cy="3325026"/>
          </a:xfrm>
          <a:prstGeom prst="rect">
            <a:avLst/>
          </a:prstGeom>
        </p:spPr>
      </p:pic>
      <p:graphicFrame>
        <p:nvGraphicFramePr>
          <p:cNvPr id="12" name="对象 11">
            <a:extLst>
              <a:ext uri="{FF2B5EF4-FFF2-40B4-BE49-F238E27FC236}">
                <a16:creationId xmlns:a16="http://schemas.microsoft.com/office/drawing/2014/main" id="{F7CE5599-EFE7-490D-8DE6-E5DF684286E5}"/>
              </a:ext>
            </a:extLst>
          </p:cNvPr>
          <p:cNvGraphicFramePr>
            <a:graphicFrameLocks noChangeAspect="1"/>
          </p:cNvGraphicFramePr>
          <p:nvPr>
            <p:extLst>
              <p:ext uri="{D42A27DB-BD31-4B8C-83A1-F6EECF244321}">
                <p14:modId xmlns:p14="http://schemas.microsoft.com/office/powerpoint/2010/main" val="759675938"/>
              </p:ext>
            </p:extLst>
          </p:nvPr>
        </p:nvGraphicFramePr>
        <p:xfrm>
          <a:off x="1275144" y="2508628"/>
          <a:ext cx="8475663" cy="812800"/>
        </p:xfrm>
        <a:graphic>
          <a:graphicData uri="http://schemas.openxmlformats.org/presentationml/2006/ole">
            <mc:AlternateContent xmlns:mc="http://schemas.openxmlformats.org/markup-compatibility/2006">
              <mc:Choice xmlns:v="urn:schemas-microsoft-com:vml" Requires="v">
                <p:oleObj spid="_x0000_s63810" name="Equation" r:id="rId5" imgW="2628720" imgH="253800" progId="Equation.DSMT4">
                  <p:embed/>
                </p:oleObj>
              </mc:Choice>
              <mc:Fallback>
                <p:oleObj name="Equation" r:id="rId5" imgW="2628720" imgH="253800" progId="Equation.DSMT4">
                  <p:embed/>
                  <p:pic>
                    <p:nvPicPr>
                      <p:cNvPr id="15" name="对象 14">
                        <a:extLst>
                          <a:ext uri="{FF2B5EF4-FFF2-40B4-BE49-F238E27FC236}">
                            <a16:creationId xmlns:a16="http://schemas.microsoft.com/office/drawing/2014/main" id="{35F25EAF-8A4C-410D-AF90-8A1C5CDD21A0}"/>
                          </a:ext>
                        </a:extLst>
                      </p:cNvPr>
                      <p:cNvPicPr/>
                      <p:nvPr/>
                    </p:nvPicPr>
                    <p:blipFill>
                      <a:blip r:embed="rId6"/>
                      <a:stretch>
                        <a:fillRect/>
                      </a:stretch>
                    </p:blipFill>
                    <p:spPr>
                      <a:xfrm>
                        <a:off x="1275144" y="2508628"/>
                        <a:ext cx="8475663" cy="81280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F685D953-30FD-4CF8-890C-B1C746F9616B}"/>
              </a:ext>
            </a:extLst>
          </p:cNvPr>
          <p:cNvPicPr>
            <a:picLocks noChangeAspect="1"/>
          </p:cNvPicPr>
          <p:nvPr/>
        </p:nvPicPr>
        <p:blipFill rotWithShape="1">
          <a:blip r:embed="rId4"/>
          <a:srcRect l="2301" t="5979" r="58343" b="1488"/>
          <a:stretch/>
        </p:blipFill>
        <p:spPr>
          <a:xfrm>
            <a:off x="6186984" y="3321428"/>
            <a:ext cx="2898393" cy="3325026"/>
          </a:xfrm>
          <a:prstGeom prst="rect">
            <a:avLst/>
          </a:prstGeom>
        </p:spPr>
      </p:pic>
    </p:spTree>
    <p:extLst>
      <p:ext uri="{BB962C8B-B14F-4D97-AF65-F5344CB8AC3E}">
        <p14:creationId xmlns:p14="http://schemas.microsoft.com/office/powerpoint/2010/main" val="19774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3979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一、线性滤波</a:t>
            </a:r>
          </a:p>
        </p:txBody>
      </p:sp>
      <p:grpSp>
        <p:nvGrpSpPr>
          <p:cNvPr id="43" name="组合 42">
            <a:extLst>
              <a:ext uri="{FF2B5EF4-FFF2-40B4-BE49-F238E27FC236}">
                <a16:creationId xmlns:a16="http://schemas.microsoft.com/office/drawing/2014/main" id="{3610FC04-47AA-4036-B40B-0A6D662A08A7}"/>
              </a:ext>
            </a:extLst>
          </p:cNvPr>
          <p:cNvGrpSpPr/>
          <p:nvPr/>
        </p:nvGrpSpPr>
        <p:grpSpPr>
          <a:xfrm>
            <a:off x="1355620" y="2632868"/>
            <a:ext cx="9972558" cy="3123710"/>
            <a:chOff x="1132322" y="2773545"/>
            <a:chExt cx="9972558" cy="3123710"/>
          </a:xfrm>
        </p:grpSpPr>
        <p:sp>
          <p:nvSpPr>
            <p:cNvPr id="44" name="文本框 43">
              <a:extLst>
                <a:ext uri="{FF2B5EF4-FFF2-40B4-BE49-F238E27FC236}">
                  <a16:creationId xmlns:a16="http://schemas.microsoft.com/office/drawing/2014/main" id="{3F81C7C0-12B6-4763-959B-82C3EADEEE7C}"/>
                </a:ext>
              </a:extLst>
            </p:cNvPr>
            <p:cNvSpPr txBox="1"/>
            <p:nvPr/>
          </p:nvSpPr>
          <p:spPr>
            <a:xfrm>
              <a:off x="1132322" y="2781979"/>
              <a:ext cx="9972558" cy="31152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如果要使滤波前后的“亮度”保持不变，即                </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pPr>
                <a:lnSpc>
                  <a:spcPts val="3600"/>
                </a:lnSpc>
                <a:spcBef>
                  <a:spcPts val="12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必定有                                        。由于</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是一个线性组合，所以要使“亮度”不变，一个颜色空间中“亮度”必需是各个颜色组分的线性组合或本身就是该颜色空间的一个独立组分，即在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中可用“发光度”，</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中可用“照度”、而在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CIELUV</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CIELAB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中可用“明度”的概念          </a:t>
              </a:r>
            </a:p>
          </p:txBody>
        </p:sp>
        <p:graphicFrame>
          <p:nvGraphicFramePr>
            <p:cNvPr id="45" name="对象 44">
              <a:extLst>
                <a:ext uri="{FF2B5EF4-FFF2-40B4-BE49-F238E27FC236}">
                  <a16:creationId xmlns:a16="http://schemas.microsoft.com/office/drawing/2014/main" id="{5A74612B-10CC-4984-8009-593F7A9A4C98}"/>
                </a:ext>
              </a:extLst>
            </p:cNvPr>
            <p:cNvGraphicFramePr>
              <a:graphicFrameLocks noChangeAspect="1"/>
            </p:cNvGraphicFramePr>
            <p:nvPr>
              <p:extLst>
                <p:ext uri="{D42A27DB-BD31-4B8C-83A1-F6EECF244321}">
                  <p14:modId xmlns:p14="http://schemas.microsoft.com/office/powerpoint/2010/main" val="3696177646"/>
                </p:ext>
              </p:extLst>
            </p:nvPr>
          </p:nvGraphicFramePr>
          <p:xfrm>
            <a:off x="8086725" y="2773545"/>
            <a:ext cx="2875915" cy="543547"/>
          </p:xfrm>
          <a:graphic>
            <a:graphicData uri="http://schemas.openxmlformats.org/presentationml/2006/ole">
              <mc:AlternateContent xmlns:mc="http://schemas.openxmlformats.org/markup-compatibility/2006">
                <mc:Choice xmlns:v="urn:schemas-microsoft-com:vml" Requires="v">
                  <p:oleObj spid="_x0000_s66457" name="Equation" r:id="rId4" imgW="1333440" imgH="253800" progId="Equation.DSMT4">
                    <p:embed/>
                  </p:oleObj>
                </mc:Choice>
                <mc:Fallback>
                  <p:oleObj name="Equation" r:id="rId4" imgW="1333440" imgH="253800" progId="Equation.DSMT4">
                    <p:embed/>
                    <p:pic>
                      <p:nvPicPr>
                        <p:cNvPr id="24" name="对象 23">
                          <a:extLst>
                            <a:ext uri="{FF2B5EF4-FFF2-40B4-BE49-F238E27FC236}">
                              <a16:creationId xmlns:a16="http://schemas.microsoft.com/office/drawing/2014/main" id="{ED7BDD2F-2E26-4DE5-92DB-AD32744877AD}"/>
                            </a:ext>
                          </a:extLst>
                        </p:cNvPr>
                        <p:cNvPicPr/>
                        <p:nvPr/>
                      </p:nvPicPr>
                      <p:blipFill>
                        <a:blip r:embed="rId5"/>
                        <a:stretch>
                          <a:fillRect/>
                        </a:stretch>
                      </p:blipFill>
                      <p:spPr>
                        <a:xfrm>
                          <a:off x="8086725" y="2773545"/>
                          <a:ext cx="2875915" cy="543547"/>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92553F75-5B00-4D59-9F6F-6F1100648BC6}"/>
                </a:ext>
              </a:extLst>
            </p:cNvPr>
            <p:cNvGraphicFramePr>
              <a:graphicFrameLocks noChangeAspect="1"/>
            </p:cNvGraphicFramePr>
            <p:nvPr>
              <p:extLst>
                <p:ext uri="{D42A27DB-BD31-4B8C-83A1-F6EECF244321}">
                  <p14:modId xmlns:p14="http://schemas.microsoft.com/office/powerpoint/2010/main" val="2084261764"/>
                </p:ext>
              </p:extLst>
            </p:nvPr>
          </p:nvGraphicFramePr>
          <p:xfrm>
            <a:off x="2337753" y="3344853"/>
            <a:ext cx="7060247" cy="675723"/>
          </p:xfrm>
          <a:graphic>
            <a:graphicData uri="http://schemas.openxmlformats.org/presentationml/2006/ole">
              <mc:AlternateContent xmlns:mc="http://schemas.openxmlformats.org/markup-compatibility/2006">
                <mc:Choice xmlns:v="urn:schemas-microsoft-com:vml" Requires="v">
                  <p:oleObj spid="_x0000_s66458" name="Equation" r:id="rId6" imgW="3429000" imgH="330120" progId="Equation.DSMT4">
                    <p:embed/>
                  </p:oleObj>
                </mc:Choice>
                <mc:Fallback>
                  <p:oleObj name="Equation" r:id="rId6" imgW="3429000" imgH="330120" progId="Equation.DSMT4">
                    <p:embed/>
                    <p:pic>
                      <p:nvPicPr>
                        <p:cNvPr id="25" name="对象 24">
                          <a:extLst>
                            <a:ext uri="{FF2B5EF4-FFF2-40B4-BE49-F238E27FC236}">
                              <a16:creationId xmlns:a16="http://schemas.microsoft.com/office/drawing/2014/main" id="{4439E382-B4E4-4C33-B9D1-A53C40CB458C}"/>
                            </a:ext>
                          </a:extLst>
                        </p:cNvPr>
                        <p:cNvPicPr/>
                        <p:nvPr/>
                      </p:nvPicPr>
                      <p:blipFill>
                        <a:blip r:embed="rId7"/>
                        <a:stretch>
                          <a:fillRect/>
                        </a:stretch>
                      </p:blipFill>
                      <p:spPr>
                        <a:xfrm>
                          <a:off x="2337753" y="3344853"/>
                          <a:ext cx="7060247" cy="675723"/>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0A646C3F-FDDD-45A5-A276-425A208EF4B9}"/>
                </a:ext>
              </a:extLst>
            </p:cNvPr>
            <p:cNvGraphicFramePr>
              <a:graphicFrameLocks noChangeAspect="1"/>
            </p:cNvGraphicFramePr>
            <p:nvPr>
              <p:extLst>
                <p:ext uri="{D42A27DB-BD31-4B8C-83A1-F6EECF244321}">
                  <p14:modId xmlns:p14="http://schemas.microsoft.com/office/powerpoint/2010/main" val="3285396909"/>
                </p:ext>
              </p:extLst>
            </p:nvPr>
          </p:nvGraphicFramePr>
          <p:xfrm>
            <a:off x="1174371" y="4030365"/>
            <a:ext cx="1314450" cy="542925"/>
          </p:xfrm>
          <a:graphic>
            <a:graphicData uri="http://schemas.openxmlformats.org/presentationml/2006/ole">
              <mc:AlternateContent xmlns:mc="http://schemas.openxmlformats.org/markup-compatibility/2006">
                <mc:Choice xmlns:v="urn:schemas-microsoft-com:vml" Requires="v">
                  <p:oleObj spid="_x0000_s66459" name="Equation" r:id="rId8" imgW="609480" imgH="253800" progId="Equation.DSMT4">
                    <p:embed/>
                  </p:oleObj>
                </mc:Choice>
                <mc:Fallback>
                  <p:oleObj name="Equation" r:id="rId8" imgW="609480" imgH="253800" progId="Equation.DSMT4">
                    <p:embed/>
                    <p:pic>
                      <p:nvPicPr>
                        <p:cNvPr id="33" name="对象 32">
                          <a:extLst>
                            <a:ext uri="{FF2B5EF4-FFF2-40B4-BE49-F238E27FC236}">
                              <a16:creationId xmlns:a16="http://schemas.microsoft.com/office/drawing/2014/main" id="{2B5B2A0A-5999-4A2D-A9EF-DE7309CBD841}"/>
                            </a:ext>
                          </a:extLst>
                        </p:cNvPr>
                        <p:cNvPicPr/>
                        <p:nvPr/>
                      </p:nvPicPr>
                      <p:blipFill>
                        <a:blip r:embed="rId9"/>
                        <a:stretch>
                          <a:fillRect/>
                        </a:stretch>
                      </p:blipFill>
                      <p:spPr>
                        <a:xfrm>
                          <a:off x="1174371" y="4030365"/>
                          <a:ext cx="1314450" cy="542925"/>
                        </a:xfrm>
                        <a:prstGeom prst="rect">
                          <a:avLst/>
                        </a:prstGeom>
                      </p:spPr>
                    </p:pic>
                  </p:oleObj>
                </mc:Fallback>
              </mc:AlternateContent>
            </a:graphicData>
          </a:graphic>
        </p:graphicFrame>
      </p:grpSp>
    </p:spTree>
    <p:extLst>
      <p:ext uri="{BB962C8B-B14F-4D97-AF65-F5344CB8AC3E}">
        <p14:creationId xmlns:p14="http://schemas.microsoft.com/office/powerpoint/2010/main" val="4401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1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400"/>
                                        <p:tgtEl>
                                          <p:spTgt spid="43"/>
                                        </p:tgtEl>
                                      </p:cBhvr>
                                    </p:animEffect>
                                    <p:set>
                                      <p:cBhvr>
                                        <p:cTn id="12" dur="1" fill="hold">
                                          <p:stCondLst>
                                            <p:cond delay="3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FD81C-FEDE-4FF7-B5D2-A0D27CC0551E}"/>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923A5BAE-6097-4940-9D54-EA36A0CBDC4F}"/>
              </a:ext>
            </a:extLst>
          </p:cNvPr>
          <p:cNvSpPr txBox="1">
            <a:spLocks noGrp="1"/>
          </p:cNvSpPr>
          <p:nvPr>
            <p:ph idx="1"/>
          </p:nvPr>
        </p:nvSpPr>
        <p:spPr>
          <a:xfrm>
            <a:off x="838200" y="1825625"/>
            <a:ext cx="10515600" cy="2345835"/>
          </a:xfrm>
          <a:prstGeom prst="rect">
            <a:avLst/>
          </a:prstGeom>
          <a:noFill/>
        </p:spPr>
        <p:txBody>
          <a:bodyPr wrap="square" rtlCol="0">
            <a:spAutoFit/>
          </a:bodyPr>
          <a:lstStyle/>
          <a:p>
            <a:pPr>
              <a:lnSpc>
                <a:spcPts val="3600"/>
              </a:lnSpc>
            </a:pP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颜色空间和</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颜色空间就人的视觉感受来说均不是线性的，所以当在该两空间中进行线性滤波均不可以能得到理想的视觉效果。</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CIELUV</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CIELAB</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两个颜色空间就视觉感受而言，均是线性的，所以可以在这两个颜色空间中进行线性滤波，以保证得到需要的视觉感觉效果！！</a:t>
            </a:r>
          </a:p>
        </p:txBody>
      </p:sp>
      <p:grpSp>
        <p:nvGrpSpPr>
          <p:cNvPr id="5" name="组合 4">
            <a:extLst>
              <a:ext uri="{FF2B5EF4-FFF2-40B4-BE49-F238E27FC236}">
                <a16:creationId xmlns:a16="http://schemas.microsoft.com/office/drawing/2014/main" id="{3EC786C3-1E59-41FF-AEDB-6FEAFA18FA7E}"/>
              </a:ext>
            </a:extLst>
          </p:cNvPr>
          <p:cNvGrpSpPr/>
          <p:nvPr/>
        </p:nvGrpSpPr>
        <p:grpSpPr>
          <a:xfrm>
            <a:off x="371587" y="4265845"/>
            <a:ext cx="6228505" cy="2227030"/>
            <a:chOff x="1224482" y="2733123"/>
            <a:chExt cx="9385565" cy="3562350"/>
          </a:xfrm>
        </p:grpSpPr>
        <p:pic>
          <p:nvPicPr>
            <p:cNvPr id="6" name="图片 5">
              <a:extLst>
                <a:ext uri="{FF2B5EF4-FFF2-40B4-BE49-F238E27FC236}">
                  <a16:creationId xmlns:a16="http://schemas.microsoft.com/office/drawing/2014/main" id="{013D6A6E-331F-42EE-8545-1CE9A7715E93}"/>
                </a:ext>
              </a:extLst>
            </p:cNvPr>
            <p:cNvPicPr>
              <a:picLocks noChangeAspect="1"/>
            </p:cNvPicPr>
            <p:nvPr/>
          </p:nvPicPr>
          <p:blipFill>
            <a:blip r:embed="rId2"/>
            <a:stretch>
              <a:fillRect/>
            </a:stretch>
          </p:blipFill>
          <p:spPr>
            <a:xfrm>
              <a:off x="1224482" y="2733123"/>
              <a:ext cx="5943600" cy="3562350"/>
            </a:xfrm>
            <a:prstGeom prst="rect">
              <a:avLst/>
            </a:prstGeom>
          </p:spPr>
        </p:pic>
        <p:grpSp>
          <p:nvGrpSpPr>
            <p:cNvPr id="7" name="组合 6">
              <a:extLst>
                <a:ext uri="{FF2B5EF4-FFF2-40B4-BE49-F238E27FC236}">
                  <a16:creationId xmlns:a16="http://schemas.microsoft.com/office/drawing/2014/main" id="{923A94EB-91C3-40D4-8821-6C9327FF5C34}"/>
                </a:ext>
              </a:extLst>
            </p:cNvPr>
            <p:cNvGrpSpPr/>
            <p:nvPr/>
          </p:nvGrpSpPr>
          <p:grpSpPr>
            <a:xfrm>
              <a:off x="7897328" y="3537959"/>
              <a:ext cx="2712719" cy="1952678"/>
              <a:chOff x="8829040" y="4219954"/>
              <a:chExt cx="2712719" cy="1952678"/>
            </a:xfrm>
          </p:grpSpPr>
          <p:cxnSp>
            <p:nvCxnSpPr>
              <p:cNvPr id="8" name="直接连接符 7">
                <a:extLst>
                  <a:ext uri="{FF2B5EF4-FFF2-40B4-BE49-F238E27FC236}">
                    <a16:creationId xmlns:a16="http://schemas.microsoft.com/office/drawing/2014/main" id="{FE2EB9D4-1FAB-43DA-86BA-DA953384A436}"/>
                  </a:ext>
                </a:extLst>
              </p:cNvPr>
              <p:cNvCxnSpPr>
                <a:cxnSpLocks/>
              </p:cNvCxnSpPr>
              <p:nvPr/>
            </p:nvCxnSpPr>
            <p:spPr>
              <a:xfrm>
                <a:off x="8829040" y="4481564"/>
                <a:ext cx="12496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FC81163-84A5-46CB-BB39-8097A30A2125}"/>
                  </a:ext>
                </a:extLst>
              </p:cNvPr>
              <p:cNvSpPr txBox="1"/>
              <p:nvPr/>
            </p:nvSpPr>
            <p:spPr>
              <a:xfrm>
                <a:off x="10183800" y="4219954"/>
                <a:ext cx="1031540"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cxnSp>
            <p:nvCxnSpPr>
              <p:cNvPr id="10" name="直接连接符 9">
                <a:extLst>
                  <a:ext uri="{FF2B5EF4-FFF2-40B4-BE49-F238E27FC236}">
                    <a16:creationId xmlns:a16="http://schemas.microsoft.com/office/drawing/2014/main" id="{7C14A5F5-6694-4E6A-A3D3-6734B52A7CE7}"/>
                  </a:ext>
                </a:extLst>
              </p:cNvPr>
              <p:cNvCxnSpPr>
                <a:cxnSpLocks/>
              </p:cNvCxnSpPr>
              <p:nvPr/>
            </p:nvCxnSpPr>
            <p:spPr>
              <a:xfrm>
                <a:off x="8829040" y="4958050"/>
                <a:ext cx="1249680" cy="0"/>
              </a:xfrm>
              <a:prstGeom prst="line">
                <a:avLst/>
              </a:prstGeom>
              <a:ln w="28575">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E07C551-B92D-4792-A1BE-6F3E3EDF43C5}"/>
                  </a:ext>
                </a:extLst>
              </p:cNvPr>
              <p:cNvSpPr txBox="1"/>
              <p:nvPr/>
            </p:nvSpPr>
            <p:spPr>
              <a:xfrm>
                <a:off x="10183800" y="4696440"/>
                <a:ext cx="86996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cxnSp>
            <p:nvCxnSpPr>
              <p:cNvPr id="12" name="直接连接符 11">
                <a:extLst>
                  <a:ext uri="{FF2B5EF4-FFF2-40B4-BE49-F238E27FC236}">
                    <a16:creationId xmlns:a16="http://schemas.microsoft.com/office/drawing/2014/main" id="{590E6CE8-B95D-4E66-B447-FC7AC0951234}"/>
                  </a:ext>
                </a:extLst>
              </p:cNvPr>
              <p:cNvCxnSpPr>
                <a:cxnSpLocks/>
              </p:cNvCxnSpPr>
              <p:nvPr/>
            </p:nvCxnSpPr>
            <p:spPr>
              <a:xfrm>
                <a:off x="8829040" y="5434536"/>
                <a:ext cx="12496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707FF59-04B8-42F2-B307-8705572EC7C3}"/>
                  </a:ext>
                </a:extLst>
              </p:cNvPr>
              <p:cNvSpPr txBox="1"/>
              <p:nvPr/>
            </p:nvSpPr>
            <p:spPr>
              <a:xfrm>
                <a:off x="10183800" y="5172926"/>
                <a:ext cx="135795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CIELUV</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cxnSp>
            <p:nvCxnSpPr>
              <p:cNvPr id="14" name="直接连接符 13">
                <a:extLst>
                  <a:ext uri="{FF2B5EF4-FFF2-40B4-BE49-F238E27FC236}">
                    <a16:creationId xmlns:a16="http://schemas.microsoft.com/office/drawing/2014/main" id="{9668FEE8-891F-49BC-A18D-F8AB069DF5FE}"/>
                  </a:ext>
                </a:extLst>
              </p:cNvPr>
              <p:cNvCxnSpPr>
                <a:cxnSpLocks/>
              </p:cNvCxnSpPr>
              <p:nvPr/>
            </p:nvCxnSpPr>
            <p:spPr>
              <a:xfrm>
                <a:off x="8829040" y="5911022"/>
                <a:ext cx="1249680" cy="0"/>
              </a:xfrm>
              <a:prstGeom prst="line">
                <a:avLst/>
              </a:prstGeom>
              <a:ln w="2857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170C076-4D73-4062-8E40-C0CBA5810FF9}"/>
                  </a:ext>
                </a:extLst>
              </p:cNvPr>
              <p:cNvSpPr txBox="1"/>
              <p:nvPr/>
            </p:nvSpPr>
            <p:spPr>
              <a:xfrm>
                <a:off x="10183800" y="5649412"/>
                <a:ext cx="135795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CIELAB</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spTree>
    <p:extLst>
      <p:ext uri="{BB962C8B-B14F-4D97-AF65-F5344CB8AC3E}">
        <p14:creationId xmlns:p14="http://schemas.microsoft.com/office/powerpoint/2010/main" val="116216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400"/>
                                        <p:tgtEl>
                                          <p:spTgt spid="5"/>
                                        </p:tgtEl>
                                      </p:cBhvr>
                                    </p:animEffect>
                                    <p:set>
                                      <p:cBhvr>
                                        <p:cTn id="17" dur="1" fill="hold">
                                          <p:stCondLst>
                                            <p:cond delay="3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39795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一、线性滤波</a:t>
            </a:r>
          </a:p>
        </p:txBody>
      </p:sp>
      <p:sp>
        <p:nvSpPr>
          <p:cNvPr id="21" name="文本框 20">
            <a:extLst>
              <a:ext uri="{FF2B5EF4-FFF2-40B4-BE49-F238E27FC236}">
                <a16:creationId xmlns:a16="http://schemas.microsoft.com/office/drawing/2014/main" id="{E5139287-C0E3-49CE-B665-95244D54AD39}"/>
              </a:ext>
            </a:extLst>
          </p:cNvPr>
          <p:cNvSpPr txBox="1"/>
          <p:nvPr/>
        </p:nvSpPr>
        <p:spPr>
          <a:xfrm>
            <a:off x="1132322" y="2781979"/>
            <a:ext cx="9972558" cy="2345835"/>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颜色空间就人的视觉感受来说均不是线性的，所以当在该两空间中进行线性滤波均不可以能得到理解的视觉效果。</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CIELUV</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CIELAB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两个颜色空间就视觉感受而言，均是线性的，所以可以在这两个颜色空间中进行线性滤波，以保证得到需要的视觉感觉效果！！</a:t>
            </a:r>
          </a:p>
        </p:txBody>
      </p:sp>
    </p:spTree>
    <p:extLst>
      <p:ext uri="{BB962C8B-B14F-4D97-AF65-F5344CB8AC3E}">
        <p14:creationId xmlns:p14="http://schemas.microsoft.com/office/powerpoint/2010/main" val="51388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712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二、非线性滤波</a:t>
            </a:r>
          </a:p>
        </p:txBody>
      </p:sp>
      <p:sp>
        <p:nvSpPr>
          <p:cNvPr id="21" name="文本框 20">
            <a:extLst>
              <a:ext uri="{FF2B5EF4-FFF2-40B4-BE49-F238E27FC236}">
                <a16:creationId xmlns:a16="http://schemas.microsoft.com/office/drawing/2014/main" id="{E5139287-C0E3-49CE-B665-95244D54AD39}"/>
              </a:ext>
            </a:extLst>
          </p:cNvPr>
          <p:cNvSpPr txBox="1"/>
          <p:nvPr/>
        </p:nvSpPr>
        <p:spPr>
          <a:xfrm>
            <a:off x="6614160" y="2781979"/>
            <a:ext cx="4531360" cy="3499997"/>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优点：计算量小，方法简单，可与灰度图像处理共用代码，是很多软件的标准方法。</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缺点：最后的组合像素值可能来自于</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不同的空间位置</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，从而会出现一些不可预测的中间颜色，结果极不理想！</a:t>
            </a:r>
          </a:p>
        </p:txBody>
      </p:sp>
      <p:sp>
        <p:nvSpPr>
          <p:cNvPr id="9" name="文本框 8">
            <a:extLst>
              <a:ext uri="{FF2B5EF4-FFF2-40B4-BE49-F238E27FC236}">
                <a16:creationId xmlns:a16="http://schemas.microsoft.com/office/drawing/2014/main" id="{45B4A500-5BC9-4EF8-87FF-21231113D794}"/>
              </a:ext>
            </a:extLst>
          </p:cNvPr>
          <p:cNvSpPr txBox="1"/>
          <p:nvPr/>
        </p:nvSpPr>
        <p:spPr>
          <a:xfrm>
            <a:off x="5282804" y="1820483"/>
            <a:ext cx="2712916"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基于标量的滤波</a:t>
            </a:r>
          </a:p>
        </p:txBody>
      </p:sp>
      <p:pic>
        <p:nvPicPr>
          <p:cNvPr id="2" name="图片 1">
            <a:extLst>
              <a:ext uri="{FF2B5EF4-FFF2-40B4-BE49-F238E27FC236}">
                <a16:creationId xmlns:a16="http://schemas.microsoft.com/office/drawing/2014/main" id="{D4055CFD-3F9A-4514-8A53-9CF488CC86F3}"/>
              </a:ext>
            </a:extLst>
          </p:cNvPr>
          <p:cNvPicPr>
            <a:picLocks noChangeAspect="1"/>
          </p:cNvPicPr>
          <p:nvPr/>
        </p:nvPicPr>
        <p:blipFill rotWithShape="1">
          <a:blip r:embed="rId3"/>
          <a:srcRect l="1890" t="2519" r="2990" b="2074"/>
          <a:stretch/>
        </p:blipFill>
        <p:spPr>
          <a:xfrm>
            <a:off x="822960" y="2508628"/>
            <a:ext cx="5577840" cy="4147955"/>
          </a:xfrm>
          <a:prstGeom prst="rect">
            <a:avLst/>
          </a:prstGeom>
        </p:spPr>
      </p:pic>
    </p:spTree>
    <p:extLst>
      <p:ext uri="{BB962C8B-B14F-4D97-AF65-F5344CB8AC3E}">
        <p14:creationId xmlns:p14="http://schemas.microsoft.com/office/powerpoint/2010/main" val="208429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712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二、非线性滤波</a:t>
            </a:r>
          </a:p>
        </p:txBody>
      </p:sp>
      <p:sp>
        <p:nvSpPr>
          <p:cNvPr id="9" name="文本框 8">
            <a:extLst>
              <a:ext uri="{FF2B5EF4-FFF2-40B4-BE49-F238E27FC236}">
                <a16:creationId xmlns:a16="http://schemas.microsoft.com/office/drawing/2014/main" id="{45B4A500-5BC9-4EF8-87FF-21231113D794}"/>
              </a:ext>
            </a:extLst>
          </p:cNvPr>
          <p:cNvSpPr txBox="1"/>
          <p:nvPr/>
        </p:nvSpPr>
        <p:spPr>
          <a:xfrm>
            <a:off x="5282804" y="1820483"/>
            <a:ext cx="2712916"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基于矢量的滤波</a:t>
            </a:r>
          </a:p>
        </p:txBody>
      </p:sp>
      <p:graphicFrame>
        <p:nvGraphicFramePr>
          <p:cNvPr id="12" name="对象 11">
            <a:extLst>
              <a:ext uri="{FF2B5EF4-FFF2-40B4-BE49-F238E27FC236}">
                <a16:creationId xmlns:a16="http://schemas.microsoft.com/office/drawing/2014/main" id="{702ECB89-156B-48BC-9B4C-7E20B98FE3E9}"/>
              </a:ext>
            </a:extLst>
          </p:cNvPr>
          <p:cNvGraphicFramePr>
            <a:graphicFrameLocks noChangeAspect="1"/>
          </p:cNvGraphicFramePr>
          <p:nvPr>
            <p:extLst>
              <p:ext uri="{D42A27DB-BD31-4B8C-83A1-F6EECF244321}">
                <p14:modId xmlns:p14="http://schemas.microsoft.com/office/powerpoint/2010/main" val="3896501469"/>
              </p:ext>
            </p:extLst>
          </p:nvPr>
        </p:nvGraphicFramePr>
        <p:xfrm>
          <a:off x="609283" y="2639306"/>
          <a:ext cx="4954588" cy="1381125"/>
        </p:xfrm>
        <a:graphic>
          <a:graphicData uri="http://schemas.openxmlformats.org/presentationml/2006/ole">
            <mc:AlternateContent xmlns:mc="http://schemas.openxmlformats.org/markup-compatibility/2006">
              <mc:Choice xmlns:v="urn:schemas-microsoft-com:vml" Requires="v">
                <p:oleObj spid="_x0000_s159915" name="Equation" r:id="rId4" imgW="1536480" imgH="431640" progId="Equation.DSMT4">
                  <p:embed/>
                </p:oleObj>
              </mc:Choice>
              <mc:Fallback>
                <p:oleObj name="Equation" r:id="rId4" imgW="1536480" imgH="431640" progId="Equation.DSMT4">
                  <p:embed/>
                  <p:pic>
                    <p:nvPicPr>
                      <p:cNvPr id="12" name="对象 11">
                        <a:extLst>
                          <a:ext uri="{FF2B5EF4-FFF2-40B4-BE49-F238E27FC236}">
                            <a16:creationId xmlns:a16="http://schemas.microsoft.com/office/drawing/2014/main" id="{F7CE5599-EFE7-490D-8DE6-E5DF684286E5}"/>
                          </a:ext>
                        </a:extLst>
                      </p:cNvPr>
                      <p:cNvPicPr/>
                      <p:nvPr/>
                    </p:nvPicPr>
                    <p:blipFill>
                      <a:blip r:embed="rId5"/>
                      <a:stretch>
                        <a:fillRect/>
                      </a:stretch>
                    </p:blipFill>
                    <p:spPr>
                      <a:xfrm>
                        <a:off x="609283" y="2639306"/>
                        <a:ext cx="4954588" cy="13811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E6C37EAC-71C9-4805-8ED3-208ED3762DA8}"/>
              </a:ext>
            </a:extLst>
          </p:cNvPr>
          <p:cNvGraphicFramePr>
            <a:graphicFrameLocks noChangeAspect="1"/>
          </p:cNvGraphicFramePr>
          <p:nvPr>
            <p:extLst>
              <p:ext uri="{D42A27DB-BD31-4B8C-83A1-F6EECF244321}">
                <p14:modId xmlns:p14="http://schemas.microsoft.com/office/powerpoint/2010/main" val="2683439776"/>
              </p:ext>
            </p:extLst>
          </p:nvPr>
        </p:nvGraphicFramePr>
        <p:xfrm>
          <a:off x="609283" y="4779963"/>
          <a:ext cx="5243512" cy="1381125"/>
        </p:xfrm>
        <a:graphic>
          <a:graphicData uri="http://schemas.openxmlformats.org/presentationml/2006/ole">
            <mc:AlternateContent xmlns:mc="http://schemas.openxmlformats.org/markup-compatibility/2006">
              <mc:Choice xmlns:v="urn:schemas-microsoft-com:vml" Requires="v">
                <p:oleObj spid="_x0000_s159916" name="Equation" r:id="rId6" imgW="1625400" imgH="431640" progId="Equation.DSMT4">
                  <p:embed/>
                </p:oleObj>
              </mc:Choice>
              <mc:Fallback>
                <p:oleObj name="Equation" r:id="rId6" imgW="1625400" imgH="431640" progId="Equation.DSMT4">
                  <p:embed/>
                  <p:pic>
                    <p:nvPicPr>
                      <p:cNvPr id="12" name="对象 11">
                        <a:extLst>
                          <a:ext uri="{FF2B5EF4-FFF2-40B4-BE49-F238E27FC236}">
                            <a16:creationId xmlns:a16="http://schemas.microsoft.com/office/drawing/2014/main" id="{702ECB89-156B-48BC-9B4C-7E20B98FE3E9}"/>
                          </a:ext>
                        </a:extLst>
                      </p:cNvPr>
                      <p:cNvPicPr/>
                      <p:nvPr/>
                    </p:nvPicPr>
                    <p:blipFill>
                      <a:blip r:embed="rId7"/>
                      <a:stretch>
                        <a:fillRect/>
                      </a:stretch>
                    </p:blipFill>
                    <p:spPr>
                      <a:xfrm>
                        <a:off x="609283" y="4779963"/>
                        <a:ext cx="5243512" cy="13811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AFA4836-04F9-4106-8610-380838F81FF9}"/>
              </a:ext>
            </a:extLst>
          </p:cNvPr>
          <p:cNvGraphicFramePr>
            <a:graphicFrameLocks noChangeAspect="1"/>
          </p:cNvGraphicFramePr>
          <p:nvPr>
            <p:extLst>
              <p:ext uri="{D42A27DB-BD31-4B8C-83A1-F6EECF244321}">
                <p14:modId xmlns:p14="http://schemas.microsoft.com/office/powerpoint/2010/main" val="814271577"/>
              </p:ext>
            </p:extLst>
          </p:nvPr>
        </p:nvGraphicFramePr>
        <p:xfrm>
          <a:off x="6434773" y="2308860"/>
          <a:ext cx="5572125" cy="4143375"/>
        </p:xfrm>
        <a:graphic>
          <a:graphicData uri="http://schemas.openxmlformats.org/presentationml/2006/ole">
            <mc:AlternateContent xmlns:mc="http://schemas.openxmlformats.org/markup-compatibility/2006">
              <mc:Choice xmlns:v="urn:schemas-microsoft-com:vml" Requires="v">
                <p:oleObj spid="_x0000_s159917" name="Equation" r:id="rId8" imgW="1726920" imgH="1295280" progId="Equation.DSMT4">
                  <p:embed/>
                </p:oleObj>
              </mc:Choice>
              <mc:Fallback>
                <p:oleObj name="Equation" r:id="rId8" imgW="1726920" imgH="1295280" progId="Equation.DSMT4">
                  <p:embed/>
                  <p:pic>
                    <p:nvPicPr>
                      <p:cNvPr id="13" name="对象 12">
                        <a:extLst>
                          <a:ext uri="{FF2B5EF4-FFF2-40B4-BE49-F238E27FC236}">
                            <a16:creationId xmlns:a16="http://schemas.microsoft.com/office/drawing/2014/main" id="{E6C37EAC-71C9-4805-8ED3-208ED3762DA8}"/>
                          </a:ext>
                        </a:extLst>
                      </p:cNvPr>
                      <p:cNvPicPr/>
                      <p:nvPr/>
                    </p:nvPicPr>
                    <p:blipFill>
                      <a:blip r:embed="rId9"/>
                      <a:stretch>
                        <a:fillRect/>
                      </a:stretch>
                    </p:blipFill>
                    <p:spPr>
                      <a:xfrm>
                        <a:off x="6434773" y="2308860"/>
                        <a:ext cx="5572125" cy="414337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168996FD-76B5-48BB-A9F6-E0A19CBA4C30}"/>
              </a:ext>
            </a:extLst>
          </p:cNvPr>
          <p:cNvGraphicFramePr>
            <a:graphicFrameLocks noChangeAspect="1"/>
          </p:cNvGraphicFramePr>
          <p:nvPr>
            <p:extLst>
              <p:ext uri="{D42A27DB-BD31-4B8C-83A1-F6EECF244321}">
                <p14:modId xmlns:p14="http://schemas.microsoft.com/office/powerpoint/2010/main" val="1741802462"/>
              </p:ext>
            </p:extLst>
          </p:nvPr>
        </p:nvGraphicFramePr>
        <p:xfrm>
          <a:off x="2847975" y="3881438"/>
          <a:ext cx="6305550" cy="1096962"/>
        </p:xfrm>
        <a:graphic>
          <a:graphicData uri="http://schemas.openxmlformats.org/presentationml/2006/ole">
            <mc:AlternateContent xmlns:mc="http://schemas.openxmlformats.org/markup-compatibility/2006">
              <mc:Choice xmlns:v="urn:schemas-microsoft-com:vml" Requires="v">
                <p:oleObj spid="_x0000_s159918" name="Equation" r:id="rId10" imgW="1955520" imgH="342720" progId="Equation.DSMT4">
                  <p:embed/>
                </p:oleObj>
              </mc:Choice>
              <mc:Fallback>
                <p:oleObj name="Equation" r:id="rId10" imgW="1955520" imgH="342720" progId="Equation.DSMT4">
                  <p:embed/>
                  <p:pic>
                    <p:nvPicPr>
                      <p:cNvPr id="12" name="对象 11">
                        <a:extLst>
                          <a:ext uri="{FF2B5EF4-FFF2-40B4-BE49-F238E27FC236}">
                            <a16:creationId xmlns:a16="http://schemas.microsoft.com/office/drawing/2014/main" id="{702ECB89-156B-48BC-9B4C-7E20B98FE3E9}"/>
                          </a:ext>
                        </a:extLst>
                      </p:cNvPr>
                      <p:cNvPicPr/>
                      <p:nvPr/>
                    </p:nvPicPr>
                    <p:blipFill>
                      <a:blip r:embed="rId11"/>
                      <a:stretch>
                        <a:fillRect/>
                      </a:stretch>
                    </p:blipFill>
                    <p:spPr>
                      <a:xfrm>
                        <a:off x="2847975" y="3881438"/>
                        <a:ext cx="6305550" cy="1096962"/>
                      </a:xfrm>
                      <a:prstGeom prst="rect">
                        <a:avLst/>
                      </a:prstGeom>
                    </p:spPr>
                  </p:pic>
                </p:oleObj>
              </mc:Fallback>
            </mc:AlternateContent>
          </a:graphicData>
        </a:graphic>
      </p:graphicFrame>
    </p:spTree>
    <p:extLst>
      <p:ext uri="{BB962C8B-B14F-4D97-AF65-F5344CB8AC3E}">
        <p14:creationId xmlns:p14="http://schemas.microsoft.com/office/powerpoint/2010/main" val="62346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400"/>
                                        <p:tgtEl>
                                          <p:spTgt spid="12"/>
                                        </p:tgtEl>
                                      </p:cBhvr>
                                    </p:animEffect>
                                    <p:set>
                                      <p:cBhvr>
                                        <p:cTn id="27" dur="1" fill="hold">
                                          <p:stCondLst>
                                            <p:cond delay="399"/>
                                          </p:stCondLst>
                                        </p:cTn>
                                        <p:tgtEl>
                                          <p:spTgt spid="1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400"/>
                                        <p:tgtEl>
                                          <p:spTgt spid="13"/>
                                        </p:tgtEl>
                                      </p:cBhvr>
                                    </p:animEffect>
                                    <p:set>
                                      <p:cBhvr>
                                        <p:cTn id="30" dur="1" fill="hold">
                                          <p:stCondLst>
                                            <p:cond delay="399"/>
                                          </p:stCondLst>
                                        </p:cTn>
                                        <p:tgtEl>
                                          <p:spTgt spid="1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400"/>
                                        <p:tgtEl>
                                          <p:spTgt spid="15"/>
                                        </p:tgtEl>
                                      </p:cBhvr>
                                    </p:animEffect>
                                    <p:set>
                                      <p:cBhvr>
                                        <p:cTn id="33" dur="1" fill="hold">
                                          <p:stCondLst>
                                            <p:cond delay="399"/>
                                          </p:stCondLst>
                                        </p:cTn>
                                        <p:tgtEl>
                                          <p:spTgt spid="15"/>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2"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图像空间滤波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彩色图像空间滤波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712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二、非线性滤波</a:t>
            </a:r>
          </a:p>
        </p:txBody>
      </p:sp>
      <p:sp>
        <p:nvSpPr>
          <p:cNvPr id="9" name="文本框 8">
            <a:extLst>
              <a:ext uri="{FF2B5EF4-FFF2-40B4-BE49-F238E27FC236}">
                <a16:creationId xmlns:a16="http://schemas.microsoft.com/office/drawing/2014/main" id="{45B4A500-5BC9-4EF8-87FF-21231113D794}"/>
              </a:ext>
            </a:extLst>
          </p:cNvPr>
          <p:cNvSpPr txBox="1"/>
          <p:nvPr/>
        </p:nvSpPr>
        <p:spPr>
          <a:xfrm>
            <a:off x="5282804" y="1820483"/>
            <a:ext cx="2494851"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锐化中值滤波</a:t>
            </a:r>
          </a:p>
        </p:txBody>
      </p:sp>
      <p:graphicFrame>
        <p:nvGraphicFramePr>
          <p:cNvPr id="12" name="对象 11">
            <a:extLst>
              <a:ext uri="{FF2B5EF4-FFF2-40B4-BE49-F238E27FC236}">
                <a16:creationId xmlns:a16="http://schemas.microsoft.com/office/drawing/2014/main" id="{030968A9-8670-408D-B03A-AF36C494B9A4}"/>
              </a:ext>
            </a:extLst>
          </p:cNvPr>
          <p:cNvGraphicFramePr>
            <a:graphicFrameLocks noChangeAspect="1"/>
          </p:cNvGraphicFramePr>
          <p:nvPr>
            <p:extLst>
              <p:ext uri="{D42A27DB-BD31-4B8C-83A1-F6EECF244321}">
                <p14:modId xmlns:p14="http://schemas.microsoft.com/office/powerpoint/2010/main" val="2906220820"/>
              </p:ext>
            </p:extLst>
          </p:nvPr>
        </p:nvGraphicFramePr>
        <p:xfrm>
          <a:off x="1130300" y="2365375"/>
          <a:ext cx="8639175" cy="2357438"/>
        </p:xfrm>
        <a:graphic>
          <a:graphicData uri="http://schemas.openxmlformats.org/presentationml/2006/ole">
            <mc:AlternateContent xmlns:mc="http://schemas.openxmlformats.org/markup-compatibility/2006">
              <mc:Choice xmlns:v="urn:schemas-microsoft-com:vml" Requires="v">
                <p:oleObj spid="_x0000_s67877" name="Equation" r:id="rId4" imgW="2679480" imgH="736560" progId="Equation.DSMT4">
                  <p:embed/>
                </p:oleObj>
              </mc:Choice>
              <mc:Fallback>
                <p:oleObj name="Equation" r:id="rId4" imgW="2679480" imgH="736560" progId="Equation.DSMT4">
                  <p:embed/>
                  <p:pic>
                    <p:nvPicPr>
                      <p:cNvPr id="17" name="对象 16">
                        <a:extLst>
                          <a:ext uri="{FF2B5EF4-FFF2-40B4-BE49-F238E27FC236}">
                            <a16:creationId xmlns:a16="http://schemas.microsoft.com/office/drawing/2014/main" id="{168996FD-76B5-48BB-A9F6-E0A19CBA4C30}"/>
                          </a:ext>
                        </a:extLst>
                      </p:cNvPr>
                      <p:cNvPicPr/>
                      <p:nvPr/>
                    </p:nvPicPr>
                    <p:blipFill>
                      <a:blip r:embed="rId5"/>
                      <a:stretch>
                        <a:fillRect/>
                      </a:stretch>
                    </p:blipFill>
                    <p:spPr>
                      <a:xfrm>
                        <a:off x="1130300" y="2365375"/>
                        <a:ext cx="8639175" cy="2357438"/>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848A2CAD-8E2C-4DA1-99B8-A22AF89155A6}"/>
              </a:ext>
            </a:extLst>
          </p:cNvPr>
          <p:cNvPicPr>
            <a:picLocks noChangeAspect="1"/>
          </p:cNvPicPr>
          <p:nvPr/>
        </p:nvPicPr>
        <p:blipFill rotWithShape="1">
          <a:blip r:embed="rId6"/>
          <a:srcRect l="53024" t="26135" r="34461" b="51464"/>
          <a:stretch/>
        </p:blipFill>
        <p:spPr>
          <a:xfrm>
            <a:off x="9404991" y="1235158"/>
            <a:ext cx="1525742" cy="1536192"/>
          </a:xfrm>
          <a:prstGeom prst="rect">
            <a:avLst/>
          </a:prstGeom>
        </p:spPr>
      </p:pic>
      <p:graphicFrame>
        <p:nvGraphicFramePr>
          <p:cNvPr id="6" name="表格 6">
            <a:extLst>
              <a:ext uri="{FF2B5EF4-FFF2-40B4-BE49-F238E27FC236}">
                <a16:creationId xmlns:a16="http://schemas.microsoft.com/office/drawing/2014/main" id="{DD396A1D-8D06-44AB-99EF-D92FDCA7633F}"/>
              </a:ext>
            </a:extLst>
          </p:cNvPr>
          <p:cNvGraphicFramePr>
            <a:graphicFrameLocks noGrp="1"/>
          </p:cNvGraphicFramePr>
          <p:nvPr>
            <p:extLst>
              <p:ext uri="{D42A27DB-BD31-4B8C-83A1-F6EECF244321}">
                <p14:modId xmlns:p14="http://schemas.microsoft.com/office/powerpoint/2010/main" val="748394781"/>
              </p:ext>
            </p:extLst>
          </p:nvPr>
        </p:nvGraphicFramePr>
        <p:xfrm>
          <a:off x="926232" y="2744773"/>
          <a:ext cx="8127999" cy="370840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423325464"/>
                    </a:ext>
                  </a:extLst>
                </a:gridCol>
                <a:gridCol w="738909">
                  <a:extLst>
                    <a:ext uri="{9D8B030D-6E8A-4147-A177-3AD203B41FA5}">
                      <a16:colId xmlns:a16="http://schemas.microsoft.com/office/drawing/2014/main" val="1929087304"/>
                    </a:ext>
                  </a:extLst>
                </a:gridCol>
                <a:gridCol w="738909">
                  <a:extLst>
                    <a:ext uri="{9D8B030D-6E8A-4147-A177-3AD203B41FA5}">
                      <a16:colId xmlns:a16="http://schemas.microsoft.com/office/drawing/2014/main" val="2285810059"/>
                    </a:ext>
                  </a:extLst>
                </a:gridCol>
                <a:gridCol w="738909">
                  <a:extLst>
                    <a:ext uri="{9D8B030D-6E8A-4147-A177-3AD203B41FA5}">
                      <a16:colId xmlns:a16="http://schemas.microsoft.com/office/drawing/2014/main" val="1709471802"/>
                    </a:ext>
                  </a:extLst>
                </a:gridCol>
                <a:gridCol w="738909">
                  <a:extLst>
                    <a:ext uri="{9D8B030D-6E8A-4147-A177-3AD203B41FA5}">
                      <a16:colId xmlns:a16="http://schemas.microsoft.com/office/drawing/2014/main" val="3062215725"/>
                    </a:ext>
                  </a:extLst>
                </a:gridCol>
                <a:gridCol w="738909">
                  <a:extLst>
                    <a:ext uri="{9D8B030D-6E8A-4147-A177-3AD203B41FA5}">
                      <a16:colId xmlns:a16="http://schemas.microsoft.com/office/drawing/2014/main" val="4119071616"/>
                    </a:ext>
                  </a:extLst>
                </a:gridCol>
                <a:gridCol w="738909">
                  <a:extLst>
                    <a:ext uri="{9D8B030D-6E8A-4147-A177-3AD203B41FA5}">
                      <a16:colId xmlns:a16="http://schemas.microsoft.com/office/drawing/2014/main" val="4282714627"/>
                    </a:ext>
                  </a:extLst>
                </a:gridCol>
                <a:gridCol w="738909">
                  <a:extLst>
                    <a:ext uri="{9D8B030D-6E8A-4147-A177-3AD203B41FA5}">
                      <a16:colId xmlns:a16="http://schemas.microsoft.com/office/drawing/2014/main" val="1815609859"/>
                    </a:ext>
                  </a:extLst>
                </a:gridCol>
                <a:gridCol w="738909">
                  <a:extLst>
                    <a:ext uri="{9D8B030D-6E8A-4147-A177-3AD203B41FA5}">
                      <a16:colId xmlns:a16="http://schemas.microsoft.com/office/drawing/2014/main" val="4281023544"/>
                    </a:ext>
                  </a:extLst>
                </a:gridCol>
                <a:gridCol w="738909">
                  <a:extLst>
                    <a:ext uri="{9D8B030D-6E8A-4147-A177-3AD203B41FA5}">
                      <a16:colId xmlns:a16="http://schemas.microsoft.com/office/drawing/2014/main" val="849499664"/>
                    </a:ext>
                  </a:extLst>
                </a:gridCol>
                <a:gridCol w="738909">
                  <a:extLst>
                    <a:ext uri="{9D8B030D-6E8A-4147-A177-3AD203B41FA5}">
                      <a16:colId xmlns:a16="http://schemas.microsoft.com/office/drawing/2014/main" val="3177164715"/>
                    </a:ext>
                  </a:extLst>
                </a:gridCol>
              </a:tblGrid>
              <a:tr h="370840">
                <a:tc>
                  <a:txBody>
                    <a:bodyPr/>
                    <a:lstStyle/>
                    <a:p>
                      <a:pPr algn="ctr"/>
                      <a:endParaRPr lang="zh-CN" altLang="en-US" dirty="0"/>
                    </a:p>
                  </a:txBody>
                  <a:tcPr/>
                </a:tc>
                <a:tc>
                  <a:txBody>
                    <a:bodyPr/>
                    <a:lstStyle/>
                    <a:p>
                      <a:pPr algn="ctr"/>
                      <a:r>
                        <a:rPr lang="en-US" altLang="zh-CN" dirty="0"/>
                        <a:t>200</a:t>
                      </a:r>
                      <a:endParaRPr lang="zh-CN" altLang="en-US" dirty="0"/>
                    </a:p>
                  </a:txBody>
                  <a:tcPr/>
                </a:tc>
                <a:tc>
                  <a:txBody>
                    <a:bodyPr/>
                    <a:lstStyle/>
                    <a:p>
                      <a:pPr algn="ctr"/>
                      <a:r>
                        <a:rPr lang="en-US" altLang="zh-CN" dirty="0"/>
                        <a:t>115</a:t>
                      </a:r>
                      <a:endParaRPr lang="zh-CN" altLang="en-US" dirty="0"/>
                    </a:p>
                  </a:txBody>
                  <a:tcPr/>
                </a:tc>
                <a:tc>
                  <a:txBody>
                    <a:bodyPr/>
                    <a:lstStyle/>
                    <a:p>
                      <a:pPr algn="ctr"/>
                      <a:r>
                        <a:rPr lang="en-US" altLang="zh-CN" dirty="0"/>
                        <a:t>71</a:t>
                      </a:r>
                      <a:endParaRPr lang="zh-CN" altLang="en-US" dirty="0"/>
                    </a:p>
                  </a:txBody>
                  <a:tcPr/>
                </a:tc>
                <a:tc>
                  <a:txBody>
                    <a:bodyPr/>
                    <a:lstStyle/>
                    <a:p>
                      <a:pPr algn="ctr"/>
                      <a:r>
                        <a:rPr lang="en-US" altLang="zh-CN" dirty="0"/>
                        <a:t>113</a:t>
                      </a:r>
                      <a:endParaRPr lang="zh-CN" altLang="en-US" dirty="0"/>
                    </a:p>
                  </a:txBody>
                  <a:tcPr/>
                </a:tc>
                <a:tc>
                  <a:txBody>
                    <a:bodyPr/>
                    <a:lstStyle/>
                    <a:p>
                      <a:pPr algn="ctr"/>
                      <a:r>
                        <a:rPr lang="en-US" altLang="zh-CN" dirty="0"/>
                        <a:t>185</a:t>
                      </a:r>
                      <a:endParaRPr lang="zh-CN" altLang="en-US" dirty="0"/>
                    </a:p>
                  </a:txBody>
                  <a:tcPr/>
                </a:tc>
                <a:tc>
                  <a:txBody>
                    <a:bodyPr/>
                    <a:lstStyle/>
                    <a:p>
                      <a:pPr algn="ctr"/>
                      <a:r>
                        <a:rPr lang="en-US" altLang="zh-CN" dirty="0"/>
                        <a:t>70</a:t>
                      </a:r>
                      <a:endParaRPr lang="zh-CN" altLang="en-US" dirty="0"/>
                    </a:p>
                  </a:txBody>
                  <a:tcPr/>
                </a:tc>
                <a:tc>
                  <a:txBody>
                    <a:bodyPr/>
                    <a:lstStyle/>
                    <a:p>
                      <a:pPr algn="ctr"/>
                      <a:r>
                        <a:rPr lang="en-US" altLang="zh-CN" dirty="0"/>
                        <a:t>112</a:t>
                      </a:r>
                      <a:endParaRPr lang="zh-CN" altLang="en-US" dirty="0"/>
                    </a:p>
                  </a:txBody>
                  <a:tcPr/>
                </a:tc>
                <a:tc>
                  <a:txBody>
                    <a:bodyPr/>
                    <a:lstStyle/>
                    <a:p>
                      <a:pPr algn="ctr"/>
                      <a:r>
                        <a:rPr lang="en-US" altLang="zh-CN" dirty="0"/>
                        <a:t>110</a:t>
                      </a:r>
                      <a:endParaRPr lang="zh-CN" altLang="en-US" dirty="0"/>
                    </a:p>
                  </a:txBody>
                  <a:tcPr/>
                </a:tc>
                <a:tc>
                  <a:txBody>
                    <a:bodyPr/>
                    <a:lstStyle/>
                    <a:p>
                      <a:pPr algn="ctr"/>
                      <a:r>
                        <a:rPr lang="en-US" altLang="zh-CN" dirty="0"/>
                        <a:t>70</a:t>
                      </a:r>
                      <a:endParaRPr lang="zh-CN" altLang="en-US" dirty="0"/>
                    </a:p>
                  </a:txBody>
                  <a:tcPr/>
                </a:tc>
                <a:tc>
                  <a:txBody>
                    <a:bodyPr/>
                    <a:lstStyle/>
                    <a:p>
                      <a:pPr algn="ctr"/>
                      <a:r>
                        <a:rPr lang="zh-CN" altLang="en-US" dirty="0"/>
                        <a:t>结果</a:t>
                      </a:r>
                    </a:p>
                  </a:txBody>
                  <a:tcPr/>
                </a:tc>
                <a:extLst>
                  <a:ext uri="{0D108BD9-81ED-4DB2-BD59-A6C34878D82A}">
                    <a16:rowId xmlns:a16="http://schemas.microsoft.com/office/drawing/2014/main" val="1612133012"/>
                  </a:ext>
                </a:extLst>
              </a:tr>
              <a:tr h="370840">
                <a:tc>
                  <a:txBody>
                    <a:bodyPr/>
                    <a:lstStyle/>
                    <a:p>
                      <a:pPr algn="ctr"/>
                      <a:r>
                        <a:rPr lang="en-US" altLang="zh-CN" dirty="0"/>
                        <a:t>9</a:t>
                      </a:r>
                      <a:endParaRPr lang="zh-CN" altLang="en-US" dirty="0"/>
                    </a:p>
                  </a:txBody>
                  <a:tcPr/>
                </a:tc>
                <a:tc>
                  <a:txBody>
                    <a:bodyPr/>
                    <a:lstStyle/>
                    <a:p>
                      <a:pPr algn="ctr"/>
                      <a:r>
                        <a:rPr lang="en-US" altLang="zh-CN" dirty="0"/>
                        <a:t>754</a:t>
                      </a:r>
                      <a:endParaRPr lang="zh-CN" altLang="en-US" dirty="0"/>
                    </a:p>
                  </a:txBody>
                  <a:tcPr/>
                </a:tc>
                <a:tc>
                  <a:txBody>
                    <a:bodyPr/>
                    <a:lstStyle/>
                    <a:p>
                      <a:pPr algn="ctr"/>
                      <a:r>
                        <a:rPr lang="en-US" altLang="zh-CN" dirty="0"/>
                        <a:t>299</a:t>
                      </a:r>
                      <a:endParaRPr lang="zh-CN" altLang="en-US" dirty="0"/>
                    </a:p>
                  </a:txBody>
                  <a:tcPr/>
                </a:tc>
                <a:tc>
                  <a:txBody>
                    <a:bodyPr/>
                    <a:lstStyle/>
                    <a:p>
                      <a:pPr algn="ctr"/>
                      <a:r>
                        <a:rPr lang="en-US" altLang="zh-CN" dirty="0"/>
                        <a:t>411</a:t>
                      </a:r>
                      <a:endParaRPr lang="zh-CN" altLang="en-US" dirty="0"/>
                    </a:p>
                  </a:txBody>
                  <a:tcPr/>
                </a:tc>
                <a:tc>
                  <a:txBody>
                    <a:bodyPr/>
                    <a:lstStyle/>
                    <a:p>
                      <a:pPr algn="ctr"/>
                      <a:r>
                        <a:rPr lang="en-US" altLang="zh-CN" dirty="0"/>
                        <a:t>293</a:t>
                      </a:r>
                      <a:endParaRPr lang="zh-CN" altLang="en-US" dirty="0"/>
                    </a:p>
                  </a:txBody>
                  <a:tcPr/>
                </a:tc>
                <a:tc>
                  <a:txBody>
                    <a:bodyPr/>
                    <a:lstStyle/>
                    <a:p>
                      <a:pPr algn="ctr"/>
                      <a:r>
                        <a:rPr lang="en-US" altLang="zh-CN" dirty="0"/>
                        <a:t>649</a:t>
                      </a:r>
                      <a:endParaRPr lang="zh-CN" altLang="en-US" dirty="0"/>
                    </a:p>
                  </a:txBody>
                  <a:tcPr/>
                </a:tc>
                <a:tc>
                  <a:txBody>
                    <a:bodyPr/>
                    <a:lstStyle/>
                    <a:p>
                      <a:pPr algn="ctr"/>
                      <a:r>
                        <a:rPr lang="en-US" altLang="zh-CN" dirty="0"/>
                        <a:t>416</a:t>
                      </a:r>
                      <a:endParaRPr lang="zh-CN" altLang="en-US" dirty="0"/>
                    </a:p>
                  </a:txBody>
                  <a:tcPr/>
                </a:tc>
                <a:tc>
                  <a:txBody>
                    <a:bodyPr/>
                    <a:lstStyle/>
                    <a:p>
                      <a:pPr algn="ctr"/>
                      <a:r>
                        <a:rPr lang="en-US" altLang="zh-CN" dirty="0"/>
                        <a:t>292</a:t>
                      </a:r>
                      <a:endParaRPr lang="zh-CN" altLang="en-US" dirty="0"/>
                    </a:p>
                  </a:txBody>
                  <a:tcPr/>
                </a:tc>
                <a:tc>
                  <a:txBody>
                    <a:bodyPr/>
                    <a:lstStyle/>
                    <a:p>
                      <a:pPr algn="ctr"/>
                      <a:r>
                        <a:rPr lang="en-US" altLang="zh-CN" dirty="0"/>
                        <a:t>294</a:t>
                      </a:r>
                      <a:endParaRPr lang="zh-CN" altLang="en-US" dirty="0"/>
                    </a:p>
                  </a:txBody>
                  <a:tcPr/>
                </a:tc>
                <a:tc>
                  <a:txBody>
                    <a:bodyPr/>
                    <a:lstStyle/>
                    <a:p>
                      <a:pPr algn="ctr"/>
                      <a:r>
                        <a:rPr lang="en-US" altLang="zh-CN" dirty="0"/>
                        <a:t>416</a:t>
                      </a:r>
                      <a:endParaRPr lang="zh-CN" altLang="en-US" dirty="0"/>
                    </a:p>
                  </a:txBody>
                  <a:tcPr/>
                </a:tc>
                <a:tc>
                  <a:txBody>
                    <a:bodyPr/>
                    <a:lstStyle/>
                    <a:p>
                      <a:pPr algn="ctr"/>
                      <a:r>
                        <a:rPr lang="en-US" altLang="zh-CN" dirty="0"/>
                        <a:t>112</a:t>
                      </a:r>
                      <a:endParaRPr lang="zh-CN" altLang="en-US" dirty="0"/>
                    </a:p>
                  </a:txBody>
                  <a:tcPr/>
                </a:tc>
                <a:extLst>
                  <a:ext uri="{0D108BD9-81ED-4DB2-BD59-A6C34878D82A}">
                    <a16:rowId xmlns:a16="http://schemas.microsoft.com/office/drawing/2014/main" val="480655696"/>
                  </a:ext>
                </a:extLst>
              </a:tr>
              <a:tr h="370840">
                <a:tc>
                  <a:txBody>
                    <a:bodyPr/>
                    <a:lstStyle/>
                    <a:p>
                      <a:pPr algn="ctr"/>
                      <a:r>
                        <a:rPr lang="en-US" altLang="zh-CN" dirty="0"/>
                        <a:t>8</a:t>
                      </a:r>
                      <a:endParaRPr lang="zh-CN" altLang="en-US" dirty="0"/>
                    </a:p>
                  </a:txBody>
                  <a:tcPr/>
                </a:tc>
                <a:tc>
                  <a:txBody>
                    <a:bodyPr/>
                    <a:lstStyle/>
                    <a:p>
                      <a:pPr algn="ctr"/>
                      <a:r>
                        <a:rPr lang="en-US" altLang="zh-CN" dirty="0"/>
                        <a:t>624</a:t>
                      </a:r>
                      <a:endParaRPr lang="zh-CN" altLang="en-US" dirty="0"/>
                    </a:p>
                  </a:txBody>
                  <a:tcPr/>
                </a:tc>
                <a:tc>
                  <a:txBody>
                    <a:bodyPr/>
                    <a:lstStyle/>
                    <a:p>
                      <a:pPr algn="ctr"/>
                      <a:r>
                        <a:rPr lang="en-US" altLang="zh-CN" dirty="0"/>
                        <a:t>214</a:t>
                      </a:r>
                      <a:endParaRPr lang="zh-CN" altLang="en-US" dirty="0"/>
                    </a:p>
                  </a:txBody>
                  <a:tcPr/>
                </a:tc>
                <a:tc>
                  <a:txBody>
                    <a:bodyPr/>
                    <a:lstStyle/>
                    <a:p>
                      <a:pPr algn="ctr"/>
                      <a:r>
                        <a:rPr lang="en-US" altLang="zh-CN" dirty="0"/>
                        <a:t>282</a:t>
                      </a:r>
                      <a:endParaRPr lang="zh-CN" altLang="en-US" dirty="0"/>
                    </a:p>
                  </a:txBody>
                  <a:tcPr/>
                </a:tc>
                <a:tc>
                  <a:txBody>
                    <a:bodyPr/>
                    <a:lstStyle/>
                    <a:p>
                      <a:pPr algn="ctr"/>
                      <a:r>
                        <a:rPr lang="en-US" altLang="zh-CN" dirty="0"/>
                        <a:t>206</a:t>
                      </a:r>
                      <a:endParaRPr lang="zh-CN" altLang="en-US" dirty="0"/>
                    </a:p>
                  </a:txBody>
                  <a:tcPr/>
                </a:tc>
                <a:tc>
                  <a:txBody>
                    <a:bodyPr/>
                    <a:lstStyle/>
                    <a:p>
                      <a:pPr algn="ctr"/>
                      <a:r>
                        <a:rPr lang="en-US" altLang="zh-CN" dirty="0"/>
                        <a:t>534</a:t>
                      </a:r>
                      <a:endParaRPr lang="zh-CN" altLang="en-US" dirty="0"/>
                    </a:p>
                  </a:txBody>
                  <a:tcPr/>
                </a:tc>
                <a:tc>
                  <a:txBody>
                    <a:bodyPr/>
                    <a:lstStyle/>
                    <a:p>
                      <a:pPr algn="ctr"/>
                      <a:r>
                        <a:rPr lang="en-US" altLang="zh-CN" dirty="0"/>
                        <a:t>268</a:t>
                      </a:r>
                      <a:endParaRPr lang="zh-CN" altLang="en-US" dirty="0"/>
                    </a:p>
                  </a:txBody>
                  <a:tcPr/>
                </a:tc>
                <a:tc>
                  <a:txBody>
                    <a:bodyPr/>
                    <a:lstStyle/>
                    <a:p>
                      <a:pPr algn="ctr"/>
                      <a:r>
                        <a:rPr lang="en-US" altLang="zh-CN" dirty="0"/>
                        <a:t>204</a:t>
                      </a:r>
                      <a:endParaRPr lang="zh-CN" altLang="en-US" dirty="0"/>
                    </a:p>
                  </a:txBody>
                  <a:tcPr/>
                </a:tc>
                <a:tc>
                  <a:txBody>
                    <a:bodyPr/>
                    <a:lstStyle/>
                    <a:p>
                      <a:pPr algn="ctr"/>
                      <a:r>
                        <a:rPr lang="en-US" altLang="zh-CN" dirty="0"/>
                        <a:t>204</a:t>
                      </a:r>
                      <a:endParaRPr lang="zh-CN" altLang="en-US" dirty="0"/>
                    </a:p>
                  </a:txBody>
                  <a:tcPr/>
                </a:tc>
                <a:tc>
                  <a:txBody>
                    <a:bodyPr/>
                    <a:lstStyle/>
                    <a:p>
                      <a:pPr algn="ctr"/>
                      <a:r>
                        <a:rPr lang="en-US" altLang="zh-CN" dirty="0"/>
                        <a:t>286</a:t>
                      </a:r>
                      <a:endParaRPr lang="zh-CN" altLang="en-US" dirty="0"/>
                    </a:p>
                  </a:txBody>
                  <a:tcPr/>
                </a:tc>
                <a:tc>
                  <a:txBody>
                    <a:bodyPr/>
                    <a:lstStyle/>
                    <a:p>
                      <a:pPr algn="ctr"/>
                      <a:r>
                        <a:rPr lang="en-US" altLang="zh-CN" dirty="0"/>
                        <a:t>112</a:t>
                      </a:r>
                      <a:endParaRPr lang="zh-CN" altLang="en-US" dirty="0"/>
                    </a:p>
                  </a:txBody>
                  <a:tcPr/>
                </a:tc>
                <a:extLst>
                  <a:ext uri="{0D108BD9-81ED-4DB2-BD59-A6C34878D82A}">
                    <a16:rowId xmlns:a16="http://schemas.microsoft.com/office/drawing/2014/main" val="4231350022"/>
                  </a:ext>
                </a:extLst>
              </a:tr>
              <a:tr h="370840">
                <a:tc>
                  <a:txBody>
                    <a:bodyPr/>
                    <a:lstStyle/>
                    <a:p>
                      <a:pPr algn="ctr"/>
                      <a:r>
                        <a:rPr lang="en-US" altLang="zh-CN" dirty="0"/>
                        <a:t>7</a:t>
                      </a:r>
                      <a:endParaRPr lang="zh-CN" altLang="en-US" dirty="0"/>
                    </a:p>
                  </a:txBody>
                  <a:tcPr/>
                </a:tc>
                <a:tc>
                  <a:txBody>
                    <a:bodyPr/>
                    <a:lstStyle/>
                    <a:p>
                      <a:pPr algn="ctr"/>
                      <a:r>
                        <a:rPr lang="en-US" altLang="zh-CN" dirty="0"/>
                        <a:t>494</a:t>
                      </a:r>
                      <a:endParaRPr lang="zh-CN" altLang="en-US" dirty="0"/>
                    </a:p>
                  </a:txBody>
                  <a:tcPr/>
                </a:tc>
                <a:tc>
                  <a:txBody>
                    <a:bodyPr/>
                    <a:lstStyle/>
                    <a:p>
                      <a:pPr algn="ctr"/>
                      <a:r>
                        <a:rPr lang="en-US" altLang="zh-CN" dirty="0"/>
                        <a:t>144</a:t>
                      </a:r>
                      <a:endParaRPr lang="zh-CN" altLang="en-US" dirty="0"/>
                    </a:p>
                  </a:txBody>
                  <a:tcPr/>
                </a:tc>
                <a:tc>
                  <a:txBody>
                    <a:bodyPr/>
                    <a:lstStyle/>
                    <a:p>
                      <a:pPr algn="ctr"/>
                      <a:r>
                        <a:rPr lang="en-US" altLang="zh-CN" dirty="0"/>
                        <a:t>168</a:t>
                      </a:r>
                      <a:endParaRPr lang="zh-CN" altLang="en-US" dirty="0"/>
                    </a:p>
                  </a:txBody>
                  <a:tcPr/>
                </a:tc>
                <a:tc>
                  <a:txBody>
                    <a:bodyPr/>
                    <a:lstStyle/>
                    <a:p>
                      <a:pPr algn="ctr"/>
                      <a:r>
                        <a:rPr lang="en-US" altLang="zh-CN" dirty="0"/>
                        <a:t>134</a:t>
                      </a:r>
                      <a:endParaRPr lang="zh-CN" altLang="en-US" dirty="0"/>
                    </a:p>
                  </a:txBody>
                  <a:tcPr/>
                </a:tc>
                <a:tc>
                  <a:txBody>
                    <a:bodyPr/>
                    <a:lstStyle/>
                    <a:p>
                      <a:pPr algn="ctr"/>
                      <a:r>
                        <a:rPr lang="en-US" altLang="zh-CN" dirty="0"/>
                        <a:t>419</a:t>
                      </a:r>
                      <a:endParaRPr lang="zh-CN" altLang="en-US" dirty="0"/>
                    </a:p>
                  </a:txBody>
                  <a:tcPr/>
                </a:tc>
                <a:tc>
                  <a:txBody>
                    <a:bodyPr/>
                    <a:lstStyle/>
                    <a:p>
                      <a:pPr algn="ctr"/>
                      <a:r>
                        <a:rPr lang="en-US" altLang="zh-CN" dirty="0"/>
                        <a:t>171</a:t>
                      </a:r>
                      <a:endParaRPr lang="zh-CN" altLang="en-US" dirty="0"/>
                    </a:p>
                  </a:txBody>
                  <a:tcPr/>
                </a:tc>
                <a:tc>
                  <a:txBody>
                    <a:bodyPr/>
                    <a:lstStyle/>
                    <a:p>
                      <a:pPr algn="ctr"/>
                      <a:r>
                        <a:rPr lang="en-US" altLang="zh-CN" dirty="0"/>
                        <a:t>131</a:t>
                      </a:r>
                      <a:endParaRPr lang="zh-CN" altLang="en-US" dirty="0"/>
                    </a:p>
                  </a:txBody>
                  <a:tcPr/>
                </a:tc>
                <a:tc>
                  <a:txBody>
                    <a:bodyPr/>
                    <a:lstStyle/>
                    <a:p>
                      <a:pPr algn="ctr"/>
                      <a:r>
                        <a:rPr lang="en-US" altLang="zh-CN" dirty="0"/>
                        <a:t>129</a:t>
                      </a:r>
                      <a:endParaRPr lang="zh-CN" altLang="en-US" dirty="0"/>
                    </a:p>
                  </a:txBody>
                  <a:tcPr/>
                </a:tc>
                <a:tc>
                  <a:txBody>
                    <a:bodyPr/>
                    <a:lstStyle/>
                    <a:p>
                      <a:pPr algn="ctr"/>
                      <a:r>
                        <a:rPr lang="en-US" altLang="zh-CN" dirty="0"/>
                        <a:t>171</a:t>
                      </a:r>
                      <a:endParaRPr lang="zh-CN" altLang="en-US" dirty="0"/>
                    </a:p>
                  </a:txBody>
                  <a:tcPr/>
                </a:tc>
                <a:tc>
                  <a:txBody>
                    <a:bodyPr/>
                    <a:lstStyle/>
                    <a:p>
                      <a:pPr algn="ctr"/>
                      <a:r>
                        <a:rPr lang="en-US" altLang="zh-CN" dirty="0"/>
                        <a:t>110</a:t>
                      </a:r>
                      <a:endParaRPr lang="zh-CN" altLang="en-US" dirty="0"/>
                    </a:p>
                  </a:txBody>
                  <a:tcPr/>
                </a:tc>
                <a:extLst>
                  <a:ext uri="{0D108BD9-81ED-4DB2-BD59-A6C34878D82A}">
                    <a16:rowId xmlns:a16="http://schemas.microsoft.com/office/drawing/2014/main" val="3183806129"/>
                  </a:ext>
                </a:extLst>
              </a:tr>
              <a:tr h="370840">
                <a:tc>
                  <a:txBody>
                    <a:bodyPr/>
                    <a:lstStyle/>
                    <a:p>
                      <a:pPr algn="ctr"/>
                      <a:r>
                        <a:rPr lang="en-US" altLang="zh-CN" dirty="0"/>
                        <a:t>6</a:t>
                      </a:r>
                      <a:endParaRPr lang="zh-CN" altLang="en-US" dirty="0"/>
                    </a:p>
                  </a:txBody>
                  <a:tcPr/>
                </a:tc>
                <a:tc>
                  <a:txBody>
                    <a:bodyPr/>
                    <a:lstStyle/>
                    <a:p>
                      <a:pPr algn="ctr"/>
                      <a:r>
                        <a:rPr lang="en-US" altLang="zh-CN" dirty="0"/>
                        <a:t>365</a:t>
                      </a:r>
                      <a:endParaRPr lang="zh-CN" altLang="en-US" dirty="0"/>
                    </a:p>
                  </a:txBody>
                  <a:tcPr/>
                </a:tc>
                <a:tc>
                  <a:txBody>
                    <a:bodyPr/>
                    <a:lstStyle/>
                    <a:p>
                      <a:pPr algn="ctr"/>
                      <a:r>
                        <a:rPr lang="en-US" altLang="zh-CN" dirty="0"/>
                        <a:t>99</a:t>
                      </a:r>
                      <a:endParaRPr lang="zh-CN" altLang="en-US" dirty="0"/>
                    </a:p>
                  </a:txBody>
                  <a:tcPr/>
                </a:tc>
                <a:tc>
                  <a:txBody>
                    <a:bodyPr/>
                    <a:lstStyle/>
                    <a:p>
                      <a:pPr algn="ctr"/>
                      <a:r>
                        <a:rPr lang="en-US" altLang="zh-CN" dirty="0"/>
                        <a:t>124</a:t>
                      </a:r>
                      <a:endParaRPr lang="zh-CN" altLang="en-US" dirty="0"/>
                    </a:p>
                  </a:txBody>
                  <a:tcPr/>
                </a:tc>
                <a:tc>
                  <a:txBody>
                    <a:bodyPr/>
                    <a:lstStyle/>
                    <a:p>
                      <a:pPr algn="ctr"/>
                      <a:r>
                        <a:rPr lang="en-US" altLang="zh-CN" dirty="0"/>
                        <a:t>91</a:t>
                      </a:r>
                      <a:endParaRPr lang="zh-CN" altLang="en-US" dirty="0"/>
                    </a:p>
                  </a:txBody>
                  <a:tcPr/>
                </a:tc>
                <a:tc>
                  <a:txBody>
                    <a:bodyPr/>
                    <a:lstStyle/>
                    <a:p>
                      <a:pPr algn="ctr"/>
                      <a:r>
                        <a:rPr lang="en-US" altLang="zh-CN" dirty="0"/>
                        <a:t>305</a:t>
                      </a:r>
                      <a:endParaRPr lang="zh-CN" altLang="en-US" dirty="0"/>
                    </a:p>
                  </a:txBody>
                  <a:tcPr/>
                </a:tc>
                <a:tc>
                  <a:txBody>
                    <a:bodyPr/>
                    <a:lstStyle/>
                    <a:p>
                      <a:pPr algn="ctr"/>
                      <a:r>
                        <a:rPr lang="en-US" altLang="zh-CN" dirty="0"/>
                        <a:t>126</a:t>
                      </a:r>
                      <a:endParaRPr lang="zh-CN" altLang="en-US" dirty="0"/>
                    </a:p>
                  </a:txBody>
                  <a:tcPr/>
                </a:tc>
                <a:tc>
                  <a:txBody>
                    <a:bodyPr/>
                    <a:lstStyle/>
                    <a:p>
                      <a:pPr algn="ctr"/>
                      <a:r>
                        <a:rPr lang="en-US" altLang="zh-CN" dirty="0"/>
                        <a:t>89</a:t>
                      </a:r>
                      <a:endParaRPr lang="zh-CN" altLang="en-US" dirty="0"/>
                    </a:p>
                  </a:txBody>
                  <a:tcPr/>
                </a:tc>
                <a:tc>
                  <a:txBody>
                    <a:bodyPr/>
                    <a:lstStyle/>
                    <a:p>
                      <a:pPr algn="ctr"/>
                      <a:r>
                        <a:rPr lang="en-US" altLang="zh-CN" dirty="0"/>
                        <a:t>89</a:t>
                      </a:r>
                      <a:endParaRPr lang="zh-CN" altLang="en-US" dirty="0"/>
                    </a:p>
                  </a:txBody>
                  <a:tcPr/>
                </a:tc>
                <a:tc>
                  <a:txBody>
                    <a:bodyPr/>
                    <a:lstStyle/>
                    <a:p>
                      <a:pPr algn="ctr"/>
                      <a:r>
                        <a:rPr lang="en-US" altLang="zh-CN" dirty="0"/>
                        <a:t>126</a:t>
                      </a:r>
                      <a:endParaRPr lang="zh-CN" altLang="en-US" dirty="0"/>
                    </a:p>
                  </a:txBody>
                  <a:tcPr/>
                </a:tc>
                <a:tc>
                  <a:txBody>
                    <a:bodyPr/>
                    <a:lstStyle/>
                    <a:p>
                      <a:pPr algn="ctr"/>
                      <a:r>
                        <a:rPr lang="en-US" altLang="zh-CN" dirty="0"/>
                        <a:t>112</a:t>
                      </a:r>
                      <a:endParaRPr lang="zh-CN" altLang="en-US" dirty="0"/>
                    </a:p>
                  </a:txBody>
                  <a:tcPr/>
                </a:tc>
                <a:extLst>
                  <a:ext uri="{0D108BD9-81ED-4DB2-BD59-A6C34878D82A}">
                    <a16:rowId xmlns:a16="http://schemas.microsoft.com/office/drawing/2014/main" val="1130774641"/>
                  </a:ext>
                </a:extLst>
              </a:tr>
              <a:tr h="370840">
                <a:tc>
                  <a:txBody>
                    <a:bodyPr/>
                    <a:lstStyle/>
                    <a:p>
                      <a:pPr algn="ctr"/>
                      <a:r>
                        <a:rPr lang="en-US" altLang="zh-CN" dirty="0"/>
                        <a:t>5</a:t>
                      </a:r>
                      <a:endParaRPr lang="zh-CN" altLang="en-US" dirty="0"/>
                    </a:p>
                  </a:txBody>
                  <a:tcPr/>
                </a:tc>
                <a:tc>
                  <a:txBody>
                    <a:bodyPr/>
                    <a:lstStyle/>
                    <a:p>
                      <a:pPr algn="ctr"/>
                      <a:r>
                        <a:rPr lang="en-US" altLang="zh-CN" dirty="0"/>
                        <a:t>275</a:t>
                      </a:r>
                      <a:endParaRPr lang="zh-CN" altLang="en-US" dirty="0"/>
                    </a:p>
                  </a:txBody>
                  <a:tcPr/>
                </a:tc>
                <a:tc>
                  <a:txBody>
                    <a:bodyPr/>
                    <a:lstStyle/>
                    <a:p>
                      <a:pPr algn="ctr"/>
                      <a:r>
                        <a:rPr lang="en-US" altLang="zh-CN" dirty="0"/>
                        <a:t>54</a:t>
                      </a:r>
                      <a:endParaRPr lang="zh-CN" altLang="en-US" dirty="0"/>
                    </a:p>
                  </a:txBody>
                  <a:tcPr/>
                </a:tc>
                <a:tc>
                  <a:txBody>
                    <a:bodyPr/>
                    <a:lstStyle/>
                    <a:p>
                      <a:pPr algn="ctr"/>
                      <a:r>
                        <a:rPr lang="en-US" altLang="zh-CN" dirty="0"/>
                        <a:t>82</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230</a:t>
                      </a:r>
                      <a:endParaRPr lang="zh-CN" altLang="en-US" dirty="0"/>
                    </a:p>
                  </a:txBody>
                  <a:tcPr/>
                </a:tc>
                <a:tc>
                  <a:txBody>
                    <a:bodyPr/>
                    <a:lstStyle/>
                    <a:p>
                      <a:pPr algn="ctr"/>
                      <a:r>
                        <a:rPr lang="en-US" altLang="zh-CN" dirty="0"/>
                        <a:t>83</a:t>
                      </a:r>
                      <a:endParaRPr lang="zh-CN" altLang="en-US" dirty="0"/>
                    </a:p>
                  </a:txBody>
                  <a:tcPr/>
                </a:tc>
                <a:tc>
                  <a:txBody>
                    <a:bodyPr/>
                    <a:lstStyle/>
                    <a:p>
                      <a:pPr algn="ctr"/>
                      <a:r>
                        <a:rPr lang="en-US" altLang="zh-CN" dirty="0"/>
                        <a:t>47</a:t>
                      </a:r>
                      <a:endParaRPr lang="zh-CN" altLang="en-US" dirty="0"/>
                    </a:p>
                  </a:txBody>
                  <a:tcPr/>
                </a:tc>
                <a:tc>
                  <a:txBody>
                    <a:bodyPr/>
                    <a:lstStyle/>
                    <a:p>
                      <a:pPr algn="ctr"/>
                      <a:r>
                        <a:rPr lang="en-US" altLang="zh-CN" dirty="0"/>
                        <a:t>49</a:t>
                      </a:r>
                      <a:endParaRPr lang="zh-CN" altLang="en-US" dirty="0"/>
                    </a:p>
                  </a:txBody>
                  <a:tcPr/>
                </a:tc>
                <a:tc>
                  <a:txBody>
                    <a:bodyPr/>
                    <a:lstStyle/>
                    <a:p>
                      <a:pPr algn="ctr"/>
                      <a:r>
                        <a:rPr lang="en-US" altLang="zh-CN" dirty="0"/>
                        <a:t>83</a:t>
                      </a:r>
                      <a:endParaRPr lang="zh-CN" altLang="en-US" dirty="0"/>
                    </a:p>
                  </a:txBody>
                  <a:tcPr/>
                </a:tc>
                <a:tc>
                  <a:txBody>
                    <a:bodyPr/>
                    <a:lstStyle/>
                    <a:p>
                      <a:pPr algn="ctr"/>
                      <a:r>
                        <a:rPr lang="en-US" altLang="zh-CN" dirty="0"/>
                        <a:t>112</a:t>
                      </a:r>
                      <a:endParaRPr lang="zh-CN" altLang="en-US" dirty="0"/>
                    </a:p>
                  </a:txBody>
                  <a:tcPr/>
                </a:tc>
                <a:extLst>
                  <a:ext uri="{0D108BD9-81ED-4DB2-BD59-A6C34878D82A}">
                    <a16:rowId xmlns:a16="http://schemas.microsoft.com/office/drawing/2014/main" val="537861411"/>
                  </a:ext>
                </a:extLst>
              </a:tr>
              <a:tr h="370840">
                <a:tc>
                  <a:txBody>
                    <a:bodyPr/>
                    <a:lstStyle/>
                    <a:p>
                      <a:pPr algn="ctr"/>
                      <a:r>
                        <a:rPr lang="en-US" altLang="zh-CN" dirty="0"/>
                        <a:t>4</a:t>
                      </a:r>
                      <a:endParaRPr lang="zh-CN" altLang="en-US" dirty="0"/>
                    </a:p>
                  </a:txBody>
                  <a:tcPr/>
                </a:tc>
                <a:tc>
                  <a:txBody>
                    <a:bodyPr/>
                    <a:lstStyle/>
                    <a:p>
                      <a:pPr algn="ctr"/>
                      <a:r>
                        <a:rPr lang="en-US" altLang="zh-CN" dirty="0"/>
                        <a:t>187</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41</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157</a:t>
                      </a:r>
                      <a:endParaRPr lang="zh-CN" altLang="en-US" dirty="0"/>
                    </a:p>
                  </a:txBody>
                  <a:tcPr/>
                </a:tc>
                <a:tc>
                  <a:txBody>
                    <a:bodyPr/>
                    <a:lstStyle/>
                    <a:p>
                      <a:pPr algn="ctr"/>
                      <a:r>
                        <a:rPr lang="en-US" altLang="zh-CN" dirty="0"/>
                        <a:t>41</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41</a:t>
                      </a:r>
                      <a:endParaRPr lang="zh-CN" altLang="en-US" dirty="0"/>
                    </a:p>
                  </a:txBody>
                  <a:tcPr/>
                </a:tc>
                <a:tc>
                  <a:txBody>
                    <a:bodyPr/>
                    <a:lstStyle/>
                    <a:p>
                      <a:pPr algn="ctr"/>
                      <a:r>
                        <a:rPr lang="en-US" altLang="zh-CN" dirty="0"/>
                        <a:t>113</a:t>
                      </a:r>
                      <a:endParaRPr lang="zh-CN" altLang="en-US" dirty="0"/>
                    </a:p>
                  </a:txBody>
                  <a:tcPr/>
                </a:tc>
                <a:extLst>
                  <a:ext uri="{0D108BD9-81ED-4DB2-BD59-A6C34878D82A}">
                    <a16:rowId xmlns:a16="http://schemas.microsoft.com/office/drawing/2014/main" val="882187072"/>
                  </a:ext>
                </a:extLst>
              </a:tr>
              <a:tr h="370840">
                <a:tc>
                  <a:txBody>
                    <a:bodyPr/>
                    <a:lstStyle/>
                    <a:p>
                      <a:pPr algn="ctr"/>
                      <a:r>
                        <a:rPr lang="en-US" altLang="zh-CN" dirty="0"/>
                        <a:t>3</a:t>
                      </a:r>
                      <a:endParaRPr lang="zh-CN" altLang="en-US" dirty="0"/>
                    </a:p>
                  </a:txBody>
                  <a:tcPr/>
                </a:tc>
                <a:tc>
                  <a:txBody>
                    <a:bodyPr/>
                    <a:lstStyle/>
                    <a:p>
                      <a:pPr algn="ctr"/>
                      <a:r>
                        <a:rPr lang="en-US" altLang="zh-CN" dirty="0"/>
                        <a:t>100</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85</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70</a:t>
                      </a:r>
                      <a:endParaRPr lang="zh-CN" altLang="en-US" dirty="0"/>
                    </a:p>
                  </a:txBody>
                  <a:tcPr/>
                </a:tc>
                <a:extLst>
                  <a:ext uri="{0D108BD9-81ED-4DB2-BD59-A6C34878D82A}">
                    <a16:rowId xmlns:a16="http://schemas.microsoft.com/office/drawing/2014/main" val="3748901126"/>
                  </a:ext>
                </a:extLst>
              </a:tr>
              <a:tr h="370840">
                <a:tc>
                  <a:txBody>
                    <a:bodyPr/>
                    <a:lstStyle/>
                    <a:p>
                      <a:pPr algn="ctr"/>
                      <a:r>
                        <a:rPr lang="en-US" altLang="zh-CN" dirty="0"/>
                        <a:t>2</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70</a:t>
                      </a:r>
                      <a:endParaRPr lang="zh-CN" altLang="en-US" dirty="0"/>
                    </a:p>
                  </a:txBody>
                  <a:tcPr/>
                </a:tc>
                <a:extLst>
                  <a:ext uri="{0D108BD9-81ED-4DB2-BD59-A6C34878D82A}">
                    <a16:rowId xmlns:a16="http://schemas.microsoft.com/office/drawing/2014/main" val="1610206112"/>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185</a:t>
                      </a:r>
                      <a:endParaRPr lang="zh-CN" altLang="en-US" dirty="0"/>
                    </a:p>
                  </a:txBody>
                  <a:tcPr/>
                </a:tc>
                <a:extLst>
                  <a:ext uri="{0D108BD9-81ED-4DB2-BD59-A6C34878D82A}">
                    <a16:rowId xmlns:a16="http://schemas.microsoft.com/office/drawing/2014/main" val="740619804"/>
                  </a:ext>
                </a:extLst>
              </a:tr>
            </a:tbl>
          </a:graphicData>
        </a:graphic>
      </p:graphicFrame>
      <p:grpSp>
        <p:nvGrpSpPr>
          <p:cNvPr id="23" name="组合 22">
            <a:extLst>
              <a:ext uri="{FF2B5EF4-FFF2-40B4-BE49-F238E27FC236}">
                <a16:creationId xmlns:a16="http://schemas.microsoft.com/office/drawing/2014/main" id="{8CDF8A53-5C95-42B8-AEBE-144F192D257B}"/>
              </a:ext>
            </a:extLst>
          </p:cNvPr>
          <p:cNvGrpSpPr/>
          <p:nvPr/>
        </p:nvGrpSpPr>
        <p:grpSpPr>
          <a:xfrm>
            <a:off x="912023" y="2711113"/>
            <a:ext cx="766972" cy="459816"/>
            <a:chOff x="3433281" y="3614153"/>
            <a:chExt cx="766972" cy="459816"/>
          </a:xfrm>
        </p:grpSpPr>
        <p:grpSp>
          <p:nvGrpSpPr>
            <p:cNvPr id="17" name="组合 16">
              <a:extLst>
                <a:ext uri="{FF2B5EF4-FFF2-40B4-BE49-F238E27FC236}">
                  <a16:creationId xmlns:a16="http://schemas.microsoft.com/office/drawing/2014/main" id="{B6FDC04F-02C5-4D6F-A51E-E8629A5D06F7}"/>
                </a:ext>
              </a:extLst>
            </p:cNvPr>
            <p:cNvGrpSpPr/>
            <p:nvPr/>
          </p:nvGrpSpPr>
          <p:grpSpPr>
            <a:xfrm>
              <a:off x="3451803" y="3651000"/>
              <a:ext cx="744480" cy="349344"/>
              <a:chOff x="7995720" y="2982191"/>
              <a:chExt cx="815771" cy="363682"/>
            </a:xfrm>
          </p:grpSpPr>
          <p:sp>
            <p:nvSpPr>
              <p:cNvPr id="13" name="矩形 12">
                <a:extLst>
                  <a:ext uri="{FF2B5EF4-FFF2-40B4-BE49-F238E27FC236}">
                    <a16:creationId xmlns:a16="http://schemas.microsoft.com/office/drawing/2014/main" id="{AC8C8089-D3CA-4E8D-A9CC-41F7A55FA004}"/>
                  </a:ext>
                </a:extLst>
              </p:cNvPr>
              <p:cNvSpPr/>
              <p:nvPr/>
            </p:nvSpPr>
            <p:spPr>
              <a:xfrm>
                <a:off x="7995720" y="2982191"/>
                <a:ext cx="815771" cy="363682"/>
              </a:xfrm>
              <a:prstGeom prst="rect">
                <a:avLst/>
              </a:pr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 name="直接连接符 14">
                <a:extLst>
                  <a:ext uri="{FF2B5EF4-FFF2-40B4-BE49-F238E27FC236}">
                    <a16:creationId xmlns:a16="http://schemas.microsoft.com/office/drawing/2014/main" id="{D7A16066-126A-4667-989B-916DD2DAA639}"/>
                  </a:ext>
                </a:extLst>
              </p:cNvPr>
              <p:cNvCxnSpPr/>
              <p:nvPr/>
            </p:nvCxnSpPr>
            <p:spPr>
              <a:xfrm>
                <a:off x="7995720" y="2982191"/>
                <a:ext cx="815771" cy="36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A77D400F-DE07-4154-9A35-6513C8528E62}"/>
                </a:ext>
              </a:extLst>
            </p:cNvPr>
            <p:cNvSpPr txBox="1"/>
            <p:nvPr/>
          </p:nvSpPr>
          <p:spPr>
            <a:xfrm>
              <a:off x="3908185" y="3614153"/>
              <a:ext cx="292068" cy="369332"/>
            </a:xfrm>
            <a:prstGeom prst="rect">
              <a:avLst/>
            </a:prstGeom>
            <a:noFill/>
          </p:spPr>
          <p:txBody>
            <a:bodyPr wrap="none" rtlCol="0">
              <a:spAutoFit/>
            </a:bodyPr>
            <a:lstStyle/>
            <a:p>
              <a:r>
                <a:rPr lang="en-US" altLang="zh-CN" dirty="0">
                  <a:solidFill>
                    <a:schemeClr val="bg1"/>
                  </a:solidFill>
                </a:rPr>
                <a:t>v</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716B352-9F06-48D3-9F91-6A1FDFD98F9C}"/>
                    </a:ext>
                  </a:extLst>
                </p:cNvPr>
                <p:cNvSpPr/>
                <p:nvPr/>
              </p:nvSpPr>
              <p:spPr>
                <a:xfrm>
                  <a:off x="3433281" y="3704637"/>
                  <a:ext cx="3920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𝛼</m:t>
                        </m:r>
                      </m:oMath>
                    </m:oMathPara>
                  </a14:m>
                  <a:endParaRPr lang="zh-CN" altLang="en-US" dirty="0"/>
                </a:p>
              </p:txBody>
            </p:sp>
          </mc:Choice>
          <mc:Fallback xmlns="">
            <p:sp>
              <p:nvSpPr>
                <p:cNvPr id="21" name="矩形 20">
                  <a:extLst>
                    <a:ext uri="{FF2B5EF4-FFF2-40B4-BE49-F238E27FC236}">
                      <a16:creationId xmlns:a16="http://schemas.microsoft.com/office/drawing/2014/main" id="{F716B352-9F06-48D3-9F91-6A1FDFD98F9C}"/>
                    </a:ext>
                  </a:extLst>
                </p:cNvPr>
                <p:cNvSpPr>
                  <a:spLocks noRot="1" noChangeAspect="1" noMove="1" noResize="1" noEditPoints="1" noAdjustHandles="1" noChangeArrowheads="1" noChangeShapeType="1" noTextEdit="1"/>
                </p:cNvSpPr>
                <p:nvPr/>
              </p:nvSpPr>
              <p:spPr>
                <a:xfrm>
                  <a:off x="3433281" y="3704637"/>
                  <a:ext cx="392030"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B529AF96-DBAE-464A-8D54-6805E3563152}"/>
              </a:ext>
            </a:extLst>
          </p:cNvPr>
          <p:cNvGrpSpPr/>
          <p:nvPr/>
        </p:nvGrpSpPr>
        <p:grpSpPr>
          <a:xfrm>
            <a:off x="9394540" y="3076070"/>
            <a:ext cx="2141423" cy="1536192"/>
            <a:chOff x="9394540" y="3076070"/>
            <a:chExt cx="2141423" cy="1536192"/>
          </a:xfrm>
        </p:grpSpPr>
        <p:pic>
          <p:nvPicPr>
            <p:cNvPr id="24" name="图片 23">
              <a:extLst>
                <a:ext uri="{FF2B5EF4-FFF2-40B4-BE49-F238E27FC236}">
                  <a16:creationId xmlns:a16="http://schemas.microsoft.com/office/drawing/2014/main" id="{E32137B5-7BC7-4E2B-9559-95ED9C978238}"/>
                </a:ext>
              </a:extLst>
            </p:cNvPr>
            <p:cNvPicPr>
              <a:picLocks noChangeAspect="1"/>
            </p:cNvPicPr>
            <p:nvPr/>
          </p:nvPicPr>
          <p:blipFill rotWithShape="1">
            <a:blip r:embed="rId6"/>
            <a:srcRect l="66354" t="26135" r="20960" b="51464"/>
            <a:stretch/>
          </p:blipFill>
          <p:spPr>
            <a:xfrm>
              <a:off x="9394540" y="3076070"/>
              <a:ext cx="1546644" cy="1536192"/>
            </a:xfrm>
            <a:prstGeom prst="rect">
              <a:avLst/>
            </a:prstGeom>
          </p:spPr>
        </p:pic>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4BD48D5-D2C7-4980-8ED9-D2A488024C5A}"/>
                    </a:ext>
                  </a:extLst>
                </p:cNvPr>
                <p:cNvSpPr/>
                <p:nvPr/>
              </p:nvSpPr>
              <p:spPr>
                <a:xfrm>
                  <a:off x="10930733" y="3544094"/>
                  <a:ext cx="605230" cy="369332"/>
                </a:xfrm>
                <a:prstGeom prst="rect">
                  <a:avLst/>
                </a:prstGeom>
              </p:spPr>
              <p:txBody>
                <a:bodyPr wrap="none">
                  <a:spAutoFit/>
                </a:bodyPr>
                <a:lstStyle/>
                <a:p>
                  <a14:m>
                    <m:oMath xmlns:m="http://schemas.openxmlformats.org/officeDocument/2006/math">
                      <m:r>
                        <a:rPr lang="zh-CN" altLang="en-US" i="1" smtClean="0">
                          <a:solidFill>
                            <a:schemeClr val="bg1"/>
                          </a:solidFill>
                          <a:latin typeface="Cambria Math" panose="02040503050406030204" pitchFamily="18" charset="0"/>
                        </a:rPr>
                        <m:t>𝛼</m:t>
                      </m:r>
                    </m:oMath>
                  </a14:m>
                  <a:r>
                    <a:rPr lang="en-US" altLang="zh-CN" dirty="0">
                      <a:solidFill>
                        <a:schemeClr val="bg1"/>
                      </a:solidFill>
                    </a:rPr>
                    <a:t>&gt;3</a:t>
                  </a:r>
                  <a:endParaRPr lang="zh-CN" altLang="en-US" dirty="0">
                    <a:solidFill>
                      <a:schemeClr val="bg1"/>
                    </a:solidFill>
                  </a:endParaRPr>
                </a:p>
              </p:txBody>
            </p:sp>
          </mc:Choice>
          <mc:Fallback xmlns="">
            <p:sp>
              <p:nvSpPr>
                <p:cNvPr id="26" name="矩形 25">
                  <a:extLst>
                    <a:ext uri="{FF2B5EF4-FFF2-40B4-BE49-F238E27FC236}">
                      <a16:creationId xmlns:a16="http://schemas.microsoft.com/office/drawing/2014/main" id="{E4BD48D5-D2C7-4980-8ED9-D2A488024C5A}"/>
                    </a:ext>
                  </a:extLst>
                </p:cNvPr>
                <p:cNvSpPr>
                  <a:spLocks noRot="1" noChangeAspect="1" noMove="1" noResize="1" noEditPoints="1" noAdjustHandles="1" noChangeArrowheads="1" noChangeShapeType="1" noTextEdit="1"/>
                </p:cNvSpPr>
                <p:nvPr/>
              </p:nvSpPr>
              <p:spPr>
                <a:xfrm>
                  <a:off x="10930733" y="3544094"/>
                  <a:ext cx="605230" cy="369332"/>
                </a:xfrm>
                <a:prstGeom prst="rect">
                  <a:avLst/>
                </a:prstGeom>
                <a:blipFill>
                  <a:blip r:embed="rId8"/>
                  <a:stretch>
                    <a:fillRect t="-8197" r="-9091" b="-24590"/>
                  </a:stretch>
                </a:blipFill>
              </p:spPr>
              <p:txBody>
                <a:bodyPr/>
                <a:lstStyle/>
                <a:p>
                  <a:r>
                    <a:rPr lang="zh-CN" altLang="en-US">
                      <a:noFill/>
                    </a:rPr>
                    <a:t> </a:t>
                  </a:r>
                </a:p>
              </p:txBody>
            </p:sp>
          </mc:Fallback>
        </mc:AlternateContent>
      </p:grpSp>
      <p:grpSp>
        <p:nvGrpSpPr>
          <p:cNvPr id="29" name="组合 28">
            <a:extLst>
              <a:ext uri="{FF2B5EF4-FFF2-40B4-BE49-F238E27FC236}">
                <a16:creationId xmlns:a16="http://schemas.microsoft.com/office/drawing/2014/main" id="{8F85265F-C2A4-4A95-8CFB-AAEF975840A4}"/>
              </a:ext>
            </a:extLst>
          </p:cNvPr>
          <p:cNvGrpSpPr/>
          <p:nvPr/>
        </p:nvGrpSpPr>
        <p:grpSpPr>
          <a:xfrm>
            <a:off x="9397154" y="4916981"/>
            <a:ext cx="2379779" cy="1536192"/>
            <a:chOff x="9397154" y="4916981"/>
            <a:chExt cx="2379779" cy="1536192"/>
          </a:xfrm>
        </p:grpSpPr>
        <p:pic>
          <p:nvPicPr>
            <p:cNvPr id="25" name="图片 24">
              <a:extLst>
                <a:ext uri="{FF2B5EF4-FFF2-40B4-BE49-F238E27FC236}">
                  <a16:creationId xmlns:a16="http://schemas.microsoft.com/office/drawing/2014/main" id="{00C42FA0-98C6-4644-A15E-4379D345E10E}"/>
                </a:ext>
              </a:extLst>
            </p:cNvPr>
            <p:cNvPicPr>
              <a:picLocks noChangeAspect="1"/>
            </p:cNvPicPr>
            <p:nvPr/>
          </p:nvPicPr>
          <p:blipFill rotWithShape="1">
            <a:blip r:embed="rId6"/>
            <a:srcRect l="79811" t="26135" r="7545" b="51464"/>
            <a:stretch/>
          </p:blipFill>
          <p:spPr>
            <a:xfrm>
              <a:off x="9397154" y="4916981"/>
              <a:ext cx="1541417" cy="1536192"/>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3ECDBCD-7A36-4AAA-9AF2-E17BFC597977}"/>
                    </a:ext>
                  </a:extLst>
                </p:cNvPr>
                <p:cNvSpPr/>
                <p:nvPr/>
              </p:nvSpPr>
              <p:spPr>
                <a:xfrm>
                  <a:off x="10998578" y="5500411"/>
                  <a:ext cx="778355" cy="369332"/>
                </a:xfrm>
                <a:prstGeom prst="rect">
                  <a:avLst/>
                </a:prstGeom>
              </p:spPr>
              <p:txBody>
                <a:bodyPr wrap="none">
                  <a:spAutoFit/>
                </a:bodyPr>
                <a:lstStyle/>
                <a:p>
                  <a14:m>
                    <m:oMath xmlns:m="http://schemas.openxmlformats.org/officeDocument/2006/math">
                      <m:r>
                        <a:rPr lang="zh-CN" altLang="en-US" i="1" smtClean="0">
                          <a:solidFill>
                            <a:schemeClr val="bg1"/>
                          </a:solidFill>
                          <a:latin typeface="Cambria Math" panose="02040503050406030204" pitchFamily="18" charset="0"/>
                        </a:rPr>
                        <m:t>𝛼</m:t>
                      </m:r>
                    </m:oMath>
                  </a14:m>
                  <a:r>
                    <a:rPr lang="en-US" altLang="zh-CN" dirty="0">
                      <a:solidFill>
                        <a:schemeClr val="bg1"/>
                      </a:solidFill>
                    </a:rPr>
                    <a:t>=2,3</a:t>
                  </a:r>
                  <a:endParaRPr lang="zh-CN" altLang="en-US" dirty="0">
                    <a:solidFill>
                      <a:schemeClr val="bg1"/>
                    </a:solidFill>
                  </a:endParaRPr>
                </a:p>
              </p:txBody>
            </p:sp>
          </mc:Choice>
          <mc:Fallback xmlns="">
            <p:sp>
              <p:nvSpPr>
                <p:cNvPr id="27" name="矩形 26">
                  <a:extLst>
                    <a:ext uri="{FF2B5EF4-FFF2-40B4-BE49-F238E27FC236}">
                      <a16:creationId xmlns:a16="http://schemas.microsoft.com/office/drawing/2014/main" id="{33ECDBCD-7A36-4AAA-9AF2-E17BFC597977}"/>
                    </a:ext>
                  </a:extLst>
                </p:cNvPr>
                <p:cNvSpPr>
                  <a:spLocks noRot="1" noChangeAspect="1" noMove="1" noResize="1" noEditPoints="1" noAdjustHandles="1" noChangeArrowheads="1" noChangeShapeType="1" noTextEdit="1"/>
                </p:cNvSpPr>
                <p:nvPr/>
              </p:nvSpPr>
              <p:spPr>
                <a:xfrm>
                  <a:off x="10998578" y="5500411"/>
                  <a:ext cx="778355" cy="369332"/>
                </a:xfrm>
                <a:prstGeom prst="rect">
                  <a:avLst/>
                </a:prstGeom>
                <a:blipFill>
                  <a:blip r:embed="rId9"/>
                  <a:stretch>
                    <a:fillRect t="-8197" r="-6250" b="-2459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9675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par>
                                <p:cTn id="27" presetID="22" presetClass="entr" presetSubtype="8"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200"/>
                                        <p:tgtEl>
                                          <p:spTgt spid="2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750"/>
                                        <p:tgtEl>
                                          <p:spTgt spid="28"/>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2925902" y="3479579"/>
            <a:ext cx="6340197"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傅里叶变换与频域滤波</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第六部分：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275089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正、余弦相关概念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pic>
        <p:nvPicPr>
          <p:cNvPr id="3" name="图片 2">
            <a:extLst>
              <a:ext uri="{FF2B5EF4-FFF2-40B4-BE49-F238E27FC236}">
                <a16:creationId xmlns:a16="http://schemas.microsoft.com/office/drawing/2014/main" id="{CF31158A-C925-4897-AE24-0574B8B4BD41}"/>
              </a:ext>
            </a:extLst>
          </p:cNvPr>
          <p:cNvPicPr>
            <a:picLocks noChangeAspect="1"/>
          </p:cNvPicPr>
          <p:nvPr/>
        </p:nvPicPr>
        <p:blipFill rotWithShape="1">
          <a:blip r:embed="rId4"/>
          <a:srcRect l="1910" r="1735"/>
          <a:stretch/>
        </p:blipFill>
        <p:spPr>
          <a:xfrm>
            <a:off x="7563541" y="133902"/>
            <a:ext cx="3852187" cy="2109833"/>
          </a:xfrm>
          <a:prstGeom prst="rect">
            <a:avLst/>
          </a:prstGeom>
        </p:spPr>
      </p:pic>
      <p:sp>
        <p:nvSpPr>
          <p:cNvPr id="14" name="文本框 13">
            <a:extLst>
              <a:ext uri="{FF2B5EF4-FFF2-40B4-BE49-F238E27FC236}">
                <a16:creationId xmlns:a16="http://schemas.microsoft.com/office/drawing/2014/main" id="{2F6DDC4B-62B2-4559-B3B7-777FB153FF94}"/>
              </a:ext>
            </a:extLst>
          </p:cNvPr>
          <p:cNvSpPr txBox="1"/>
          <p:nvPr/>
        </p:nvSpPr>
        <p:spPr>
          <a:xfrm>
            <a:off x="2210076" y="5550581"/>
            <a:ext cx="855437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函数振荡一周，自变量的变化量或所需时间：周期 </a:t>
            </a:r>
            <a:r>
              <a:rPr lang="en-US" altLang="zh-CN" sz="2800" b="1" i="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a:t>
            </a:r>
            <a:endParaRPr lang="zh-CN" altLang="en-US" sz="2800" b="1" i="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9" name="对象 18">
            <a:extLst>
              <a:ext uri="{FF2B5EF4-FFF2-40B4-BE49-F238E27FC236}">
                <a16:creationId xmlns:a16="http://schemas.microsoft.com/office/drawing/2014/main" id="{B90453E5-B15D-4FDA-82D5-962EE711A505}"/>
              </a:ext>
            </a:extLst>
          </p:cNvPr>
          <p:cNvGraphicFramePr>
            <a:graphicFrameLocks noChangeAspect="1"/>
          </p:cNvGraphicFramePr>
          <p:nvPr>
            <p:extLst>
              <p:ext uri="{D42A27DB-BD31-4B8C-83A1-F6EECF244321}">
                <p14:modId xmlns:p14="http://schemas.microsoft.com/office/powerpoint/2010/main" val="4259694731"/>
              </p:ext>
            </p:extLst>
          </p:nvPr>
        </p:nvGraphicFramePr>
        <p:xfrm>
          <a:off x="7346950" y="4867275"/>
          <a:ext cx="1927225" cy="688975"/>
        </p:xfrm>
        <a:graphic>
          <a:graphicData uri="http://schemas.openxmlformats.org/presentationml/2006/ole">
            <mc:AlternateContent xmlns:mc="http://schemas.openxmlformats.org/markup-compatibility/2006">
              <mc:Choice xmlns:v="urn:schemas-microsoft-com:vml" Requires="v">
                <p:oleObj spid="_x0000_s170124" name="Equation" r:id="rId5" imgW="596880" imgH="215640" progId="Equation.DSMT4">
                  <p:embed/>
                </p:oleObj>
              </mc:Choice>
              <mc:Fallback>
                <p:oleObj name="Equation" r:id="rId5" imgW="596880" imgH="215640" progId="Equation.DSMT4">
                  <p:embed/>
                  <p:pic>
                    <p:nvPicPr>
                      <p:cNvPr id="9" name="对象 8">
                        <a:extLst>
                          <a:ext uri="{FF2B5EF4-FFF2-40B4-BE49-F238E27FC236}">
                            <a16:creationId xmlns:a16="http://schemas.microsoft.com/office/drawing/2014/main" id="{AC23B16E-E1D8-4DEA-B14D-E43DCB7C2EAC}"/>
                          </a:ext>
                        </a:extLst>
                      </p:cNvPr>
                      <p:cNvPicPr/>
                      <p:nvPr/>
                    </p:nvPicPr>
                    <p:blipFill>
                      <a:blip r:embed="rId6"/>
                      <a:stretch>
                        <a:fillRect/>
                      </a:stretch>
                    </p:blipFill>
                    <p:spPr>
                      <a:xfrm>
                        <a:off x="7346950" y="4867275"/>
                        <a:ext cx="1927225" cy="688975"/>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9A0D70E-A002-49C7-BE1B-FB455F53924B}"/>
              </a:ext>
            </a:extLst>
          </p:cNvPr>
          <p:cNvSpPr txBox="1"/>
          <p:nvPr/>
        </p:nvSpPr>
        <p:spPr>
          <a:xfrm>
            <a:off x="6689634" y="5556071"/>
            <a:ext cx="4112872"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同时看到，周期越，图像压缩得越厉害！</a:t>
            </a:r>
            <a:endParaRPr lang="zh-CN" altLang="en-US" sz="2800" b="1" i="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20" name="组合 19">
            <a:extLst>
              <a:ext uri="{FF2B5EF4-FFF2-40B4-BE49-F238E27FC236}">
                <a16:creationId xmlns:a16="http://schemas.microsoft.com/office/drawing/2014/main" id="{3A6C0A3F-6D23-4E69-B793-D67AA34C58B4}"/>
              </a:ext>
            </a:extLst>
          </p:cNvPr>
          <p:cNvGrpSpPr/>
          <p:nvPr/>
        </p:nvGrpSpPr>
        <p:grpSpPr>
          <a:xfrm>
            <a:off x="1400978" y="2204569"/>
            <a:ext cx="5430854" cy="1255713"/>
            <a:chOff x="2848957" y="5058133"/>
            <a:chExt cx="5430854" cy="1255713"/>
          </a:xfrm>
        </p:grpSpPr>
        <p:graphicFrame>
          <p:nvGraphicFramePr>
            <p:cNvPr id="21" name="对象 20">
              <a:extLst>
                <a:ext uri="{FF2B5EF4-FFF2-40B4-BE49-F238E27FC236}">
                  <a16:creationId xmlns:a16="http://schemas.microsoft.com/office/drawing/2014/main" id="{D40D421D-C550-47CE-9004-96BD97BC2724}"/>
                </a:ext>
              </a:extLst>
            </p:cNvPr>
            <p:cNvGraphicFramePr>
              <a:graphicFrameLocks noChangeAspect="1"/>
            </p:cNvGraphicFramePr>
            <p:nvPr>
              <p:extLst>
                <p:ext uri="{D42A27DB-BD31-4B8C-83A1-F6EECF244321}">
                  <p14:modId xmlns:p14="http://schemas.microsoft.com/office/powerpoint/2010/main" val="4025131598"/>
                </p:ext>
              </p:extLst>
            </p:nvPr>
          </p:nvGraphicFramePr>
          <p:xfrm>
            <a:off x="6763749" y="5058133"/>
            <a:ext cx="1516062" cy="1255713"/>
          </p:xfrm>
          <a:graphic>
            <a:graphicData uri="http://schemas.openxmlformats.org/presentationml/2006/ole">
              <mc:AlternateContent xmlns:mc="http://schemas.openxmlformats.org/markup-compatibility/2006">
                <mc:Choice xmlns:v="urn:schemas-microsoft-com:vml" Requires="v">
                  <p:oleObj spid="_x0000_s170125" name="Equation" r:id="rId7" imgW="469800" imgH="393480" progId="Equation.DSMT4">
                    <p:embed/>
                  </p:oleObj>
                </mc:Choice>
                <mc:Fallback>
                  <p:oleObj name="Equation" r:id="rId7" imgW="469800" imgH="393480" progId="Equation.DSMT4">
                    <p:embed/>
                    <p:pic>
                      <p:nvPicPr>
                        <p:cNvPr id="9" name="对象 8">
                          <a:extLst>
                            <a:ext uri="{FF2B5EF4-FFF2-40B4-BE49-F238E27FC236}">
                              <a16:creationId xmlns:a16="http://schemas.microsoft.com/office/drawing/2014/main" id="{AC23B16E-E1D8-4DEA-B14D-E43DCB7C2EAC}"/>
                            </a:ext>
                          </a:extLst>
                        </p:cNvPr>
                        <p:cNvPicPr/>
                        <p:nvPr/>
                      </p:nvPicPr>
                      <p:blipFill>
                        <a:blip r:embed="rId8"/>
                        <a:stretch>
                          <a:fillRect/>
                        </a:stretch>
                      </p:blipFill>
                      <p:spPr>
                        <a:xfrm>
                          <a:off x="6763749" y="5058133"/>
                          <a:ext cx="1516062" cy="1255713"/>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E413B34D-3B6B-4794-8695-0F8ECF9C10D8}"/>
                </a:ext>
              </a:extLst>
            </p:cNvPr>
            <p:cNvSpPr txBox="1"/>
            <p:nvPr/>
          </p:nvSpPr>
          <p:spPr>
            <a:xfrm>
              <a:off x="2848957" y="5436401"/>
              <a:ext cx="4037980"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角频：   与周期的比值  </a:t>
              </a:r>
            </a:p>
          </p:txBody>
        </p:sp>
        <p:graphicFrame>
          <p:nvGraphicFramePr>
            <p:cNvPr id="24" name="对象 23">
              <a:extLst>
                <a:ext uri="{FF2B5EF4-FFF2-40B4-BE49-F238E27FC236}">
                  <a16:creationId xmlns:a16="http://schemas.microsoft.com/office/drawing/2014/main" id="{96F5F82F-3CAD-4AA2-86A5-48DB498F2265}"/>
                </a:ext>
              </a:extLst>
            </p:cNvPr>
            <p:cNvGraphicFramePr>
              <a:graphicFrameLocks noChangeAspect="1"/>
            </p:cNvGraphicFramePr>
            <p:nvPr>
              <p:extLst>
                <p:ext uri="{D42A27DB-BD31-4B8C-83A1-F6EECF244321}">
                  <p14:modId xmlns:p14="http://schemas.microsoft.com/office/powerpoint/2010/main" val="2827927916"/>
                </p:ext>
              </p:extLst>
            </p:nvPr>
          </p:nvGraphicFramePr>
          <p:xfrm>
            <a:off x="3932035" y="5377370"/>
            <a:ext cx="738187" cy="566738"/>
          </p:xfrm>
          <a:graphic>
            <a:graphicData uri="http://schemas.openxmlformats.org/presentationml/2006/ole">
              <mc:AlternateContent xmlns:mc="http://schemas.openxmlformats.org/markup-compatibility/2006">
                <mc:Choice xmlns:v="urn:schemas-microsoft-com:vml" Requires="v">
                  <p:oleObj spid="_x0000_s170126" name="Equation" r:id="rId9" imgW="228600" imgH="177480" progId="Equation.DSMT4">
                    <p:embed/>
                  </p:oleObj>
                </mc:Choice>
                <mc:Fallback>
                  <p:oleObj name="Equation" r:id="rId9" imgW="228600" imgH="177480" progId="Equation.DSMT4">
                    <p:embed/>
                    <p:pic>
                      <p:nvPicPr>
                        <p:cNvPr id="10" name="对象 9">
                          <a:extLst>
                            <a:ext uri="{FF2B5EF4-FFF2-40B4-BE49-F238E27FC236}">
                              <a16:creationId xmlns:a16="http://schemas.microsoft.com/office/drawing/2014/main" id="{2D6E4697-CE2D-4CF9-BB5B-ACA4486C4601}"/>
                            </a:ext>
                          </a:extLst>
                        </p:cNvPr>
                        <p:cNvPicPr/>
                        <p:nvPr/>
                      </p:nvPicPr>
                      <p:blipFill>
                        <a:blip r:embed="rId10"/>
                        <a:stretch>
                          <a:fillRect/>
                        </a:stretch>
                      </p:blipFill>
                      <p:spPr>
                        <a:xfrm>
                          <a:off x="3932035" y="5377370"/>
                          <a:ext cx="738187" cy="566738"/>
                        </a:xfrm>
                        <a:prstGeom prst="rect">
                          <a:avLst/>
                        </a:prstGeom>
                      </p:spPr>
                    </p:pic>
                  </p:oleObj>
                </mc:Fallback>
              </mc:AlternateContent>
            </a:graphicData>
          </a:graphic>
        </p:graphicFrame>
      </p:grpSp>
      <p:graphicFrame>
        <p:nvGraphicFramePr>
          <p:cNvPr id="25" name="对象 24">
            <a:extLst>
              <a:ext uri="{FF2B5EF4-FFF2-40B4-BE49-F238E27FC236}">
                <a16:creationId xmlns:a16="http://schemas.microsoft.com/office/drawing/2014/main" id="{59DC0FC7-2C4B-47A9-9838-17A4FE3CA820}"/>
              </a:ext>
            </a:extLst>
          </p:cNvPr>
          <p:cNvGraphicFramePr>
            <a:graphicFrameLocks noChangeAspect="1"/>
          </p:cNvGraphicFramePr>
          <p:nvPr>
            <p:extLst>
              <p:ext uri="{D42A27DB-BD31-4B8C-83A1-F6EECF244321}">
                <p14:modId xmlns:p14="http://schemas.microsoft.com/office/powerpoint/2010/main" val="2866374612"/>
              </p:ext>
            </p:extLst>
          </p:nvPr>
        </p:nvGraphicFramePr>
        <p:xfrm>
          <a:off x="8087538" y="2204569"/>
          <a:ext cx="1476375" cy="1255712"/>
        </p:xfrm>
        <a:graphic>
          <a:graphicData uri="http://schemas.openxmlformats.org/presentationml/2006/ole">
            <mc:AlternateContent xmlns:mc="http://schemas.openxmlformats.org/markup-compatibility/2006">
              <mc:Choice xmlns:v="urn:schemas-microsoft-com:vml" Requires="v">
                <p:oleObj spid="_x0000_s170127" name="Equation" r:id="rId11" imgW="457200" imgH="393480" progId="Equation.DSMT4">
                  <p:embed/>
                </p:oleObj>
              </mc:Choice>
              <mc:Fallback>
                <p:oleObj name="Equation" r:id="rId11" imgW="457200" imgH="393480" progId="Equation.DSMT4">
                  <p:embed/>
                  <p:pic>
                    <p:nvPicPr>
                      <p:cNvPr id="12" name="对象 11">
                        <a:extLst>
                          <a:ext uri="{FF2B5EF4-FFF2-40B4-BE49-F238E27FC236}">
                            <a16:creationId xmlns:a16="http://schemas.microsoft.com/office/drawing/2014/main" id="{66DCA948-CB70-4A6F-B043-50F8A6317E01}"/>
                          </a:ext>
                        </a:extLst>
                      </p:cNvPr>
                      <p:cNvPicPr/>
                      <p:nvPr/>
                    </p:nvPicPr>
                    <p:blipFill>
                      <a:blip r:embed="rId12"/>
                      <a:stretch>
                        <a:fillRect/>
                      </a:stretch>
                    </p:blipFill>
                    <p:spPr>
                      <a:xfrm>
                        <a:off x="8087538" y="2204569"/>
                        <a:ext cx="1476375" cy="1255712"/>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CFD627F1-DF07-49E8-ACCA-F884316172A5}"/>
              </a:ext>
            </a:extLst>
          </p:cNvPr>
          <p:cNvSpPr txBox="1"/>
          <p:nvPr/>
        </p:nvSpPr>
        <p:spPr>
          <a:xfrm>
            <a:off x="1400978" y="3846921"/>
            <a:ext cx="634698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幅值：函数值的变化幅度，即其最大值</a:t>
            </a:r>
          </a:p>
        </p:txBody>
      </p:sp>
    </p:spTree>
    <p:extLst>
      <p:ext uri="{BB962C8B-B14F-4D97-AF65-F5344CB8AC3E}">
        <p14:creationId xmlns:p14="http://schemas.microsoft.com/office/powerpoint/2010/main" val="267923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300"/>
                                        <p:tgtEl>
                                          <p:spTgt spid="3"/>
                                        </p:tgtEl>
                                      </p:cBhvr>
                                    </p:animEffect>
                                    <p:set>
                                      <p:cBhvr>
                                        <p:cTn id="22" dur="1" fill="hold">
                                          <p:stCondLst>
                                            <p:cond delay="299"/>
                                          </p:stCondLst>
                                        </p:cTn>
                                        <p:tgtEl>
                                          <p:spTgt spid="3"/>
                                        </p:tgtEl>
                                        <p:attrNameLst>
                                          <p:attrName>style.visibility</p:attrName>
                                        </p:attrNameLst>
                                      </p:cBhvr>
                                      <p:to>
                                        <p:strVal val="hidden"/>
                                      </p:to>
                                    </p:set>
                                  </p:childTnLst>
                                </p:cTn>
                              </p:par>
                              <p:par>
                                <p:cTn id="23" presetID="22" presetClass="exit" presetSubtype="2" fill="hold" grpId="1" nodeType="withEffect">
                                  <p:stCondLst>
                                    <p:cond delay="0"/>
                                  </p:stCondLst>
                                  <p:childTnLst>
                                    <p:animEffect transition="out" filter="wipe(right)">
                                      <p:cBhvr>
                                        <p:cTn id="24" dur="600"/>
                                        <p:tgtEl>
                                          <p:spTgt spid="14"/>
                                        </p:tgtEl>
                                      </p:cBhvr>
                                    </p:animEffect>
                                    <p:set>
                                      <p:cBhvr>
                                        <p:cTn id="25" dur="1" fill="hold">
                                          <p:stCondLst>
                                            <p:cond delay="599"/>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1000"/>
                                        <p:tgtEl>
                                          <p:spTgt spid="1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10" presetClass="exit" presetSubtype="0" fill="hold" nodeType="withEffect">
                                  <p:stCondLst>
                                    <p:cond delay="0"/>
                                  </p:stCondLst>
                                  <p:childTnLst>
                                    <p:animEffect transition="out" filter="fade">
                                      <p:cBhvr>
                                        <p:cTn id="35" dur="400"/>
                                        <p:tgtEl>
                                          <p:spTgt spid="19"/>
                                        </p:tgtEl>
                                      </p:cBhvr>
                                    </p:animEffect>
                                    <p:set>
                                      <p:cBhvr>
                                        <p:cTn id="36" dur="1" fill="hold">
                                          <p:stCondLst>
                                            <p:cond delay="399"/>
                                          </p:stCondLst>
                                        </p:cTn>
                                        <p:tgtEl>
                                          <p:spTgt spid="1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400"/>
                                        <p:tgtEl>
                                          <p:spTgt spid="17"/>
                                        </p:tgtEl>
                                      </p:cBhvr>
                                    </p:animEffect>
                                    <p:set>
                                      <p:cBhvr>
                                        <p:cTn id="39" dur="1" fill="hold">
                                          <p:stCondLst>
                                            <p:cond delay="399"/>
                                          </p:stCondLst>
                                        </p:cTn>
                                        <p:tgtEl>
                                          <p:spTgt spid="17"/>
                                        </p:tgtEl>
                                        <p:attrNameLst>
                                          <p:attrName>style.visibility</p:attrName>
                                        </p:attrNameLst>
                                      </p:cBhvr>
                                      <p:to>
                                        <p:strVal val="hidden"/>
                                      </p:to>
                                    </p:se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75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4" grpId="1"/>
      <p:bldP spid="17" grpId="0"/>
      <p:bldP spid="17" grpId="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 name="矩形 1">
            <a:extLst>
              <a:ext uri="{FF2B5EF4-FFF2-40B4-BE49-F238E27FC236}">
                <a16:creationId xmlns:a16="http://schemas.microsoft.com/office/drawing/2014/main" id="{AC006244-96D5-48CB-AC26-44320A2BCA72}"/>
              </a:ext>
            </a:extLst>
          </p:cNvPr>
          <p:cNvSpPr/>
          <p:nvPr/>
        </p:nvSpPr>
        <p:spPr>
          <a:xfrm>
            <a:off x="3882742" y="2722779"/>
            <a:ext cx="7332599" cy="1815882"/>
          </a:xfrm>
          <a:prstGeom prst="rect">
            <a:avLst/>
          </a:prstGeom>
        </p:spPr>
        <p:txBody>
          <a:bodyPr wrap="square">
            <a:spAutoFit/>
          </a:bodyPr>
          <a:lstStyle/>
          <a:p>
            <a:r>
              <a:rPr lang="zh-CN" altLang="en-US" sz="2800" b="1" dirty="0">
                <a:solidFill>
                  <a:srgbClr val="FF0000"/>
                </a:solidFill>
                <a:latin typeface="宋体" panose="02010600030101010101" pitchFamily="2" charset="-122"/>
                <a:ea typeface="宋体" panose="02010600030101010101" pitchFamily="2" charset="-122"/>
              </a:rPr>
              <a:t>public virtual void Feed(IPetFood food)</a:t>
            </a:r>
            <a:endParaRPr lang="en-US" altLang="zh-CN" sz="2800" b="1" dirty="0">
              <a:solidFill>
                <a:srgbClr val="FF0000"/>
              </a:solidFill>
              <a:latin typeface="宋体" panose="02010600030101010101" pitchFamily="2" charset="-122"/>
              <a:ea typeface="宋体" panose="02010600030101010101" pitchFamily="2" charset="-122"/>
            </a:endParaRPr>
          </a:p>
          <a:p>
            <a:r>
              <a:rPr lang="zh-CN" altLang="en-US" sz="2800" b="1" dirty="0">
                <a:solidFill>
                  <a:srgbClr val="FF0000"/>
                </a:solidFill>
                <a:latin typeface="宋体" panose="02010600030101010101" pitchFamily="2" charset="-122"/>
                <a:ea typeface="宋体" panose="02010600030101010101" pitchFamily="2" charset="-122"/>
              </a:rPr>
              <a:t>{ Eat(food);}</a:t>
            </a:r>
            <a:endParaRPr lang="en-US" altLang="zh-CN" sz="2800" b="1" dirty="0">
              <a:solidFill>
                <a:srgbClr val="FF0000"/>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protected void Eat(IPetFood food)</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 _hunger -= food.Energy;}</a:t>
            </a:r>
          </a:p>
        </p:txBody>
      </p:sp>
      <p:sp>
        <p:nvSpPr>
          <p:cNvPr id="3" name="矩形 2">
            <a:extLst>
              <a:ext uri="{FF2B5EF4-FFF2-40B4-BE49-F238E27FC236}">
                <a16:creationId xmlns:a16="http://schemas.microsoft.com/office/drawing/2014/main" id="{1A965190-2CCF-4C5E-A338-3C7702973AC2}"/>
              </a:ext>
            </a:extLst>
          </p:cNvPr>
          <p:cNvSpPr/>
          <p:nvPr/>
        </p:nvSpPr>
        <p:spPr>
          <a:xfrm>
            <a:off x="3882742" y="4502386"/>
            <a:ext cx="7620000" cy="2677656"/>
          </a:xfrm>
          <a:prstGeom prst="rect">
            <a:avLst/>
          </a:prstGeom>
        </p:spPr>
        <p:txBody>
          <a:bodyPr wrap="square">
            <a:spAutoFit/>
          </a:bodyPr>
          <a:lstStyle/>
          <a:p>
            <a:r>
              <a:rPr lang="zh-CN" altLang="en-US" sz="2800" b="1" dirty="0">
                <a:solidFill>
                  <a:schemeClr val="bg1"/>
                </a:solidFill>
                <a:latin typeface="宋体" panose="02010600030101010101" pitchFamily="2" charset="-122"/>
                <a:ea typeface="宋体" panose="02010600030101010101" pitchFamily="2" charset="-122"/>
              </a:rPr>
              <a:t>public override void Feed(IPetFood food){</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 if (food is Fish){</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       Eat(food);} </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   else{ </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       Meow();}</a:t>
            </a:r>
            <a:endParaRPr lang="en-US" altLang="zh-CN" sz="2800" b="1" dirty="0">
              <a:solidFill>
                <a:schemeClr val="bg1"/>
              </a:solidFill>
              <a:latin typeface="宋体" panose="02010600030101010101" pitchFamily="2" charset="-122"/>
              <a:ea typeface="宋体" panose="02010600030101010101" pitchFamily="2" charset="-122"/>
            </a:endParaRPr>
          </a:p>
          <a:p>
            <a:r>
              <a:rPr lang="zh-CN" altLang="en-US" sz="2800" b="1" dirty="0">
                <a:solidFill>
                  <a:schemeClr val="bg1"/>
                </a:solidFill>
                <a:latin typeface="宋体" panose="02010600030101010101" pitchFamily="2" charset="-122"/>
                <a:ea typeface="宋体" panose="02010600030101010101" pitchFamily="2" charset="-122"/>
              </a:rPr>
              <a:t>}</a:t>
            </a:r>
          </a:p>
        </p:txBody>
      </p:sp>
      <p:sp>
        <p:nvSpPr>
          <p:cNvPr id="13" name="文本框 12">
            <a:extLst>
              <a:ext uri="{FF2B5EF4-FFF2-40B4-BE49-F238E27FC236}">
                <a16:creationId xmlns:a16="http://schemas.microsoft.com/office/drawing/2014/main" id="{524F292B-4363-4D20-A825-F14502CA6051}"/>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14" name="文本框 13">
            <a:extLst>
              <a:ext uri="{FF2B5EF4-FFF2-40B4-BE49-F238E27FC236}">
                <a16:creationId xmlns:a16="http://schemas.microsoft.com/office/drawing/2014/main" id="{DF2858A3-EBC8-4320-8F0D-FE65325C22E2}"/>
              </a:ext>
            </a:extLst>
          </p:cNvPr>
          <p:cNvSpPr txBox="1"/>
          <p:nvPr/>
        </p:nvSpPr>
        <p:spPr>
          <a:xfrm>
            <a:off x="2258325" y="2687569"/>
            <a:ext cx="147201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多态</a:t>
            </a:r>
          </a:p>
        </p:txBody>
      </p:sp>
    </p:spTree>
    <p:extLst>
      <p:ext uri="{BB962C8B-B14F-4D97-AF65-F5344CB8AC3E}">
        <p14:creationId xmlns:p14="http://schemas.microsoft.com/office/powerpoint/2010/main" val="65483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连续函数傅里叶变换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21" name="对象 20">
            <a:extLst>
              <a:ext uri="{FF2B5EF4-FFF2-40B4-BE49-F238E27FC236}">
                <a16:creationId xmlns:a16="http://schemas.microsoft.com/office/drawing/2014/main" id="{F0F43320-8536-46E0-8204-1E8C0FE58E02}"/>
              </a:ext>
            </a:extLst>
          </p:cNvPr>
          <p:cNvGraphicFramePr>
            <a:graphicFrameLocks noChangeAspect="1"/>
          </p:cNvGraphicFramePr>
          <p:nvPr>
            <p:extLst>
              <p:ext uri="{D42A27DB-BD31-4B8C-83A1-F6EECF244321}">
                <p14:modId xmlns:p14="http://schemas.microsoft.com/office/powerpoint/2010/main" val="1310606493"/>
              </p:ext>
            </p:extLst>
          </p:nvPr>
        </p:nvGraphicFramePr>
        <p:xfrm>
          <a:off x="1046887" y="1925472"/>
          <a:ext cx="7923494" cy="2179464"/>
        </p:xfrm>
        <a:graphic>
          <a:graphicData uri="http://schemas.openxmlformats.org/presentationml/2006/ole">
            <mc:AlternateContent xmlns:mc="http://schemas.openxmlformats.org/markup-compatibility/2006">
              <mc:Choice xmlns:v="urn:schemas-microsoft-com:vml" Requires="v">
                <p:oleObj spid="_x0000_s172100" name="Equation" r:id="rId4" imgW="2463480" imgH="685800" progId="Equation.DSMT4">
                  <p:embed/>
                </p:oleObj>
              </mc:Choice>
              <mc:Fallback>
                <p:oleObj name="Equation" r:id="rId4" imgW="2463480" imgH="685800" progId="Equation.DSMT4">
                  <p:embed/>
                  <p:pic>
                    <p:nvPicPr>
                      <p:cNvPr id="21" name="对象 20">
                        <a:extLst>
                          <a:ext uri="{FF2B5EF4-FFF2-40B4-BE49-F238E27FC236}">
                            <a16:creationId xmlns:a16="http://schemas.microsoft.com/office/drawing/2014/main" id="{F0F43320-8536-46E0-8204-1E8C0FE58E02}"/>
                          </a:ext>
                        </a:extLst>
                      </p:cNvPr>
                      <p:cNvPicPr/>
                      <p:nvPr/>
                    </p:nvPicPr>
                    <p:blipFill>
                      <a:blip r:embed="rId5"/>
                      <a:stretch>
                        <a:fillRect/>
                      </a:stretch>
                    </p:blipFill>
                    <p:spPr>
                      <a:xfrm>
                        <a:off x="1046887" y="1925472"/>
                        <a:ext cx="7923494" cy="2179464"/>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012095F9-ABCA-46EE-B993-7EC3DBEF6907}"/>
              </a:ext>
            </a:extLst>
          </p:cNvPr>
          <p:cNvGrpSpPr/>
          <p:nvPr/>
        </p:nvGrpSpPr>
        <p:grpSpPr>
          <a:xfrm>
            <a:off x="1131888" y="4558599"/>
            <a:ext cx="8208962" cy="1802914"/>
            <a:chOff x="1131888" y="4558599"/>
            <a:chExt cx="8208962" cy="1802914"/>
          </a:xfrm>
        </p:grpSpPr>
        <p:graphicFrame>
          <p:nvGraphicFramePr>
            <p:cNvPr id="13" name="对象 12">
              <a:extLst>
                <a:ext uri="{FF2B5EF4-FFF2-40B4-BE49-F238E27FC236}">
                  <a16:creationId xmlns:a16="http://schemas.microsoft.com/office/drawing/2014/main" id="{C43051CF-0FA4-4119-AF24-CF834581B317}"/>
                </a:ext>
              </a:extLst>
            </p:cNvPr>
            <p:cNvGraphicFramePr>
              <a:graphicFrameLocks noChangeAspect="1"/>
            </p:cNvGraphicFramePr>
            <p:nvPr>
              <p:extLst>
                <p:ext uri="{D42A27DB-BD31-4B8C-83A1-F6EECF244321}">
                  <p14:modId xmlns:p14="http://schemas.microsoft.com/office/powerpoint/2010/main" val="3981605287"/>
                </p:ext>
              </p:extLst>
            </p:nvPr>
          </p:nvGraphicFramePr>
          <p:xfrm>
            <a:off x="1131888" y="4988325"/>
            <a:ext cx="8208962" cy="1373188"/>
          </p:xfrm>
          <a:graphic>
            <a:graphicData uri="http://schemas.openxmlformats.org/presentationml/2006/ole">
              <mc:AlternateContent xmlns:mc="http://schemas.openxmlformats.org/markup-compatibility/2006">
                <mc:Choice xmlns:v="urn:schemas-microsoft-com:vml" Requires="v">
                  <p:oleObj spid="_x0000_s172101" name="Equation" r:id="rId6" imgW="2552400" imgH="431640" progId="Equation.DSMT4">
                    <p:embed/>
                  </p:oleObj>
                </mc:Choice>
                <mc:Fallback>
                  <p:oleObj name="Equation" r:id="rId6" imgW="2552400" imgH="431640" progId="Equation.DSMT4">
                    <p:embed/>
                    <p:pic>
                      <p:nvPicPr>
                        <p:cNvPr id="21" name="对象 20">
                          <a:extLst>
                            <a:ext uri="{FF2B5EF4-FFF2-40B4-BE49-F238E27FC236}">
                              <a16:creationId xmlns:a16="http://schemas.microsoft.com/office/drawing/2014/main" id="{F0F43320-8536-46E0-8204-1E8C0FE58E02}"/>
                            </a:ext>
                          </a:extLst>
                        </p:cNvPr>
                        <p:cNvPicPr/>
                        <p:nvPr/>
                      </p:nvPicPr>
                      <p:blipFill>
                        <a:blip r:embed="rId7"/>
                        <a:stretch>
                          <a:fillRect/>
                        </a:stretch>
                      </p:blipFill>
                      <p:spPr>
                        <a:xfrm>
                          <a:off x="1131888" y="4988325"/>
                          <a:ext cx="8208962" cy="1373188"/>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142EBC36-62F1-4168-A719-5AD66DD3E916}"/>
                </a:ext>
              </a:extLst>
            </p:cNvPr>
            <p:cNvSpPr txBox="1"/>
            <p:nvPr/>
          </p:nvSpPr>
          <p:spPr>
            <a:xfrm>
              <a:off x="1131888" y="4558599"/>
              <a:ext cx="634698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周期函数的傅里叶序列表达：</a:t>
              </a:r>
            </a:p>
          </p:txBody>
        </p:sp>
      </p:grpSp>
      <p:graphicFrame>
        <p:nvGraphicFramePr>
          <p:cNvPr id="17" name="对象 16">
            <a:extLst>
              <a:ext uri="{FF2B5EF4-FFF2-40B4-BE49-F238E27FC236}">
                <a16:creationId xmlns:a16="http://schemas.microsoft.com/office/drawing/2014/main" id="{319C1A48-497A-4CE4-93C1-C1F08F46E8AE}"/>
              </a:ext>
            </a:extLst>
          </p:cNvPr>
          <p:cNvGraphicFramePr>
            <a:graphicFrameLocks noChangeAspect="1"/>
          </p:cNvGraphicFramePr>
          <p:nvPr>
            <p:extLst>
              <p:ext uri="{D42A27DB-BD31-4B8C-83A1-F6EECF244321}">
                <p14:modId xmlns:p14="http://schemas.microsoft.com/office/powerpoint/2010/main" val="3703700434"/>
              </p:ext>
            </p:extLst>
          </p:nvPr>
        </p:nvGraphicFramePr>
        <p:xfrm>
          <a:off x="1675923" y="2530016"/>
          <a:ext cx="8170863" cy="1049337"/>
        </p:xfrm>
        <a:graphic>
          <a:graphicData uri="http://schemas.openxmlformats.org/presentationml/2006/ole">
            <mc:AlternateContent xmlns:mc="http://schemas.openxmlformats.org/markup-compatibility/2006">
              <mc:Choice xmlns:v="urn:schemas-microsoft-com:vml" Requires="v">
                <p:oleObj spid="_x0000_s172102" name="Equation" r:id="rId8" imgW="2539800" imgH="330120" progId="Equation.DSMT4">
                  <p:embed/>
                </p:oleObj>
              </mc:Choice>
              <mc:Fallback>
                <p:oleObj name="Equation" r:id="rId8" imgW="2539800" imgH="330120" progId="Equation.DSMT4">
                  <p:embed/>
                  <p:pic>
                    <p:nvPicPr>
                      <p:cNvPr id="21" name="对象 20">
                        <a:extLst>
                          <a:ext uri="{FF2B5EF4-FFF2-40B4-BE49-F238E27FC236}">
                            <a16:creationId xmlns:a16="http://schemas.microsoft.com/office/drawing/2014/main" id="{F0F43320-8536-46E0-8204-1E8C0FE58E02}"/>
                          </a:ext>
                        </a:extLst>
                      </p:cNvPr>
                      <p:cNvPicPr/>
                      <p:nvPr/>
                    </p:nvPicPr>
                    <p:blipFill>
                      <a:blip r:embed="rId9"/>
                      <a:stretch>
                        <a:fillRect/>
                      </a:stretch>
                    </p:blipFill>
                    <p:spPr>
                      <a:xfrm>
                        <a:off x="1675923" y="2530016"/>
                        <a:ext cx="8170863" cy="1049337"/>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9F695FE0-1405-4C64-930C-BDCBE85D89CB}"/>
              </a:ext>
            </a:extLst>
          </p:cNvPr>
          <p:cNvGraphicFramePr>
            <a:graphicFrameLocks noChangeAspect="1"/>
          </p:cNvGraphicFramePr>
          <p:nvPr>
            <p:extLst>
              <p:ext uri="{D42A27DB-BD31-4B8C-83A1-F6EECF244321}">
                <p14:modId xmlns:p14="http://schemas.microsoft.com/office/powerpoint/2010/main" val="680736075"/>
              </p:ext>
            </p:extLst>
          </p:nvPr>
        </p:nvGraphicFramePr>
        <p:xfrm>
          <a:off x="2345214" y="3429000"/>
          <a:ext cx="7394575" cy="2582863"/>
        </p:xfrm>
        <a:graphic>
          <a:graphicData uri="http://schemas.openxmlformats.org/presentationml/2006/ole">
            <mc:AlternateContent xmlns:mc="http://schemas.openxmlformats.org/markup-compatibility/2006">
              <mc:Choice xmlns:v="urn:schemas-microsoft-com:vml" Requires="v">
                <p:oleObj spid="_x0000_s172103" name="Equation" r:id="rId10" imgW="2298600" imgH="812520" progId="Equation.DSMT4">
                  <p:embed/>
                </p:oleObj>
              </mc:Choice>
              <mc:Fallback>
                <p:oleObj name="Equation" r:id="rId10" imgW="2298600" imgH="812520" progId="Equation.DSMT4">
                  <p:embed/>
                  <p:pic>
                    <p:nvPicPr>
                      <p:cNvPr id="12" name="对象 11">
                        <a:extLst>
                          <a:ext uri="{FF2B5EF4-FFF2-40B4-BE49-F238E27FC236}">
                            <a16:creationId xmlns:a16="http://schemas.microsoft.com/office/drawing/2014/main" id="{C49E9B37-4922-4487-8533-C6894787F2B3}"/>
                          </a:ext>
                        </a:extLst>
                      </p:cNvPr>
                      <p:cNvPicPr/>
                      <p:nvPr/>
                    </p:nvPicPr>
                    <p:blipFill>
                      <a:blip r:embed="rId11"/>
                      <a:stretch>
                        <a:fillRect/>
                      </a:stretch>
                    </p:blipFill>
                    <p:spPr>
                      <a:xfrm>
                        <a:off x="2345214" y="3429000"/>
                        <a:ext cx="7394575" cy="2582863"/>
                      </a:xfrm>
                      <a:prstGeom prst="rect">
                        <a:avLst/>
                      </a:prstGeom>
                    </p:spPr>
                  </p:pic>
                </p:oleObj>
              </mc:Fallback>
            </mc:AlternateContent>
          </a:graphicData>
        </a:graphic>
      </p:graphicFrame>
    </p:spTree>
    <p:extLst>
      <p:ext uri="{BB962C8B-B14F-4D97-AF65-F5344CB8AC3E}">
        <p14:creationId xmlns:p14="http://schemas.microsoft.com/office/powerpoint/2010/main" val="223643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400"/>
                                        <p:tgtEl>
                                          <p:spTgt spid="21"/>
                                        </p:tgtEl>
                                      </p:cBhvr>
                                    </p:animEffect>
                                    <p:set>
                                      <p:cBhvr>
                                        <p:cTn id="22" dur="1" fill="hold">
                                          <p:stCondLst>
                                            <p:cond delay="399"/>
                                          </p:stCondLst>
                                        </p:cTn>
                                        <p:tgtEl>
                                          <p:spTgt spid="21"/>
                                        </p:tgtEl>
                                        <p:attrNameLst>
                                          <p:attrName>style.visibility</p:attrName>
                                        </p:attrNameLst>
                                      </p:cBhvr>
                                      <p:to>
                                        <p:strVal val="hidden"/>
                                      </p:to>
                                    </p:set>
                                  </p:childTnLst>
                                </p:cTn>
                              </p:par>
                              <p:par>
                                <p:cTn id="23" presetID="22" presetClass="exit" presetSubtype="2" fill="hold" nodeType="withEffect">
                                  <p:stCondLst>
                                    <p:cond delay="0"/>
                                  </p:stCondLst>
                                  <p:childTnLst>
                                    <p:animEffect transition="out" filter="wipe(right)">
                                      <p:cBhvr>
                                        <p:cTn id="24" dur="400"/>
                                        <p:tgtEl>
                                          <p:spTgt spid="6"/>
                                        </p:tgtEl>
                                      </p:cBhvr>
                                    </p:animEffect>
                                    <p:set>
                                      <p:cBhvr>
                                        <p:cTn id="25" dur="1" fill="hold">
                                          <p:stCondLst>
                                            <p:cond delay="399"/>
                                          </p:stCondLst>
                                        </p:cTn>
                                        <p:tgtEl>
                                          <p:spTgt spid="6"/>
                                        </p:tgtEl>
                                        <p:attrNameLst>
                                          <p:attrName>style.visibility</p:attrName>
                                        </p:attrNameLst>
                                      </p:cBhvr>
                                      <p:to>
                                        <p:strVal val="hidden"/>
                                      </p:to>
                                    </p:set>
                                  </p:childTnLst>
                                </p:cTn>
                              </p:par>
                            </p:childTnLst>
                          </p:cTn>
                        </p:par>
                        <p:par>
                          <p:cTn id="26" fill="hold">
                            <p:stCondLst>
                              <p:cond delay="4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连续函数傅里叶变换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21" name="对象 20">
            <a:extLst>
              <a:ext uri="{FF2B5EF4-FFF2-40B4-BE49-F238E27FC236}">
                <a16:creationId xmlns:a16="http://schemas.microsoft.com/office/drawing/2014/main" id="{F0F43320-8536-46E0-8204-1E8C0FE58E02}"/>
              </a:ext>
            </a:extLst>
          </p:cNvPr>
          <p:cNvGraphicFramePr>
            <a:graphicFrameLocks noChangeAspect="1"/>
          </p:cNvGraphicFramePr>
          <p:nvPr>
            <p:extLst>
              <p:ext uri="{D42A27DB-BD31-4B8C-83A1-F6EECF244321}">
                <p14:modId xmlns:p14="http://schemas.microsoft.com/office/powerpoint/2010/main" val="2690203595"/>
              </p:ext>
            </p:extLst>
          </p:nvPr>
        </p:nvGraphicFramePr>
        <p:xfrm>
          <a:off x="1275144" y="1685249"/>
          <a:ext cx="5799138" cy="928688"/>
        </p:xfrm>
        <a:graphic>
          <a:graphicData uri="http://schemas.openxmlformats.org/presentationml/2006/ole">
            <mc:AlternateContent xmlns:mc="http://schemas.openxmlformats.org/markup-compatibility/2006">
              <mc:Choice xmlns:v="urn:schemas-microsoft-com:vml" Requires="v">
                <p:oleObj spid="_x0000_s131676" name="Equation" r:id="rId4" imgW="1803240" imgH="291960" progId="Equation.DSMT4">
                  <p:embed/>
                </p:oleObj>
              </mc:Choice>
              <mc:Fallback>
                <p:oleObj name="Equation" r:id="rId4" imgW="1803240" imgH="291960" progId="Equation.DSMT4">
                  <p:embed/>
                  <p:pic>
                    <p:nvPicPr>
                      <p:cNvPr id="21" name="对象 20">
                        <a:extLst>
                          <a:ext uri="{FF2B5EF4-FFF2-40B4-BE49-F238E27FC236}">
                            <a16:creationId xmlns:a16="http://schemas.microsoft.com/office/drawing/2014/main" id="{F0F43320-8536-46E0-8204-1E8C0FE58E02}"/>
                          </a:ext>
                        </a:extLst>
                      </p:cNvPr>
                      <p:cNvPicPr/>
                      <p:nvPr/>
                    </p:nvPicPr>
                    <p:blipFill>
                      <a:blip r:embed="rId5"/>
                      <a:stretch>
                        <a:fillRect/>
                      </a:stretch>
                    </p:blipFill>
                    <p:spPr>
                      <a:xfrm>
                        <a:off x="1275144" y="1685249"/>
                        <a:ext cx="5799138" cy="92868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EB4E0D01-07A4-4CE4-A0BF-529A9C6CA69F}"/>
              </a:ext>
            </a:extLst>
          </p:cNvPr>
          <p:cNvGraphicFramePr>
            <a:graphicFrameLocks noChangeAspect="1"/>
          </p:cNvGraphicFramePr>
          <p:nvPr>
            <p:extLst>
              <p:ext uri="{D42A27DB-BD31-4B8C-83A1-F6EECF244321}">
                <p14:modId xmlns:p14="http://schemas.microsoft.com/office/powerpoint/2010/main" val="1201825119"/>
              </p:ext>
            </p:extLst>
          </p:nvPr>
        </p:nvGraphicFramePr>
        <p:xfrm>
          <a:off x="716733" y="2569282"/>
          <a:ext cx="11006690" cy="1318038"/>
        </p:xfrm>
        <a:graphic>
          <a:graphicData uri="http://schemas.openxmlformats.org/presentationml/2006/ole">
            <mc:AlternateContent xmlns:mc="http://schemas.openxmlformats.org/markup-compatibility/2006">
              <mc:Choice xmlns:v="urn:schemas-microsoft-com:vml" Requires="v">
                <p:oleObj spid="_x0000_s131677" name="Equation" r:id="rId6" imgW="3771720" imgH="457200" progId="Equation.DSMT4">
                  <p:embed/>
                </p:oleObj>
              </mc:Choice>
              <mc:Fallback>
                <p:oleObj name="Equation" r:id="rId6" imgW="3771720" imgH="457200" progId="Equation.DSMT4">
                  <p:embed/>
                  <p:pic>
                    <p:nvPicPr>
                      <p:cNvPr id="21" name="对象 20">
                        <a:extLst>
                          <a:ext uri="{FF2B5EF4-FFF2-40B4-BE49-F238E27FC236}">
                            <a16:creationId xmlns:a16="http://schemas.microsoft.com/office/drawing/2014/main" id="{F0F43320-8536-46E0-8204-1E8C0FE58E02}"/>
                          </a:ext>
                        </a:extLst>
                      </p:cNvPr>
                      <p:cNvPicPr/>
                      <p:nvPr/>
                    </p:nvPicPr>
                    <p:blipFill>
                      <a:blip r:embed="rId7"/>
                      <a:stretch>
                        <a:fillRect/>
                      </a:stretch>
                    </p:blipFill>
                    <p:spPr>
                      <a:xfrm>
                        <a:off x="716733" y="2569282"/>
                        <a:ext cx="11006690" cy="131803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C46CEA6C-6611-4C46-9265-883B90B2A1D7}"/>
              </a:ext>
            </a:extLst>
          </p:cNvPr>
          <p:cNvGraphicFramePr>
            <a:graphicFrameLocks noChangeAspect="1"/>
          </p:cNvGraphicFramePr>
          <p:nvPr>
            <p:extLst>
              <p:ext uri="{D42A27DB-BD31-4B8C-83A1-F6EECF244321}">
                <p14:modId xmlns:p14="http://schemas.microsoft.com/office/powerpoint/2010/main" val="94453978"/>
              </p:ext>
            </p:extLst>
          </p:nvPr>
        </p:nvGraphicFramePr>
        <p:xfrm>
          <a:off x="962988" y="3994283"/>
          <a:ext cx="7713409" cy="1308964"/>
        </p:xfrm>
        <a:graphic>
          <a:graphicData uri="http://schemas.openxmlformats.org/presentationml/2006/ole">
            <mc:AlternateContent xmlns:mc="http://schemas.openxmlformats.org/markup-compatibility/2006">
              <mc:Choice xmlns:v="urn:schemas-microsoft-com:vml" Requires="v">
                <p:oleObj spid="_x0000_s131678" name="Equation" r:id="rId8" imgW="2590560" imgH="444240" progId="Equation.DSMT4">
                  <p:embed/>
                </p:oleObj>
              </mc:Choice>
              <mc:Fallback>
                <p:oleObj name="Equation" r:id="rId8" imgW="2590560" imgH="444240" progId="Equation.DSMT4">
                  <p:embed/>
                  <p:pic>
                    <p:nvPicPr>
                      <p:cNvPr id="15" name="对象 14">
                        <a:extLst>
                          <a:ext uri="{FF2B5EF4-FFF2-40B4-BE49-F238E27FC236}">
                            <a16:creationId xmlns:a16="http://schemas.microsoft.com/office/drawing/2014/main" id="{EB4E0D01-07A4-4CE4-A0BF-529A9C6CA69F}"/>
                          </a:ext>
                        </a:extLst>
                      </p:cNvPr>
                      <p:cNvPicPr/>
                      <p:nvPr/>
                    </p:nvPicPr>
                    <p:blipFill>
                      <a:blip r:embed="rId9"/>
                      <a:stretch>
                        <a:fillRect/>
                      </a:stretch>
                    </p:blipFill>
                    <p:spPr>
                      <a:xfrm>
                        <a:off x="962988" y="3994283"/>
                        <a:ext cx="7713409" cy="1308964"/>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5E8D45D-5019-4CA8-9EA0-ADAB2597D4A5}"/>
              </a:ext>
            </a:extLst>
          </p:cNvPr>
          <p:cNvGraphicFramePr>
            <a:graphicFrameLocks noChangeAspect="1"/>
          </p:cNvGraphicFramePr>
          <p:nvPr>
            <p:extLst>
              <p:ext uri="{D42A27DB-BD31-4B8C-83A1-F6EECF244321}">
                <p14:modId xmlns:p14="http://schemas.microsoft.com/office/powerpoint/2010/main" val="172082187"/>
              </p:ext>
            </p:extLst>
          </p:nvPr>
        </p:nvGraphicFramePr>
        <p:xfrm>
          <a:off x="1217826" y="5500444"/>
          <a:ext cx="4273550" cy="1308100"/>
        </p:xfrm>
        <a:graphic>
          <a:graphicData uri="http://schemas.openxmlformats.org/presentationml/2006/ole">
            <mc:AlternateContent xmlns:mc="http://schemas.openxmlformats.org/markup-compatibility/2006">
              <mc:Choice xmlns:v="urn:schemas-microsoft-com:vml" Requires="v">
                <p:oleObj spid="_x0000_s131679" name="Equation" r:id="rId10" imgW="1434960" imgH="444240" progId="Equation.DSMT4">
                  <p:embed/>
                </p:oleObj>
              </mc:Choice>
              <mc:Fallback>
                <p:oleObj name="Equation" r:id="rId10" imgW="1434960" imgH="444240" progId="Equation.DSMT4">
                  <p:embed/>
                  <p:pic>
                    <p:nvPicPr>
                      <p:cNvPr id="20" name="对象 19">
                        <a:extLst>
                          <a:ext uri="{FF2B5EF4-FFF2-40B4-BE49-F238E27FC236}">
                            <a16:creationId xmlns:a16="http://schemas.microsoft.com/office/drawing/2014/main" id="{C46CEA6C-6611-4C46-9265-883B90B2A1D7}"/>
                          </a:ext>
                        </a:extLst>
                      </p:cNvPr>
                      <p:cNvPicPr/>
                      <p:nvPr/>
                    </p:nvPicPr>
                    <p:blipFill>
                      <a:blip r:embed="rId11"/>
                      <a:stretch>
                        <a:fillRect/>
                      </a:stretch>
                    </p:blipFill>
                    <p:spPr>
                      <a:xfrm>
                        <a:off x="1217826" y="5500444"/>
                        <a:ext cx="4273550" cy="13081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510B5BAD-CC0A-47F1-A16F-44710393FBEA}"/>
              </a:ext>
            </a:extLst>
          </p:cNvPr>
          <p:cNvGraphicFramePr>
            <a:graphicFrameLocks noChangeAspect="1"/>
          </p:cNvGraphicFramePr>
          <p:nvPr>
            <p:extLst>
              <p:ext uri="{D42A27DB-BD31-4B8C-83A1-F6EECF244321}">
                <p14:modId xmlns:p14="http://schemas.microsoft.com/office/powerpoint/2010/main" val="2430354731"/>
              </p:ext>
            </p:extLst>
          </p:nvPr>
        </p:nvGraphicFramePr>
        <p:xfrm>
          <a:off x="5739280" y="178364"/>
          <a:ext cx="6081355" cy="1309688"/>
        </p:xfrm>
        <a:graphic>
          <a:graphicData uri="http://schemas.openxmlformats.org/presentationml/2006/ole">
            <mc:AlternateContent xmlns:mc="http://schemas.openxmlformats.org/markup-compatibility/2006">
              <mc:Choice xmlns:v="urn:schemas-microsoft-com:vml" Requires="v">
                <p:oleObj spid="_x0000_s131680" name="Equation" r:id="rId12" imgW="2997000" imgH="444240" progId="Equation.DSMT4">
                  <p:embed/>
                </p:oleObj>
              </mc:Choice>
              <mc:Fallback>
                <p:oleObj name="Equation" r:id="rId12" imgW="2997000" imgH="444240" progId="Equation.DSMT4">
                  <p:embed/>
                  <p:pic>
                    <p:nvPicPr>
                      <p:cNvPr id="11" name="对象 10">
                        <a:extLst>
                          <a:ext uri="{FF2B5EF4-FFF2-40B4-BE49-F238E27FC236}">
                            <a16:creationId xmlns:a16="http://schemas.microsoft.com/office/drawing/2014/main" id="{C6D51F13-4CDE-4341-9B37-D5D787C05DBA}"/>
                          </a:ext>
                        </a:extLst>
                      </p:cNvPr>
                      <p:cNvPicPr/>
                      <p:nvPr/>
                    </p:nvPicPr>
                    <p:blipFill>
                      <a:blip r:embed="rId13"/>
                      <a:stretch>
                        <a:fillRect/>
                      </a:stretch>
                    </p:blipFill>
                    <p:spPr>
                      <a:xfrm>
                        <a:off x="5739280" y="178364"/>
                        <a:ext cx="6081355" cy="1309688"/>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756874F6-DC20-4421-9A19-7A2A4EFE8FEF}"/>
              </a:ext>
            </a:extLst>
          </p:cNvPr>
          <p:cNvGraphicFramePr>
            <a:graphicFrameLocks noChangeAspect="1"/>
          </p:cNvGraphicFramePr>
          <p:nvPr>
            <p:extLst>
              <p:ext uri="{D42A27DB-BD31-4B8C-83A1-F6EECF244321}">
                <p14:modId xmlns:p14="http://schemas.microsoft.com/office/powerpoint/2010/main" val="2908545678"/>
              </p:ext>
            </p:extLst>
          </p:nvPr>
        </p:nvGraphicFramePr>
        <p:xfrm>
          <a:off x="6502315" y="5410210"/>
          <a:ext cx="4348163" cy="1308100"/>
        </p:xfrm>
        <a:graphic>
          <a:graphicData uri="http://schemas.openxmlformats.org/presentationml/2006/ole">
            <mc:AlternateContent xmlns:mc="http://schemas.openxmlformats.org/markup-compatibility/2006">
              <mc:Choice xmlns:v="urn:schemas-microsoft-com:vml" Requires="v">
                <p:oleObj spid="_x0000_s131681" name="Equation" r:id="rId14" imgW="1460160" imgH="444240" progId="Equation.DSMT4">
                  <p:embed/>
                </p:oleObj>
              </mc:Choice>
              <mc:Fallback>
                <p:oleObj name="Equation" r:id="rId14" imgW="1460160" imgH="444240" progId="Equation.DSMT4">
                  <p:embed/>
                  <p:pic>
                    <p:nvPicPr>
                      <p:cNvPr id="12" name="对象 11">
                        <a:extLst>
                          <a:ext uri="{FF2B5EF4-FFF2-40B4-BE49-F238E27FC236}">
                            <a16:creationId xmlns:a16="http://schemas.microsoft.com/office/drawing/2014/main" id="{F74D0A2C-D6B9-423E-9AC0-A19B10E85578}"/>
                          </a:ext>
                        </a:extLst>
                      </p:cNvPr>
                      <p:cNvPicPr/>
                      <p:nvPr/>
                    </p:nvPicPr>
                    <p:blipFill>
                      <a:blip r:embed="rId15"/>
                      <a:stretch>
                        <a:fillRect/>
                      </a:stretch>
                    </p:blipFill>
                    <p:spPr>
                      <a:xfrm>
                        <a:off x="6502315" y="5410210"/>
                        <a:ext cx="4348163" cy="1308100"/>
                      </a:xfrm>
                      <a:prstGeom prst="rect">
                        <a:avLst/>
                      </a:prstGeom>
                    </p:spPr>
                  </p:pic>
                </p:oleObj>
              </mc:Fallback>
            </mc:AlternateContent>
          </a:graphicData>
        </a:graphic>
      </p:graphicFrame>
    </p:spTree>
    <p:extLst>
      <p:ext uri="{BB962C8B-B14F-4D97-AF65-F5344CB8AC3E}">
        <p14:creationId xmlns:p14="http://schemas.microsoft.com/office/powerpoint/2010/main" val="333559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400"/>
                                        <p:tgtEl>
                                          <p:spTgt spid="21"/>
                                        </p:tgtEl>
                                      </p:cBhvr>
                                    </p:animEffect>
                                    <p:set>
                                      <p:cBhvr>
                                        <p:cTn id="27" dur="1" fill="hold">
                                          <p:stCondLst>
                                            <p:cond delay="399"/>
                                          </p:stCondLst>
                                        </p:cTn>
                                        <p:tgtEl>
                                          <p:spTgt spid="21"/>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400"/>
                                        <p:tgtEl>
                                          <p:spTgt spid="15"/>
                                        </p:tgtEl>
                                      </p:cBhvr>
                                    </p:animEffect>
                                    <p:set>
                                      <p:cBhvr>
                                        <p:cTn id="30" dur="1" fill="hold">
                                          <p:stCondLst>
                                            <p:cond delay="399"/>
                                          </p:stCondLst>
                                        </p:cTn>
                                        <p:tgtEl>
                                          <p:spTgt spid="15"/>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400"/>
                                        <p:tgtEl>
                                          <p:spTgt spid="20"/>
                                        </p:tgtEl>
                                      </p:cBhvr>
                                    </p:animEffect>
                                    <p:set>
                                      <p:cBhvr>
                                        <p:cTn id="33" dur="1" fill="hold">
                                          <p:stCondLst>
                                            <p:cond delay="399"/>
                                          </p:stCondLst>
                                        </p:cTn>
                                        <p:tgtEl>
                                          <p:spTgt spid="20"/>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400"/>
                                        <p:tgtEl>
                                          <p:spTgt spid="23"/>
                                        </p:tgtEl>
                                      </p:cBhvr>
                                    </p:animEffect>
                                    <p:set>
                                      <p:cBhvr>
                                        <p:cTn id="36" dur="1" fill="hold">
                                          <p:stCondLst>
                                            <p:cond delay="399"/>
                                          </p:stCondLst>
                                        </p:cTn>
                                        <p:tgtEl>
                                          <p:spTgt spid="23"/>
                                        </p:tgtEl>
                                        <p:attrNameLst>
                                          <p:attrName>style.visibility</p:attrName>
                                        </p:attrNameLst>
                                      </p:cBhvr>
                                      <p:to>
                                        <p:strVal val="hidden"/>
                                      </p:to>
                                    </p:set>
                                  </p:childTnLst>
                                </p:cTn>
                              </p:par>
                            </p:childTnLst>
                          </p:cTn>
                        </p:par>
                        <p:par>
                          <p:cTn id="37" fill="hold">
                            <p:stCondLst>
                              <p:cond delay="4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10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747606" y="355913"/>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连续函数傅里叶变换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12" name="组合 11">
            <a:extLst>
              <a:ext uri="{FF2B5EF4-FFF2-40B4-BE49-F238E27FC236}">
                <a16:creationId xmlns:a16="http://schemas.microsoft.com/office/drawing/2014/main" id="{AD5D2BE4-6916-4D7D-A59B-9B0E8703A04C}"/>
              </a:ext>
            </a:extLst>
          </p:cNvPr>
          <p:cNvGrpSpPr/>
          <p:nvPr/>
        </p:nvGrpSpPr>
        <p:grpSpPr>
          <a:xfrm>
            <a:off x="747606" y="1528878"/>
            <a:ext cx="4671671" cy="809625"/>
            <a:chOff x="2848957" y="5280411"/>
            <a:chExt cx="4671671" cy="809625"/>
          </a:xfrm>
        </p:grpSpPr>
        <p:graphicFrame>
          <p:nvGraphicFramePr>
            <p:cNvPr id="13" name="对象 12">
              <a:extLst>
                <a:ext uri="{FF2B5EF4-FFF2-40B4-BE49-F238E27FC236}">
                  <a16:creationId xmlns:a16="http://schemas.microsoft.com/office/drawing/2014/main" id="{F3658564-8386-4265-B757-C75094ADDD3F}"/>
                </a:ext>
              </a:extLst>
            </p:cNvPr>
            <p:cNvGraphicFramePr>
              <a:graphicFrameLocks noChangeAspect="1"/>
            </p:cNvGraphicFramePr>
            <p:nvPr>
              <p:extLst>
                <p:ext uri="{D42A27DB-BD31-4B8C-83A1-F6EECF244321}">
                  <p14:modId xmlns:p14="http://schemas.microsoft.com/office/powerpoint/2010/main" val="3569930225"/>
                </p:ext>
              </p:extLst>
            </p:nvPr>
          </p:nvGraphicFramePr>
          <p:xfrm>
            <a:off x="4118615" y="5280411"/>
            <a:ext cx="3402013" cy="809625"/>
          </p:xfrm>
          <a:graphic>
            <a:graphicData uri="http://schemas.openxmlformats.org/presentationml/2006/ole">
              <mc:AlternateContent xmlns:mc="http://schemas.openxmlformats.org/markup-compatibility/2006">
                <mc:Choice xmlns:v="urn:schemas-microsoft-com:vml" Requires="v">
                  <p:oleObj spid="_x0000_s153897" name="Equation" r:id="rId4" imgW="1054080" imgH="253800" progId="Equation.DSMT4">
                    <p:embed/>
                  </p:oleObj>
                </mc:Choice>
                <mc:Fallback>
                  <p:oleObj name="Equation" r:id="rId4" imgW="1054080" imgH="253800" progId="Equation.DSMT4">
                    <p:embed/>
                    <p:pic>
                      <p:nvPicPr>
                        <p:cNvPr id="9" name="对象 8">
                          <a:extLst>
                            <a:ext uri="{FF2B5EF4-FFF2-40B4-BE49-F238E27FC236}">
                              <a16:creationId xmlns:a16="http://schemas.microsoft.com/office/drawing/2014/main" id="{AC23B16E-E1D8-4DEA-B14D-E43DCB7C2EAC}"/>
                            </a:ext>
                          </a:extLst>
                        </p:cNvPr>
                        <p:cNvPicPr/>
                        <p:nvPr/>
                      </p:nvPicPr>
                      <p:blipFill>
                        <a:blip r:embed="rId5"/>
                        <a:stretch>
                          <a:fillRect/>
                        </a:stretch>
                      </p:blipFill>
                      <p:spPr>
                        <a:xfrm>
                          <a:off x="4118615" y="5280411"/>
                          <a:ext cx="3402013" cy="809625"/>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C742BD2D-DF61-4433-9393-4DAD3A361180}"/>
                </a:ext>
              </a:extLst>
            </p:cNvPr>
            <p:cNvSpPr txBox="1"/>
            <p:nvPr/>
          </p:nvSpPr>
          <p:spPr>
            <a:xfrm>
              <a:off x="2848957" y="5436401"/>
              <a:ext cx="151606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对称性</a:t>
              </a:r>
            </a:p>
          </p:txBody>
        </p:sp>
      </p:grpSp>
      <p:grpSp>
        <p:nvGrpSpPr>
          <p:cNvPr id="18" name="组合 17">
            <a:extLst>
              <a:ext uri="{FF2B5EF4-FFF2-40B4-BE49-F238E27FC236}">
                <a16:creationId xmlns:a16="http://schemas.microsoft.com/office/drawing/2014/main" id="{C14247F3-A4C5-46BE-BEEB-564FC13D345E}"/>
              </a:ext>
            </a:extLst>
          </p:cNvPr>
          <p:cNvGrpSpPr/>
          <p:nvPr/>
        </p:nvGrpSpPr>
        <p:grpSpPr>
          <a:xfrm>
            <a:off x="1122250" y="2598209"/>
            <a:ext cx="8481203" cy="1619250"/>
            <a:chOff x="2848957" y="4875183"/>
            <a:chExt cx="8481203" cy="1619250"/>
          </a:xfrm>
        </p:grpSpPr>
        <p:graphicFrame>
          <p:nvGraphicFramePr>
            <p:cNvPr id="19" name="对象 18">
              <a:extLst>
                <a:ext uri="{FF2B5EF4-FFF2-40B4-BE49-F238E27FC236}">
                  <a16:creationId xmlns:a16="http://schemas.microsoft.com/office/drawing/2014/main" id="{D3178E94-CBFA-45CD-BCD8-590C23206AEC}"/>
                </a:ext>
              </a:extLst>
            </p:cNvPr>
            <p:cNvGraphicFramePr>
              <a:graphicFrameLocks noChangeAspect="1"/>
            </p:cNvGraphicFramePr>
            <p:nvPr>
              <p:extLst>
                <p:ext uri="{D42A27DB-BD31-4B8C-83A1-F6EECF244321}">
                  <p14:modId xmlns:p14="http://schemas.microsoft.com/office/powerpoint/2010/main" val="529933611"/>
                </p:ext>
              </p:extLst>
            </p:nvPr>
          </p:nvGraphicFramePr>
          <p:xfrm>
            <a:off x="4199110" y="4875183"/>
            <a:ext cx="7131050" cy="1619250"/>
          </p:xfrm>
          <a:graphic>
            <a:graphicData uri="http://schemas.openxmlformats.org/presentationml/2006/ole">
              <mc:AlternateContent xmlns:mc="http://schemas.openxmlformats.org/markup-compatibility/2006">
                <mc:Choice xmlns:v="urn:schemas-microsoft-com:vml" Requires="v">
                  <p:oleObj spid="_x0000_s153898" name="Equation" r:id="rId6" imgW="2209680" imgH="507960" progId="Equation.DSMT4">
                    <p:embed/>
                  </p:oleObj>
                </mc:Choice>
                <mc:Fallback>
                  <p:oleObj name="Equation" r:id="rId6" imgW="2209680" imgH="507960" progId="Equation.DSMT4">
                    <p:embed/>
                    <p:pic>
                      <p:nvPicPr>
                        <p:cNvPr id="13" name="对象 12">
                          <a:extLst>
                            <a:ext uri="{FF2B5EF4-FFF2-40B4-BE49-F238E27FC236}">
                              <a16:creationId xmlns:a16="http://schemas.microsoft.com/office/drawing/2014/main" id="{F3658564-8386-4265-B757-C75094ADDD3F}"/>
                            </a:ext>
                          </a:extLst>
                        </p:cNvPr>
                        <p:cNvPicPr/>
                        <p:nvPr/>
                      </p:nvPicPr>
                      <p:blipFill>
                        <a:blip r:embed="rId7"/>
                        <a:stretch>
                          <a:fillRect/>
                        </a:stretch>
                      </p:blipFill>
                      <p:spPr>
                        <a:xfrm>
                          <a:off x="4199110" y="4875183"/>
                          <a:ext cx="7131050" cy="1619250"/>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760B824B-DD91-45ED-BBB2-27A848BC378D}"/>
                </a:ext>
              </a:extLst>
            </p:cNvPr>
            <p:cNvSpPr txBox="1"/>
            <p:nvPr/>
          </p:nvSpPr>
          <p:spPr>
            <a:xfrm>
              <a:off x="2848957" y="5436401"/>
              <a:ext cx="151606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线性性</a:t>
              </a:r>
            </a:p>
          </p:txBody>
        </p:sp>
      </p:grpSp>
      <p:grpSp>
        <p:nvGrpSpPr>
          <p:cNvPr id="27" name="组合 26">
            <a:extLst>
              <a:ext uri="{FF2B5EF4-FFF2-40B4-BE49-F238E27FC236}">
                <a16:creationId xmlns:a16="http://schemas.microsoft.com/office/drawing/2014/main" id="{D54DB16C-1661-4E91-9C86-9F354764AB40}"/>
              </a:ext>
            </a:extLst>
          </p:cNvPr>
          <p:cNvGrpSpPr/>
          <p:nvPr/>
        </p:nvGrpSpPr>
        <p:grpSpPr>
          <a:xfrm>
            <a:off x="1122250" y="4204230"/>
            <a:ext cx="5603755" cy="1457325"/>
            <a:chOff x="2848957" y="4956561"/>
            <a:chExt cx="5603755" cy="1457325"/>
          </a:xfrm>
        </p:grpSpPr>
        <p:graphicFrame>
          <p:nvGraphicFramePr>
            <p:cNvPr id="28" name="对象 27">
              <a:extLst>
                <a:ext uri="{FF2B5EF4-FFF2-40B4-BE49-F238E27FC236}">
                  <a16:creationId xmlns:a16="http://schemas.microsoft.com/office/drawing/2014/main" id="{677B9153-38EB-43C1-B1AC-FF5858696724}"/>
                </a:ext>
              </a:extLst>
            </p:cNvPr>
            <p:cNvGraphicFramePr>
              <a:graphicFrameLocks noChangeAspect="1"/>
            </p:cNvGraphicFramePr>
            <p:nvPr>
              <p:extLst>
                <p:ext uri="{D42A27DB-BD31-4B8C-83A1-F6EECF244321}">
                  <p14:modId xmlns:p14="http://schemas.microsoft.com/office/powerpoint/2010/main" val="1162248581"/>
                </p:ext>
              </p:extLst>
            </p:nvPr>
          </p:nvGraphicFramePr>
          <p:xfrm>
            <a:off x="4068037" y="4956561"/>
            <a:ext cx="4384675" cy="1457325"/>
          </p:xfrm>
          <a:graphic>
            <a:graphicData uri="http://schemas.openxmlformats.org/presentationml/2006/ole">
              <mc:AlternateContent xmlns:mc="http://schemas.openxmlformats.org/markup-compatibility/2006">
                <mc:Choice xmlns:v="urn:schemas-microsoft-com:vml" Requires="v">
                  <p:oleObj spid="_x0000_s153899" name="Equation" r:id="rId8" imgW="1358640" imgH="457200" progId="Equation.DSMT4">
                    <p:embed/>
                  </p:oleObj>
                </mc:Choice>
                <mc:Fallback>
                  <p:oleObj name="Equation" r:id="rId8" imgW="1358640" imgH="457200" progId="Equation.DSMT4">
                    <p:embed/>
                    <p:pic>
                      <p:nvPicPr>
                        <p:cNvPr id="13" name="对象 12">
                          <a:extLst>
                            <a:ext uri="{FF2B5EF4-FFF2-40B4-BE49-F238E27FC236}">
                              <a16:creationId xmlns:a16="http://schemas.microsoft.com/office/drawing/2014/main" id="{F3658564-8386-4265-B757-C75094ADDD3F}"/>
                            </a:ext>
                          </a:extLst>
                        </p:cNvPr>
                        <p:cNvPicPr/>
                        <p:nvPr/>
                      </p:nvPicPr>
                      <p:blipFill>
                        <a:blip r:embed="rId9"/>
                        <a:stretch>
                          <a:fillRect/>
                        </a:stretch>
                      </p:blipFill>
                      <p:spPr>
                        <a:xfrm>
                          <a:off x="4068037" y="4956561"/>
                          <a:ext cx="4384675" cy="1457325"/>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9A08A685-0882-41FF-9930-2C351246E7A3}"/>
                </a:ext>
              </a:extLst>
            </p:cNvPr>
            <p:cNvSpPr txBox="1"/>
            <p:nvPr/>
          </p:nvSpPr>
          <p:spPr>
            <a:xfrm>
              <a:off x="2848957" y="5436401"/>
              <a:ext cx="151606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相似性</a:t>
              </a:r>
            </a:p>
          </p:txBody>
        </p:sp>
      </p:grpSp>
      <p:grpSp>
        <p:nvGrpSpPr>
          <p:cNvPr id="7" name="组合 6">
            <a:extLst>
              <a:ext uri="{FF2B5EF4-FFF2-40B4-BE49-F238E27FC236}">
                <a16:creationId xmlns:a16="http://schemas.microsoft.com/office/drawing/2014/main" id="{619F37C6-5873-4481-9F4B-3126A49C71CB}"/>
              </a:ext>
            </a:extLst>
          </p:cNvPr>
          <p:cNvGrpSpPr/>
          <p:nvPr/>
        </p:nvGrpSpPr>
        <p:grpSpPr>
          <a:xfrm>
            <a:off x="7623206" y="465122"/>
            <a:ext cx="3898517" cy="2772975"/>
            <a:chOff x="1765687" y="159896"/>
            <a:chExt cx="8759393" cy="5665805"/>
          </a:xfrm>
        </p:grpSpPr>
        <p:pic>
          <p:nvPicPr>
            <p:cNvPr id="6" name="图片 5">
              <a:extLst>
                <a:ext uri="{FF2B5EF4-FFF2-40B4-BE49-F238E27FC236}">
                  <a16:creationId xmlns:a16="http://schemas.microsoft.com/office/drawing/2014/main" id="{B881612A-8442-4E23-951A-61D45B4BBAEA}"/>
                </a:ext>
              </a:extLst>
            </p:cNvPr>
            <p:cNvPicPr>
              <a:picLocks noChangeAspect="1"/>
            </p:cNvPicPr>
            <p:nvPr/>
          </p:nvPicPr>
          <p:blipFill rotWithShape="1">
            <a:blip r:embed="rId10"/>
            <a:srcRect l="1232" t="4894" b="61656"/>
            <a:stretch/>
          </p:blipFill>
          <p:spPr>
            <a:xfrm>
              <a:off x="1765687" y="159896"/>
              <a:ext cx="8759393" cy="2293937"/>
            </a:xfrm>
            <a:prstGeom prst="rect">
              <a:avLst/>
            </a:prstGeom>
          </p:spPr>
        </p:pic>
        <p:pic>
          <p:nvPicPr>
            <p:cNvPr id="30" name="图片 29">
              <a:extLst>
                <a:ext uri="{FF2B5EF4-FFF2-40B4-BE49-F238E27FC236}">
                  <a16:creationId xmlns:a16="http://schemas.microsoft.com/office/drawing/2014/main" id="{F1B4281F-CB4E-490A-B92F-16C6097B9E3E}"/>
                </a:ext>
              </a:extLst>
            </p:cNvPr>
            <p:cNvPicPr>
              <a:picLocks noChangeAspect="1"/>
            </p:cNvPicPr>
            <p:nvPr/>
          </p:nvPicPr>
          <p:blipFill rotWithShape="1">
            <a:blip r:embed="rId10"/>
            <a:srcRect l="1232" t="42750" b="47438"/>
            <a:stretch/>
          </p:blipFill>
          <p:spPr>
            <a:xfrm>
              <a:off x="1765687" y="2455134"/>
              <a:ext cx="8759393" cy="672922"/>
            </a:xfrm>
            <a:prstGeom prst="rect">
              <a:avLst/>
            </a:prstGeom>
          </p:spPr>
        </p:pic>
        <p:pic>
          <p:nvPicPr>
            <p:cNvPr id="31" name="图片 30">
              <a:extLst>
                <a:ext uri="{FF2B5EF4-FFF2-40B4-BE49-F238E27FC236}">
                  <a16:creationId xmlns:a16="http://schemas.microsoft.com/office/drawing/2014/main" id="{84FC9ED3-73B8-4B03-BEA3-BB5B041B7E55}"/>
                </a:ext>
              </a:extLst>
            </p:cNvPr>
            <p:cNvPicPr>
              <a:picLocks noChangeAspect="1"/>
            </p:cNvPicPr>
            <p:nvPr/>
          </p:nvPicPr>
          <p:blipFill rotWithShape="1">
            <a:blip r:embed="rId10"/>
            <a:srcRect l="1232" t="54672" b="10518"/>
            <a:stretch/>
          </p:blipFill>
          <p:spPr>
            <a:xfrm>
              <a:off x="1765687" y="3018047"/>
              <a:ext cx="8759393" cy="2387322"/>
            </a:xfrm>
            <a:prstGeom prst="rect">
              <a:avLst/>
            </a:prstGeom>
          </p:spPr>
        </p:pic>
        <p:pic>
          <p:nvPicPr>
            <p:cNvPr id="32" name="图片 31">
              <a:extLst>
                <a:ext uri="{FF2B5EF4-FFF2-40B4-BE49-F238E27FC236}">
                  <a16:creationId xmlns:a16="http://schemas.microsoft.com/office/drawing/2014/main" id="{BD438A19-26A7-47C1-A26E-F4EF65665B12}"/>
                </a:ext>
              </a:extLst>
            </p:cNvPr>
            <p:cNvPicPr>
              <a:picLocks noChangeAspect="1"/>
            </p:cNvPicPr>
            <p:nvPr/>
          </p:nvPicPr>
          <p:blipFill rotWithShape="1">
            <a:blip r:embed="rId10"/>
            <a:srcRect l="1232" t="93534"/>
            <a:stretch/>
          </p:blipFill>
          <p:spPr>
            <a:xfrm>
              <a:off x="1765687" y="5382225"/>
              <a:ext cx="8759393" cy="443476"/>
            </a:xfrm>
            <a:prstGeom prst="rect">
              <a:avLst/>
            </a:prstGeom>
          </p:spPr>
        </p:pic>
      </p:grpSp>
      <p:grpSp>
        <p:nvGrpSpPr>
          <p:cNvPr id="33" name="组合 32">
            <a:extLst>
              <a:ext uri="{FF2B5EF4-FFF2-40B4-BE49-F238E27FC236}">
                <a16:creationId xmlns:a16="http://schemas.microsoft.com/office/drawing/2014/main" id="{45921C91-E319-434A-B4D5-68A6662CDCC3}"/>
              </a:ext>
            </a:extLst>
          </p:cNvPr>
          <p:cNvGrpSpPr/>
          <p:nvPr/>
        </p:nvGrpSpPr>
        <p:grpSpPr>
          <a:xfrm>
            <a:off x="1122250" y="5648325"/>
            <a:ext cx="6367392" cy="809625"/>
            <a:chOff x="2848957" y="5280225"/>
            <a:chExt cx="6367392" cy="809625"/>
          </a:xfrm>
        </p:grpSpPr>
        <p:graphicFrame>
          <p:nvGraphicFramePr>
            <p:cNvPr id="34" name="对象 33">
              <a:extLst>
                <a:ext uri="{FF2B5EF4-FFF2-40B4-BE49-F238E27FC236}">
                  <a16:creationId xmlns:a16="http://schemas.microsoft.com/office/drawing/2014/main" id="{281FE4BC-A589-447E-B0FF-0C374C87447C}"/>
                </a:ext>
              </a:extLst>
            </p:cNvPr>
            <p:cNvGraphicFramePr>
              <a:graphicFrameLocks noChangeAspect="1"/>
            </p:cNvGraphicFramePr>
            <p:nvPr>
              <p:extLst>
                <p:ext uri="{D42A27DB-BD31-4B8C-83A1-F6EECF244321}">
                  <p14:modId xmlns:p14="http://schemas.microsoft.com/office/powerpoint/2010/main" val="844829910"/>
                </p:ext>
              </p:extLst>
            </p:nvPr>
          </p:nvGraphicFramePr>
          <p:xfrm>
            <a:off x="4093486" y="5280225"/>
            <a:ext cx="5122863" cy="809625"/>
          </p:xfrm>
          <a:graphic>
            <a:graphicData uri="http://schemas.openxmlformats.org/presentationml/2006/ole">
              <mc:AlternateContent xmlns:mc="http://schemas.openxmlformats.org/markup-compatibility/2006">
                <mc:Choice xmlns:v="urn:schemas-microsoft-com:vml" Requires="v">
                  <p:oleObj spid="_x0000_s153900" name="Equation" r:id="rId11" imgW="1587240" imgH="253800" progId="Equation.DSMT4">
                    <p:embed/>
                  </p:oleObj>
                </mc:Choice>
                <mc:Fallback>
                  <p:oleObj name="Equation" r:id="rId11" imgW="1587240" imgH="253800" progId="Equation.DSMT4">
                    <p:embed/>
                    <p:pic>
                      <p:nvPicPr>
                        <p:cNvPr id="28" name="对象 27">
                          <a:extLst>
                            <a:ext uri="{FF2B5EF4-FFF2-40B4-BE49-F238E27FC236}">
                              <a16:creationId xmlns:a16="http://schemas.microsoft.com/office/drawing/2014/main" id="{677B9153-38EB-43C1-B1AC-FF5858696724}"/>
                            </a:ext>
                          </a:extLst>
                        </p:cNvPr>
                        <p:cNvPicPr/>
                        <p:nvPr/>
                      </p:nvPicPr>
                      <p:blipFill>
                        <a:blip r:embed="rId12"/>
                        <a:stretch>
                          <a:fillRect/>
                        </a:stretch>
                      </p:blipFill>
                      <p:spPr>
                        <a:xfrm>
                          <a:off x="4093486" y="5280225"/>
                          <a:ext cx="5122863" cy="809625"/>
                        </a:xfrm>
                        <a:prstGeom prst="rect">
                          <a:avLst/>
                        </a:prstGeom>
                      </p:spPr>
                    </p:pic>
                  </p:oleObj>
                </mc:Fallback>
              </mc:AlternateContent>
            </a:graphicData>
          </a:graphic>
        </p:graphicFrame>
        <p:sp>
          <p:nvSpPr>
            <p:cNvPr id="35" name="文本框 34">
              <a:extLst>
                <a:ext uri="{FF2B5EF4-FFF2-40B4-BE49-F238E27FC236}">
                  <a16:creationId xmlns:a16="http://schemas.microsoft.com/office/drawing/2014/main" id="{2394504F-97BC-47B7-B16D-7F3D1FF8791C}"/>
                </a:ext>
              </a:extLst>
            </p:cNvPr>
            <p:cNvSpPr txBox="1"/>
            <p:nvPr/>
          </p:nvSpPr>
          <p:spPr>
            <a:xfrm>
              <a:off x="2848957" y="5436401"/>
              <a:ext cx="151606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偏移性</a:t>
              </a:r>
            </a:p>
          </p:txBody>
        </p:sp>
      </p:grpSp>
      <p:sp>
        <p:nvSpPr>
          <p:cNvPr id="38" name="文本框 37">
            <a:extLst>
              <a:ext uri="{FF2B5EF4-FFF2-40B4-BE49-F238E27FC236}">
                <a16:creationId xmlns:a16="http://schemas.microsoft.com/office/drawing/2014/main" id="{2D9F538D-B4D5-424F-96E3-475D27D47C9B}"/>
              </a:ext>
            </a:extLst>
          </p:cNvPr>
          <p:cNvSpPr txBox="1"/>
          <p:nvPr/>
        </p:nvSpPr>
        <p:spPr>
          <a:xfrm>
            <a:off x="1122250" y="2362616"/>
            <a:ext cx="1780405"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卷积特性</a:t>
            </a:r>
          </a:p>
        </p:txBody>
      </p:sp>
    </p:spTree>
    <p:extLst>
      <p:ext uri="{BB962C8B-B14F-4D97-AF65-F5344CB8AC3E}">
        <p14:creationId xmlns:p14="http://schemas.microsoft.com/office/powerpoint/2010/main" val="34778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75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400"/>
                                        <p:tgtEl>
                                          <p:spTgt spid="7"/>
                                        </p:tgtEl>
                                      </p:cBhvr>
                                    </p:animEffect>
                                    <p:set>
                                      <p:cBhvr>
                                        <p:cTn id="27" dur="1" fill="hold">
                                          <p:stCondLst>
                                            <p:cond delay="399"/>
                                          </p:stCondLst>
                                        </p:cTn>
                                        <p:tgtEl>
                                          <p:spTgt spid="7"/>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75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350"/>
                                        <p:tgtEl>
                                          <p:spTgt spid="12"/>
                                        </p:tgtEl>
                                      </p:cBhvr>
                                    </p:animEffect>
                                    <p:set>
                                      <p:cBhvr>
                                        <p:cTn id="36" dur="1" fill="hold">
                                          <p:stCondLst>
                                            <p:cond delay="349"/>
                                          </p:stCondLst>
                                        </p:cTn>
                                        <p:tgtEl>
                                          <p:spTgt spid="12"/>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350"/>
                                        <p:tgtEl>
                                          <p:spTgt spid="18"/>
                                        </p:tgtEl>
                                      </p:cBhvr>
                                    </p:animEffect>
                                    <p:set>
                                      <p:cBhvr>
                                        <p:cTn id="39" dur="1" fill="hold">
                                          <p:stCondLst>
                                            <p:cond delay="349"/>
                                          </p:stCondLst>
                                        </p:cTn>
                                        <p:tgtEl>
                                          <p:spTgt spid="18"/>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350"/>
                                        <p:tgtEl>
                                          <p:spTgt spid="27"/>
                                        </p:tgtEl>
                                      </p:cBhvr>
                                    </p:animEffect>
                                    <p:set>
                                      <p:cBhvr>
                                        <p:cTn id="42" dur="1" fill="hold">
                                          <p:stCondLst>
                                            <p:cond delay="349"/>
                                          </p:stCondLst>
                                        </p:cTn>
                                        <p:tgtEl>
                                          <p:spTgt spid="27"/>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350"/>
                                        <p:tgtEl>
                                          <p:spTgt spid="33"/>
                                        </p:tgtEl>
                                      </p:cBhvr>
                                    </p:animEffect>
                                    <p:set>
                                      <p:cBhvr>
                                        <p:cTn id="45" dur="1" fill="hold">
                                          <p:stCondLst>
                                            <p:cond delay="3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连续函数的离散化</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39" name="对象 38">
            <a:extLst>
              <a:ext uri="{FF2B5EF4-FFF2-40B4-BE49-F238E27FC236}">
                <a16:creationId xmlns:a16="http://schemas.microsoft.com/office/drawing/2014/main" id="{3E2F8C64-1586-4ED4-BD72-C3F1B2FED4AB}"/>
              </a:ext>
            </a:extLst>
          </p:cNvPr>
          <p:cNvGraphicFramePr>
            <a:graphicFrameLocks noChangeAspect="1"/>
          </p:cNvGraphicFramePr>
          <p:nvPr>
            <p:extLst>
              <p:ext uri="{D42A27DB-BD31-4B8C-83A1-F6EECF244321}">
                <p14:modId xmlns:p14="http://schemas.microsoft.com/office/powerpoint/2010/main" val="1713848662"/>
              </p:ext>
            </p:extLst>
          </p:nvPr>
        </p:nvGraphicFramePr>
        <p:xfrm>
          <a:off x="698388" y="1519639"/>
          <a:ext cx="6628036" cy="1220990"/>
        </p:xfrm>
        <a:graphic>
          <a:graphicData uri="http://schemas.openxmlformats.org/presentationml/2006/ole">
            <mc:AlternateContent xmlns:mc="http://schemas.openxmlformats.org/markup-compatibility/2006">
              <mc:Choice xmlns:v="urn:schemas-microsoft-com:vml" Requires="v">
                <p:oleObj spid="_x0000_s135718" name="Equation" r:id="rId4" imgW="2450880" imgH="457200" progId="Equation.DSMT4">
                  <p:embed/>
                </p:oleObj>
              </mc:Choice>
              <mc:Fallback>
                <p:oleObj name="Equation" r:id="rId4" imgW="2450880" imgH="457200" progId="Equation.DSMT4">
                  <p:embed/>
                  <p:pic>
                    <p:nvPicPr>
                      <p:cNvPr id="17" name="对象 16">
                        <a:extLst>
                          <a:ext uri="{FF2B5EF4-FFF2-40B4-BE49-F238E27FC236}">
                            <a16:creationId xmlns:a16="http://schemas.microsoft.com/office/drawing/2014/main" id="{319C1A48-497A-4CE4-93C1-C1F08F46E8AE}"/>
                          </a:ext>
                        </a:extLst>
                      </p:cNvPr>
                      <p:cNvPicPr/>
                      <p:nvPr/>
                    </p:nvPicPr>
                    <p:blipFill>
                      <a:blip r:embed="rId5"/>
                      <a:stretch>
                        <a:fillRect/>
                      </a:stretch>
                    </p:blipFill>
                    <p:spPr>
                      <a:xfrm>
                        <a:off x="698388" y="1519639"/>
                        <a:ext cx="6628036" cy="1220990"/>
                      </a:xfrm>
                      <a:prstGeom prst="rect">
                        <a:avLst/>
                      </a:prstGeom>
                    </p:spPr>
                  </p:pic>
                </p:oleObj>
              </mc:Fallback>
            </mc:AlternateContent>
          </a:graphicData>
        </a:graphic>
      </p:graphicFrame>
      <p:graphicFrame>
        <p:nvGraphicFramePr>
          <p:cNvPr id="40" name="对象 39">
            <a:extLst>
              <a:ext uri="{FF2B5EF4-FFF2-40B4-BE49-F238E27FC236}">
                <a16:creationId xmlns:a16="http://schemas.microsoft.com/office/drawing/2014/main" id="{EE9B7692-E3F6-4F18-B6CD-9599D267DCF1}"/>
              </a:ext>
            </a:extLst>
          </p:cNvPr>
          <p:cNvGraphicFramePr>
            <a:graphicFrameLocks noChangeAspect="1"/>
          </p:cNvGraphicFramePr>
          <p:nvPr>
            <p:extLst>
              <p:ext uri="{D42A27DB-BD31-4B8C-83A1-F6EECF244321}">
                <p14:modId xmlns:p14="http://schemas.microsoft.com/office/powerpoint/2010/main" val="49654735"/>
              </p:ext>
            </p:extLst>
          </p:nvPr>
        </p:nvGraphicFramePr>
        <p:xfrm>
          <a:off x="1004888" y="3875088"/>
          <a:ext cx="5392737" cy="1533525"/>
        </p:xfrm>
        <a:graphic>
          <a:graphicData uri="http://schemas.openxmlformats.org/presentationml/2006/ole">
            <mc:AlternateContent xmlns:mc="http://schemas.openxmlformats.org/markup-compatibility/2006">
              <mc:Choice xmlns:v="urn:schemas-microsoft-com:vml" Requires="v">
                <p:oleObj spid="_x0000_s135719" name="Equation" r:id="rId6" imgW="1676160" imgH="482400" progId="Equation.DSMT4">
                  <p:embed/>
                </p:oleObj>
              </mc:Choice>
              <mc:Fallback>
                <p:oleObj name="Equation" r:id="rId6" imgW="1676160" imgH="482400" progId="Equation.DSMT4">
                  <p:embed/>
                  <p:pic>
                    <p:nvPicPr>
                      <p:cNvPr id="39" name="对象 38">
                        <a:extLst>
                          <a:ext uri="{FF2B5EF4-FFF2-40B4-BE49-F238E27FC236}">
                            <a16:creationId xmlns:a16="http://schemas.microsoft.com/office/drawing/2014/main" id="{3E2F8C64-1586-4ED4-BD72-C3F1B2FED4AB}"/>
                          </a:ext>
                        </a:extLst>
                      </p:cNvPr>
                      <p:cNvPicPr/>
                      <p:nvPr/>
                    </p:nvPicPr>
                    <p:blipFill>
                      <a:blip r:embed="rId7"/>
                      <a:stretch>
                        <a:fillRect/>
                      </a:stretch>
                    </p:blipFill>
                    <p:spPr>
                      <a:xfrm>
                        <a:off x="1004888" y="3875088"/>
                        <a:ext cx="5392737" cy="1533525"/>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D1593595-DEFE-4162-97A2-94B55A91B1D7}"/>
              </a:ext>
            </a:extLst>
          </p:cNvPr>
          <p:cNvGraphicFramePr>
            <a:graphicFrameLocks noChangeAspect="1"/>
          </p:cNvGraphicFramePr>
          <p:nvPr>
            <p:extLst>
              <p:ext uri="{D42A27DB-BD31-4B8C-83A1-F6EECF244321}">
                <p14:modId xmlns:p14="http://schemas.microsoft.com/office/powerpoint/2010/main" val="3284732613"/>
              </p:ext>
            </p:extLst>
          </p:nvPr>
        </p:nvGraphicFramePr>
        <p:xfrm>
          <a:off x="698388" y="2832885"/>
          <a:ext cx="4902200" cy="1049338"/>
        </p:xfrm>
        <a:graphic>
          <a:graphicData uri="http://schemas.openxmlformats.org/presentationml/2006/ole">
            <mc:AlternateContent xmlns:mc="http://schemas.openxmlformats.org/markup-compatibility/2006">
              <mc:Choice xmlns:v="urn:schemas-microsoft-com:vml" Requires="v">
                <p:oleObj spid="_x0000_s135720" name="Equation" r:id="rId8" imgW="1523880" imgH="330120" progId="Equation.DSMT4">
                  <p:embed/>
                </p:oleObj>
              </mc:Choice>
              <mc:Fallback>
                <p:oleObj name="Equation" r:id="rId8" imgW="1523880" imgH="330120" progId="Equation.DSMT4">
                  <p:embed/>
                  <p:pic>
                    <p:nvPicPr>
                      <p:cNvPr id="40" name="对象 39">
                        <a:extLst>
                          <a:ext uri="{FF2B5EF4-FFF2-40B4-BE49-F238E27FC236}">
                            <a16:creationId xmlns:a16="http://schemas.microsoft.com/office/drawing/2014/main" id="{EE9B7692-E3F6-4F18-B6CD-9599D267DCF1}"/>
                          </a:ext>
                        </a:extLst>
                      </p:cNvPr>
                      <p:cNvPicPr/>
                      <p:nvPr/>
                    </p:nvPicPr>
                    <p:blipFill>
                      <a:blip r:embed="rId9"/>
                      <a:stretch>
                        <a:fillRect/>
                      </a:stretch>
                    </p:blipFill>
                    <p:spPr>
                      <a:xfrm>
                        <a:off x="698388" y="2832885"/>
                        <a:ext cx="4902200" cy="1049338"/>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5B0CDDB4-AEFD-4582-85EC-702CBD84FB47}"/>
              </a:ext>
            </a:extLst>
          </p:cNvPr>
          <p:cNvGraphicFramePr>
            <a:graphicFrameLocks noChangeAspect="1"/>
          </p:cNvGraphicFramePr>
          <p:nvPr>
            <p:extLst>
              <p:ext uri="{D42A27DB-BD31-4B8C-83A1-F6EECF244321}">
                <p14:modId xmlns:p14="http://schemas.microsoft.com/office/powerpoint/2010/main" val="1880164228"/>
              </p:ext>
            </p:extLst>
          </p:nvPr>
        </p:nvGraphicFramePr>
        <p:xfrm>
          <a:off x="762793" y="5492147"/>
          <a:ext cx="5922963" cy="1050925"/>
        </p:xfrm>
        <a:graphic>
          <a:graphicData uri="http://schemas.openxmlformats.org/presentationml/2006/ole">
            <mc:AlternateContent xmlns:mc="http://schemas.openxmlformats.org/markup-compatibility/2006">
              <mc:Choice xmlns:v="urn:schemas-microsoft-com:vml" Requires="v">
                <p:oleObj spid="_x0000_s135721" name="Equation" r:id="rId10" imgW="1841400" imgH="330120" progId="Equation.DSMT4">
                  <p:embed/>
                </p:oleObj>
              </mc:Choice>
              <mc:Fallback>
                <p:oleObj name="Equation" r:id="rId10" imgW="1841400" imgH="330120" progId="Equation.DSMT4">
                  <p:embed/>
                  <p:pic>
                    <p:nvPicPr>
                      <p:cNvPr id="41" name="对象 40">
                        <a:extLst>
                          <a:ext uri="{FF2B5EF4-FFF2-40B4-BE49-F238E27FC236}">
                            <a16:creationId xmlns:a16="http://schemas.microsoft.com/office/drawing/2014/main" id="{D1593595-DEFE-4162-97A2-94B55A91B1D7}"/>
                          </a:ext>
                        </a:extLst>
                      </p:cNvPr>
                      <p:cNvPicPr/>
                      <p:nvPr/>
                    </p:nvPicPr>
                    <p:blipFill>
                      <a:blip r:embed="rId11"/>
                      <a:stretch>
                        <a:fillRect/>
                      </a:stretch>
                    </p:blipFill>
                    <p:spPr>
                      <a:xfrm>
                        <a:off x="762793" y="5492147"/>
                        <a:ext cx="5922963" cy="1050925"/>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23E345EF-2B4B-4D06-8AEF-D7183208B699}"/>
              </a:ext>
            </a:extLst>
          </p:cNvPr>
          <p:cNvGrpSpPr/>
          <p:nvPr/>
        </p:nvGrpSpPr>
        <p:grpSpPr>
          <a:xfrm>
            <a:off x="6591414" y="2733911"/>
            <a:ext cx="5488520" cy="3233283"/>
            <a:chOff x="5746750" y="2603310"/>
            <a:chExt cx="6777548" cy="3919559"/>
          </a:xfrm>
        </p:grpSpPr>
        <p:graphicFrame>
          <p:nvGraphicFramePr>
            <p:cNvPr id="43" name="对象 42">
              <a:extLst>
                <a:ext uri="{FF2B5EF4-FFF2-40B4-BE49-F238E27FC236}">
                  <a16:creationId xmlns:a16="http://schemas.microsoft.com/office/drawing/2014/main" id="{E447B0B3-F05C-44DA-9390-86A01A52027D}"/>
                </a:ext>
              </a:extLst>
            </p:cNvPr>
            <p:cNvGraphicFramePr>
              <a:graphicFrameLocks noChangeAspect="1"/>
            </p:cNvGraphicFramePr>
            <p:nvPr>
              <p:extLst>
                <p:ext uri="{D42A27DB-BD31-4B8C-83A1-F6EECF244321}">
                  <p14:modId xmlns:p14="http://schemas.microsoft.com/office/powerpoint/2010/main" val="2462281456"/>
                </p:ext>
              </p:extLst>
            </p:nvPr>
          </p:nvGraphicFramePr>
          <p:xfrm>
            <a:off x="5746750" y="2603310"/>
            <a:ext cx="5400112" cy="1333960"/>
          </p:xfrm>
          <a:graphic>
            <a:graphicData uri="http://schemas.openxmlformats.org/presentationml/2006/ole">
              <mc:AlternateContent xmlns:mc="http://schemas.openxmlformats.org/markup-compatibility/2006">
                <mc:Choice xmlns:v="urn:schemas-microsoft-com:vml" Requires="v">
                  <p:oleObj spid="_x0000_s135722" name="Equation" r:id="rId12" imgW="2031840" imgH="507960" progId="Equation.DSMT4">
                    <p:embed/>
                  </p:oleObj>
                </mc:Choice>
                <mc:Fallback>
                  <p:oleObj name="Equation" r:id="rId12" imgW="2031840" imgH="507960" progId="Equation.DSMT4">
                    <p:embed/>
                    <p:pic>
                      <p:nvPicPr>
                        <p:cNvPr id="41" name="对象 40">
                          <a:extLst>
                            <a:ext uri="{FF2B5EF4-FFF2-40B4-BE49-F238E27FC236}">
                              <a16:creationId xmlns:a16="http://schemas.microsoft.com/office/drawing/2014/main" id="{D1593595-DEFE-4162-97A2-94B55A91B1D7}"/>
                            </a:ext>
                          </a:extLst>
                        </p:cNvPr>
                        <p:cNvPicPr/>
                        <p:nvPr/>
                      </p:nvPicPr>
                      <p:blipFill>
                        <a:blip r:embed="rId13"/>
                        <a:stretch>
                          <a:fillRect/>
                        </a:stretch>
                      </p:blipFill>
                      <p:spPr>
                        <a:xfrm>
                          <a:off x="5746750" y="2603310"/>
                          <a:ext cx="5400112" cy="133396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1E03B1BF-EB85-46BA-9175-6A6E3CCC2E54}"/>
                </a:ext>
              </a:extLst>
            </p:cNvPr>
            <p:cNvGraphicFramePr>
              <a:graphicFrameLocks noChangeAspect="1"/>
            </p:cNvGraphicFramePr>
            <p:nvPr>
              <p:extLst>
                <p:ext uri="{D42A27DB-BD31-4B8C-83A1-F6EECF244321}">
                  <p14:modId xmlns:p14="http://schemas.microsoft.com/office/powerpoint/2010/main" val="2260409630"/>
                </p:ext>
              </p:extLst>
            </p:nvPr>
          </p:nvGraphicFramePr>
          <p:xfrm>
            <a:off x="5746750" y="5197033"/>
            <a:ext cx="6777548" cy="1325836"/>
          </p:xfrm>
          <a:graphic>
            <a:graphicData uri="http://schemas.openxmlformats.org/presentationml/2006/ole">
              <mc:AlternateContent xmlns:mc="http://schemas.openxmlformats.org/markup-compatibility/2006">
                <mc:Choice xmlns:v="urn:schemas-microsoft-com:vml" Requires="v">
                  <p:oleObj spid="_x0000_s135723" name="Equation" r:id="rId14" imgW="2565360" imgH="507960" progId="Equation.DSMT4">
                    <p:embed/>
                  </p:oleObj>
                </mc:Choice>
                <mc:Fallback>
                  <p:oleObj name="Equation" r:id="rId14" imgW="2565360" imgH="507960" progId="Equation.DSMT4">
                    <p:embed/>
                    <p:pic>
                      <p:nvPicPr>
                        <p:cNvPr id="43" name="对象 42">
                          <a:extLst>
                            <a:ext uri="{FF2B5EF4-FFF2-40B4-BE49-F238E27FC236}">
                              <a16:creationId xmlns:a16="http://schemas.microsoft.com/office/drawing/2014/main" id="{E447B0B3-F05C-44DA-9390-86A01A52027D}"/>
                            </a:ext>
                          </a:extLst>
                        </p:cNvPr>
                        <p:cNvPicPr/>
                        <p:nvPr/>
                      </p:nvPicPr>
                      <p:blipFill>
                        <a:blip r:embed="rId15"/>
                        <a:stretch>
                          <a:fillRect/>
                        </a:stretch>
                      </p:blipFill>
                      <p:spPr>
                        <a:xfrm>
                          <a:off x="5746750" y="5197033"/>
                          <a:ext cx="6777548" cy="1325836"/>
                        </a:xfrm>
                        <a:prstGeom prst="rect">
                          <a:avLst/>
                        </a:prstGeom>
                      </p:spPr>
                    </p:pic>
                  </p:oleObj>
                </mc:Fallback>
              </mc:AlternateContent>
            </a:graphicData>
          </a:graphic>
        </p:graphicFrame>
      </p:grpSp>
      <p:pic>
        <p:nvPicPr>
          <p:cNvPr id="11" name="图片 10">
            <a:extLst>
              <a:ext uri="{FF2B5EF4-FFF2-40B4-BE49-F238E27FC236}">
                <a16:creationId xmlns:a16="http://schemas.microsoft.com/office/drawing/2014/main" id="{844759C9-7971-4BA6-A1DB-FE9DEEF4A3F2}"/>
              </a:ext>
            </a:extLst>
          </p:cNvPr>
          <p:cNvPicPr>
            <a:picLocks noChangeAspect="1"/>
          </p:cNvPicPr>
          <p:nvPr/>
        </p:nvPicPr>
        <p:blipFill>
          <a:blip r:embed="rId16"/>
          <a:stretch>
            <a:fillRect/>
          </a:stretch>
        </p:blipFill>
        <p:spPr>
          <a:xfrm>
            <a:off x="7636181" y="548695"/>
            <a:ext cx="4524565" cy="1274052"/>
          </a:xfrm>
          <a:prstGeom prst="rect">
            <a:avLst/>
          </a:prstGeom>
        </p:spPr>
      </p:pic>
    </p:spTree>
    <p:extLst>
      <p:ext uri="{BB962C8B-B14F-4D97-AF65-F5344CB8AC3E}">
        <p14:creationId xmlns:p14="http://schemas.microsoft.com/office/powerpoint/2010/main" val="381139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1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7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400"/>
                                        <p:tgtEl>
                                          <p:spTgt spid="39"/>
                                        </p:tgtEl>
                                      </p:cBhvr>
                                    </p:animEffect>
                                    <p:set>
                                      <p:cBhvr>
                                        <p:cTn id="22" dur="1" fill="hold">
                                          <p:stCondLst>
                                            <p:cond delay="399"/>
                                          </p:stCondLst>
                                        </p:cTn>
                                        <p:tgtEl>
                                          <p:spTgt spid="39"/>
                                        </p:tgtEl>
                                        <p:attrNameLst>
                                          <p:attrName>style.visibility</p:attrName>
                                        </p:attrNameLst>
                                      </p:cBhvr>
                                      <p:to>
                                        <p:strVal val="hidden"/>
                                      </p:to>
                                    </p:set>
                                  </p:childTnLst>
                                </p:cTn>
                              </p:par>
                              <p:par>
                                <p:cTn id="23" presetID="22" presetClass="exit" presetSubtype="2" fill="hold" nodeType="withEffect">
                                  <p:stCondLst>
                                    <p:cond delay="0"/>
                                  </p:stCondLst>
                                  <p:childTnLst>
                                    <p:animEffect transition="out" filter="wipe(right)">
                                      <p:cBhvr>
                                        <p:cTn id="24" dur="400"/>
                                        <p:tgtEl>
                                          <p:spTgt spid="40"/>
                                        </p:tgtEl>
                                      </p:cBhvr>
                                    </p:animEffect>
                                    <p:set>
                                      <p:cBhvr>
                                        <p:cTn id="25" dur="1" fill="hold">
                                          <p:stCondLst>
                                            <p:cond delay="399"/>
                                          </p:stCondLst>
                                        </p:cTn>
                                        <p:tgtEl>
                                          <p:spTgt spid="40"/>
                                        </p:tgtEl>
                                        <p:attrNameLst>
                                          <p:attrName>style.visibility</p:attrName>
                                        </p:attrNameLst>
                                      </p:cBhvr>
                                      <p:to>
                                        <p:strVal val="hidden"/>
                                      </p:to>
                                    </p:set>
                                  </p:childTnLst>
                                </p:cTn>
                              </p:par>
                            </p:childTnLst>
                          </p:cTn>
                        </p:par>
                        <p:par>
                          <p:cTn id="26" fill="hold">
                            <p:stCondLst>
                              <p:cond delay="400"/>
                            </p:stCondLst>
                            <p:childTnLst>
                              <p:par>
                                <p:cTn id="27" presetID="22" presetClass="entr" presetSubtype="8"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75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75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75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202099" y="329417"/>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连续函数的离散化</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17" name="对象 16">
            <a:extLst>
              <a:ext uri="{FF2B5EF4-FFF2-40B4-BE49-F238E27FC236}">
                <a16:creationId xmlns:a16="http://schemas.microsoft.com/office/drawing/2014/main" id="{3225C71C-EBDF-46E5-804A-3A81E8049EF4}"/>
              </a:ext>
            </a:extLst>
          </p:cNvPr>
          <p:cNvGraphicFramePr>
            <a:graphicFrameLocks noChangeAspect="1"/>
          </p:cNvGraphicFramePr>
          <p:nvPr>
            <p:extLst>
              <p:ext uri="{D42A27DB-BD31-4B8C-83A1-F6EECF244321}">
                <p14:modId xmlns:p14="http://schemas.microsoft.com/office/powerpoint/2010/main" val="4159249540"/>
              </p:ext>
            </p:extLst>
          </p:nvPr>
        </p:nvGraphicFramePr>
        <p:xfrm>
          <a:off x="338311" y="1939497"/>
          <a:ext cx="8593755" cy="836472"/>
        </p:xfrm>
        <a:graphic>
          <a:graphicData uri="http://schemas.openxmlformats.org/presentationml/2006/ole">
            <mc:AlternateContent xmlns:mc="http://schemas.openxmlformats.org/markup-compatibility/2006">
              <mc:Choice xmlns:v="urn:schemas-microsoft-com:vml" Requires="v">
                <p:oleObj spid="_x0000_s165130" name="Equation" r:id="rId4" imgW="2577960" imgH="253800" progId="Equation.DSMT4">
                  <p:embed/>
                </p:oleObj>
              </mc:Choice>
              <mc:Fallback>
                <p:oleObj name="Equation" r:id="rId4" imgW="2577960" imgH="253800" progId="Equation.DSMT4">
                  <p:embed/>
                  <p:pic>
                    <p:nvPicPr>
                      <p:cNvPr id="43" name="对象 42">
                        <a:extLst>
                          <a:ext uri="{FF2B5EF4-FFF2-40B4-BE49-F238E27FC236}">
                            <a16:creationId xmlns:a16="http://schemas.microsoft.com/office/drawing/2014/main" id="{E447B0B3-F05C-44DA-9390-86A01A52027D}"/>
                          </a:ext>
                        </a:extLst>
                      </p:cNvPr>
                      <p:cNvPicPr/>
                      <p:nvPr/>
                    </p:nvPicPr>
                    <p:blipFill>
                      <a:blip r:embed="rId5"/>
                      <a:stretch>
                        <a:fillRect/>
                      </a:stretch>
                    </p:blipFill>
                    <p:spPr>
                      <a:xfrm>
                        <a:off x="338311" y="1939497"/>
                        <a:ext cx="8593755" cy="83647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30A03DE7-2769-4892-A9FE-1888786CF6DF}"/>
              </a:ext>
            </a:extLst>
          </p:cNvPr>
          <p:cNvGraphicFramePr>
            <a:graphicFrameLocks noChangeAspect="1"/>
          </p:cNvGraphicFramePr>
          <p:nvPr>
            <p:extLst>
              <p:ext uri="{D42A27DB-BD31-4B8C-83A1-F6EECF244321}">
                <p14:modId xmlns:p14="http://schemas.microsoft.com/office/powerpoint/2010/main" val="2948024615"/>
              </p:ext>
            </p:extLst>
          </p:nvPr>
        </p:nvGraphicFramePr>
        <p:xfrm>
          <a:off x="1557626" y="2648479"/>
          <a:ext cx="6561137" cy="917575"/>
        </p:xfrm>
        <a:graphic>
          <a:graphicData uri="http://schemas.openxmlformats.org/presentationml/2006/ole">
            <mc:AlternateContent xmlns:mc="http://schemas.openxmlformats.org/markup-compatibility/2006">
              <mc:Choice xmlns:v="urn:schemas-microsoft-com:vml" Requires="v">
                <p:oleObj spid="_x0000_s165131" name="Equation" r:id="rId6" imgW="1968480" imgH="279360" progId="Equation.DSMT4">
                  <p:embed/>
                </p:oleObj>
              </mc:Choice>
              <mc:Fallback>
                <p:oleObj name="Equation" r:id="rId6" imgW="1968480" imgH="279360" progId="Equation.DSMT4">
                  <p:embed/>
                  <p:pic>
                    <p:nvPicPr>
                      <p:cNvPr id="17" name="对象 16">
                        <a:extLst>
                          <a:ext uri="{FF2B5EF4-FFF2-40B4-BE49-F238E27FC236}">
                            <a16:creationId xmlns:a16="http://schemas.microsoft.com/office/drawing/2014/main" id="{3225C71C-EBDF-46E5-804A-3A81E8049EF4}"/>
                          </a:ext>
                        </a:extLst>
                      </p:cNvPr>
                      <p:cNvPicPr/>
                      <p:nvPr/>
                    </p:nvPicPr>
                    <p:blipFill>
                      <a:blip r:embed="rId7"/>
                      <a:stretch>
                        <a:fillRect/>
                      </a:stretch>
                    </p:blipFill>
                    <p:spPr>
                      <a:xfrm>
                        <a:off x="1557626" y="2648479"/>
                        <a:ext cx="6561137" cy="91757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29021E3-BE33-48AD-851D-261184D4E68F}"/>
              </a:ext>
            </a:extLst>
          </p:cNvPr>
          <p:cNvGraphicFramePr>
            <a:graphicFrameLocks noChangeAspect="1"/>
          </p:cNvGraphicFramePr>
          <p:nvPr>
            <p:extLst>
              <p:ext uri="{D42A27DB-BD31-4B8C-83A1-F6EECF244321}">
                <p14:modId xmlns:p14="http://schemas.microsoft.com/office/powerpoint/2010/main" val="3851452224"/>
              </p:ext>
            </p:extLst>
          </p:nvPr>
        </p:nvGraphicFramePr>
        <p:xfrm>
          <a:off x="9241697" y="2315136"/>
          <a:ext cx="3108340" cy="1758766"/>
        </p:xfrm>
        <a:graphic>
          <a:graphicData uri="http://schemas.openxmlformats.org/presentationml/2006/ole">
            <mc:AlternateContent xmlns:mc="http://schemas.openxmlformats.org/markup-compatibility/2006">
              <mc:Choice xmlns:v="urn:schemas-microsoft-com:vml" Requires="v">
                <p:oleObj spid="_x0000_s165132" name="Equation" r:id="rId8" imgW="1371600" imgH="787320" progId="Equation.DSMT4">
                  <p:embed/>
                </p:oleObj>
              </mc:Choice>
              <mc:Fallback>
                <p:oleObj name="Equation" r:id="rId8" imgW="1371600" imgH="787320" progId="Equation.DSMT4">
                  <p:embed/>
                  <p:pic>
                    <p:nvPicPr>
                      <p:cNvPr id="19" name="对象 18">
                        <a:extLst>
                          <a:ext uri="{FF2B5EF4-FFF2-40B4-BE49-F238E27FC236}">
                            <a16:creationId xmlns:a16="http://schemas.microsoft.com/office/drawing/2014/main" id="{30A03DE7-2769-4892-A9FE-1888786CF6DF}"/>
                          </a:ext>
                        </a:extLst>
                      </p:cNvPr>
                      <p:cNvPicPr/>
                      <p:nvPr/>
                    </p:nvPicPr>
                    <p:blipFill>
                      <a:blip r:embed="rId9"/>
                      <a:stretch>
                        <a:fillRect/>
                      </a:stretch>
                    </p:blipFill>
                    <p:spPr>
                      <a:xfrm>
                        <a:off x="9241697" y="2315136"/>
                        <a:ext cx="3108340" cy="1758766"/>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EDB5427F-F52C-4A82-A687-D9ED00C55681}"/>
              </a:ext>
            </a:extLst>
          </p:cNvPr>
          <p:cNvGraphicFramePr>
            <a:graphicFrameLocks noChangeAspect="1"/>
          </p:cNvGraphicFramePr>
          <p:nvPr>
            <p:extLst>
              <p:ext uri="{D42A27DB-BD31-4B8C-83A1-F6EECF244321}">
                <p14:modId xmlns:p14="http://schemas.microsoft.com/office/powerpoint/2010/main" val="2034097400"/>
              </p:ext>
            </p:extLst>
          </p:nvPr>
        </p:nvGraphicFramePr>
        <p:xfrm>
          <a:off x="202099" y="966181"/>
          <a:ext cx="10414000" cy="919163"/>
        </p:xfrm>
        <a:graphic>
          <a:graphicData uri="http://schemas.openxmlformats.org/presentationml/2006/ole">
            <mc:AlternateContent xmlns:mc="http://schemas.openxmlformats.org/markup-compatibility/2006">
              <mc:Choice xmlns:v="urn:schemas-microsoft-com:vml" Requires="v">
                <p:oleObj spid="_x0000_s165133" name="Equation" r:id="rId10" imgW="3124080" imgH="279360" progId="Equation.DSMT4">
                  <p:embed/>
                </p:oleObj>
              </mc:Choice>
              <mc:Fallback>
                <p:oleObj name="Equation" r:id="rId10" imgW="3124080" imgH="279360" progId="Equation.DSMT4">
                  <p:embed/>
                  <p:pic>
                    <p:nvPicPr>
                      <p:cNvPr id="23" name="对象 22">
                        <a:extLst>
                          <a:ext uri="{FF2B5EF4-FFF2-40B4-BE49-F238E27FC236}">
                            <a16:creationId xmlns:a16="http://schemas.microsoft.com/office/drawing/2014/main" id="{0798B5BB-A66E-424A-B82E-B90C047A5ADC}"/>
                          </a:ext>
                        </a:extLst>
                      </p:cNvPr>
                      <p:cNvPicPr/>
                      <p:nvPr/>
                    </p:nvPicPr>
                    <p:blipFill>
                      <a:blip r:embed="rId11"/>
                      <a:stretch>
                        <a:fillRect/>
                      </a:stretch>
                    </p:blipFill>
                    <p:spPr>
                      <a:xfrm>
                        <a:off x="202099" y="966181"/>
                        <a:ext cx="10414000" cy="919163"/>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243DB17F-C899-4F81-BB75-D4D7BFAFD4A2}"/>
              </a:ext>
            </a:extLst>
          </p:cNvPr>
          <p:cNvGraphicFramePr>
            <a:graphicFrameLocks noChangeAspect="1"/>
          </p:cNvGraphicFramePr>
          <p:nvPr>
            <p:extLst>
              <p:ext uri="{D42A27DB-BD31-4B8C-83A1-F6EECF244321}">
                <p14:modId xmlns:p14="http://schemas.microsoft.com/office/powerpoint/2010/main" val="1448777783"/>
              </p:ext>
            </p:extLst>
          </p:nvPr>
        </p:nvGraphicFramePr>
        <p:xfrm>
          <a:off x="1528539" y="3389525"/>
          <a:ext cx="4064000" cy="1420812"/>
        </p:xfrm>
        <a:graphic>
          <a:graphicData uri="http://schemas.openxmlformats.org/presentationml/2006/ole">
            <mc:AlternateContent xmlns:mc="http://schemas.openxmlformats.org/markup-compatibility/2006">
              <mc:Choice xmlns:v="urn:schemas-microsoft-com:vml" Requires="v">
                <p:oleObj spid="_x0000_s165134" name="Equation" r:id="rId12" imgW="1218960" imgH="431640" progId="Equation.DSMT4">
                  <p:embed/>
                </p:oleObj>
              </mc:Choice>
              <mc:Fallback>
                <p:oleObj name="Equation" r:id="rId12" imgW="1218960" imgH="431640" progId="Equation.DSMT4">
                  <p:embed/>
                  <p:pic>
                    <p:nvPicPr>
                      <p:cNvPr id="24" name="对象 23">
                        <a:extLst>
                          <a:ext uri="{FF2B5EF4-FFF2-40B4-BE49-F238E27FC236}">
                            <a16:creationId xmlns:a16="http://schemas.microsoft.com/office/drawing/2014/main" id="{0EA56E52-3228-4558-8178-46A6C9EAE433}"/>
                          </a:ext>
                        </a:extLst>
                      </p:cNvPr>
                      <p:cNvPicPr/>
                      <p:nvPr/>
                    </p:nvPicPr>
                    <p:blipFill>
                      <a:blip r:embed="rId13"/>
                      <a:stretch>
                        <a:fillRect/>
                      </a:stretch>
                    </p:blipFill>
                    <p:spPr>
                      <a:xfrm>
                        <a:off x="1528539" y="3389525"/>
                        <a:ext cx="4064000" cy="1420812"/>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E820FE23-0DFF-498B-B38E-0DF9DFB1962C}"/>
              </a:ext>
            </a:extLst>
          </p:cNvPr>
          <p:cNvGrpSpPr/>
          <p:nvPr/>
        </p:nvGrpSpPr>
        <p:grpSpPr>
          <a:xfrm>
            <a:off x="6065770" y="3472216"/>
            <a:ext cx="3960362" cy="1420812"/>
            <a:chOff x="7312408" y="3235140"/>
            <a:chExt cx="3960362" cy="1420812"/>
          </a:xfrm>
        </p:grpSpPr>
        <p:graphicFrame>
          <p:nvGraphicFramePr>
            <p:cNvPr id="38" name="对象 37">
              <a:extLst>
                <a:ext uri="{FF2B5EF4-FFF2-40B4-BE49-F238E27FC236}">
                  <a16:creationId xmlns:a16="http://schemas.microsoft.com/office/drawing/2014/main" id="{32F357FE-693F-4329-9BBB-0B9953307882}"/>
                </a:ext>
              </a:extLst>
            </p:cNvPr>
            <p:cNvGraphicFramePr>
              <a:graphicFrameLocks noChangeAspect="1"/>
            </p:cNvGraphicFramePr>
            <p:nvPr>
              <p:extLst>
                <p:ext uri="{D42A27DB-BD31-4B8C-83A1-F6EECF244321}">
                  <p14:modId xmlns:p14="http://schemas.microsoft.com/office/powerpoint/2010/main" val="3124588572"/>
                </p:ext>
              </p:extLst>
            </p:nvPr>
          </p:nvGraphicFramePr>
          <p:xfrm>
            <a:off x="7759633" y="3235140"/>
            <a:ext cx="3513137" cy="1420812"/>
          </p:xfrm>
          <a:graphic>
            <a:graphicData uri="http://schemas.openxmlformats.org/presentationml/2006/ole">
              <mc:AlternateContent xmlns:mc="http://schemas.openxmlformats.org/markup-compatibility/2006">
                <mc:Choice xmlns:v="urn:schemas-microsoft-com:vml" Requires="v">
                  <p:oleObj spid="_x0000_s165135" name="Equation" r:id="rId14" imgW="1054080" imgH="431640" progId="Equation.DSMT4">
                    <p:embed/>
                  </p:oleObj>
                </mc:Choice>
                <mc:Fallback>
                  <p:oleObj name="Equation" r:id="rId14" imgW="1054080" imgH="431640" progId="Equation.DSMT4">
                    <p:embed/>
                    <p:pic>
                      <p:nvPicPr>
                        <p:cNvPr id="15" name="对象 14">
                          <a:extLst>
                            <a:ext uri="{FF2B5EF4-FFF2-40B4-BE49-F238E27FC236}">
                              <a16:creationId xmlns:a16="http://schemas.microsoft.com/office/drawing/2014/main" id="{78A4E3AD-B5D5-447C-A26B-72611DEA0A1D}"/>
                            </a:ext>
                          </a:extLst>
                        </p:cNvPr>
                        <p:cNvPicPr/>
                        <p:nvPr/>
                      </p:nvPicPr>
                      <p:blipFill>
                        <a:blip r:embed="rId15"/>
                        <a:stretch>
                          <a:fillRect/>
                        </a:stretch>
                      </p:blipFill>
                      <p:spPr>
                        <a:xfrm>
                          <a:off x="7759633" y="3235140"/>
                          <a:ext cx="3513137" cy="1420812"/>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FDC2D615-397C-4730-A9F7-B502998E10F6}"/>
                </a:ext>
              </a:extLst>
            </p:cNvPr>
            <p:cNvSpPr txBox="1"/>
            <p:nvPr/>
          </p:nvSpPr>
          <p:spPr>
            <a:xfrm>
              <a:off x="7312408" y="3595352"/>
              <a:ext cx="670696" cy="707886"/>
            </a:xfrm>
            <a:prstGeom prst="rect">
              <a:avLst/>
            </a:prstGeom>
            <a:noFill/>
          </p:spPr>
          <p:txBody>
            <a:bodyPr wrap="square" rtlCol="0">
              <a:spAutoFit/>
            </a:bodyPr>
            <a:lstStyle/>
            <a:p>
              <a:r>
                <a:rPr lang="en-US" altLang="zh-CN" sz="4000" spc="-400" dirty="0">
                  <a:solidFill>
                    <a:schemeClr val="bg1"/>
                  </a:solidFill>
                  <a:latin typeface="Bookman Old Style" panose="02050604050505020204" pitchFamily="18" charset="0"/>
                </a:rPr>
                <a:t>III</a:t>
              </a:r>
              <a:endParaRPr lang="zh-CN" altLang="en-US" sz="4000" spc="-400" dirty="0">
                <a:solidFill>
                  <a:schemeClr val="bg1"/>
                </a:solidFill>
                <a:latin typeface="Bookman Old Style" panose="02050604050505020204" pitchFamily="18" charset="0"/>
              </a:endParaRPr>
            </a:p>
          </p:txBody>
        </p:sp>
      </p:grpSp>
      <p:grpSp>
        <p:nvGrpSpPr>
          <p:cNvPr id="3" name="组合 2">
            <a:extLst>
              <a:ext uri="{FF2B5EF4-FFF2-40B4-BE49-F238E27FC236}">
                <a16:creationId xmlns:a16="http://schemas.microsoft.com/office/drawing/2014/main" id="{296DD3C6-68BE-4F7B-A0E7-3AE22A6F5A09}"/>
              </a:ext>
            </a:extLst>
          </p:cNvPr>
          <p:cNvGrpSpPr/>
          <p:nvPr/>
        </p:nvGrpSpPr>
        <p:grpSpPr>
          <a:xfrm>
            <a:off x="1631618" y="5076456"/>
            <a:ext cx="3062422" cy="835025"/>
            <a:chOff x="2079367" y="4781550"/>
            <a:chExt cx="3062422" cy="835025"/>
          </a:xfrm>
        </p:grpSpPr>
        <p:grpSp>
          <p:nvGrpSpPr>
            <p:cNvPr id="45" name="组合 44">
              <a:extLst>
                <a:ext uri="{FF2B5EF4-FFF2-40B4-BE49-F238E27FC236}">
                  <a16:creationId xmlns:a16="http://schemas.microsoft.com/office/drawing/2014/main" id="{0FFE951B-462F-4087-95F1-C198B03DD909}"/>
                </a:ext>
              </a:extLst>
            </p:cNvPr>
            <p:cNvGrpSpPr/>
            <p:nvPr/>
          </p:nvGrpSpPr>
          <p:grpSpPr>
            <a:xfrm>
              <a:off x="2079367" y="4781550"/>
              <a:ext cx="3062422" cy="835025"/>
              <a:chOff x="3222625" y="4781550"/>
              <a:chExt cx="3062422" cy="835025"/>
            </a:xfrm>
          </p:grpSpPr>
          <p:graphicFrame>
            <p:nvGraphicFramePr>
              <p:cNvPr id="46" name="对象 45">
                <a:extLst>
                  <a:ext uri="{FF2B5EF4-FFF2-40B4-BE49-F238E27FC236}">
                    <a16:creationId xmlns:a16="http://schemas.microsoft.com/office/drawing/2014/main" id="{0E54AFBD-1BB3-41F3-B7CB-D478C0D36E6D}"/>
                  </a:ext>
                </a:extLst>
              </p:cNvPr>
              <p:cNvGraphicFramePr>
                <a:graphicFrameLocks noChangeAspect="1"/>
              </p:cNvGraphicFramePr>
              <p:nvPr>
                <p:extLst>
                  <p:ext uri="{D42A27DB-BD31-4B8C-83A1-F6EECF244321}">
                    <p14:modId xmlns:p14="http://schemas.microsoft.com/office/powerpoint/2010/main" val="1676076478"/>
                  </p:ext>
                </p:extLst>
              </p:nvPr>
            </p:nvGraphicFramePr>
            <p:xfrm>
              <a:off x="3222625" y="4781550"/>
              <a:ext cx="1778000" cy="835025"/>
            </p:xfrm>
            <a:graphic>
              <a:graphicData uri="http://schemas.openxmlformats.org/presentationml/2006/ole">
                <mc:AlternateContent xmlns:mc="http://schemas.openxmlformats.org/markup-compatibility/2006">
                  <mc:Choice xmlns:v="urn:schemas-microsoft-com:vml" Requires="v">
                    <p:oleObj spid="_x0000_s165136" name="Equation" r:id="rId16" imgW="533160" imgH="253800" progId="Equation.DSMT4">
                      <p:embed/>
                    </p:oleObj>
                  </mc:Choice>
                  <mc:Fallback>
                    <p:oleObj name="Equation" r:id="rId16" imgW="533160" imgH="253800" progId="Equation.DSMT4">
                      <p:embed/>
                      <p:pic>
                        <p:nvPicPr>
                          <p:cNvPr id="21" name="对象 20">
                            <a:extLst>
                              <a:ext uri="{FF2B5EF4-FFF2-40B4-BE49-F238E27FC236}">
                                <a16:creationId xmlns:a16="http://schemas.microsoft.com/office/drawing/2014/main" id="{301D0CA2-8D25-483B-B41E-5106EA23AD89}"/>
                              </a:ext>
                            </a:extLst>
                          </p:cNvPr>
                          <p:cNvPicPr/>
                          <p:nvPr/>
                        </p:nvPicPr>
                        <p:blipFill>
                          <a:blip r:embed="rId17"/>
                          <a:stretch>
                            <a:fillRect/>
                          </a:stretch>
                        </p:blipFill>
                        <p:spPr>
                          <a:xfrm>
                            <a:off x="3222625" y="4781550"/>
                            <a:ext cx="1778000" cy="835025"/>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85C1C7FE-7D8F-4632-B3CC-5B01442F354E}"/>
                  </a:ext>
                </a:extLst>
              </p:cNvPr>
              <p:cNvGraphicFramePr>
                <a:graphicFrameLocks noChangeAspect="1"/>
              </p:cNvGraphicFramePr>
              <p:nvPr>
                <p:extLst>
                  <p:ext uri="{D42A27DB-BD31-4B8C-83A1-F6EECF244321}">
                    <p14:modId xmlns:p14="http://schemas.microsoft.com/office/powerpoint/2010/main" val="2377070365"/>
                  </p:ext>
                </p:extLst>
              </p:nvPr>
            </p:nvGraphicFramePr>
            <p:xfrm>
              <a:off x="5480185" y="4781550"/>
              <a:ext cx="804862" cy="835025"/>
            </p:xfrm>
            <a:graphic>
              <a:graphicData uri="http://schemas.openxmlformats.org/presentationml/2006/ole">
                <mc:AlternateContent xmlns:mc="http://schemas.openxmlformats.org/markup-compatibility/2006">
                  <mc:Choice xmlns:v="urn:schemas-microsoft-com:vml" Requires="v">
                    <p:oleObj spid="_x0000_s165137" name="Equation" r:id="rId18" imgW="241200" imgH="253800" progId="Equation.DSMT4">
                      <p:embed/>
                    </p:oleObj>
                  </mc:Choice>
                  <mc:Fallback>
                    <p:oleObj name="Equation" r:id="rId18" imgW="241200" imgH="253800" progId="Equation.DSMT4">
                      <p:embed/>
                      <p:pic>
                        <p:nvPicPr>
                          <p:cNvPr id="26" name="对象 25">
                            <a:extLst>
                              <a:ext uri="{FF2B5EF4-FFF2-40B4-BE49-F238E27FC236}">
                                <a16:creationId xmlns:a16="http://schemas.microsoft.com/office/drawing/2014/main" id="{92B49CCE-2F94-4D7A-A9F4-A482D9028D5B}"/>
                              </a:ext>
                            </a:extLst>
                          </p:cNvPr>
                          <p:cNvPicPr/>
                          <p:nvPr/>
                        </p:nvPicPr>
                        <p:blipFill>
                          <a:blip r:embed="rId19"/>
                          <a:stretch>
                            <a:fillRect/>
                          </a:stretch>
                        </p:blipFill>
                        <p:spPr>
                          <a:xfrm>
                            <a:off x="5480185" y="4781550"/>
                            <a:ext cx="804862" cy="835025"/>
                          </a:xfrm>
                          <a:prstGeom prst="rect">
                            <a:avLst/>
                          </a:prstGeom>
                        </p:spPr>
                      </p:pic>
                    </p:oleObj>
                  </mc:Fallback>
                </mc:AlternateContent>
              </a:graphicData>
            </a:graphic>
          </p:graphicFrame>
        </p:grpSp>
        <p:sp>
          <p:nvSpPr>
            <p:cNvPr id="23" name="文本框 22">
              <a:extLst>
                <a:ext uri="{FF2B5EF4-FFF2-40B4-BE49-F238E27FC236}">
                  <a16:creationId xmlns:a16="http://schemas.microsoft.com/office/drawing/2014/main" id="{914DC686-1C8E-4169-A31B-36D04D58DCE6}"/>
                </a:ext>
              </a:extLst>
            </p:cNvPr>
            <p:cNvSpPr txBox="1"/>
            <p:nvPr/>
          </p:nvSpPr>
          <p:spPr>
            <a:xfrm>
              <a:off x="3877344" y="4810337"/>
              <a:ext cx="670696" cy="707886"/>
            </a:xfrm>
            <a:prstGeom prst="rect">
              <a:avLst/>
            </a:prstGeom>
            <a:noFill/>
          </p:spPr>
          <p:txBody>
            <a:bodyPr wrap="square" rtlCol="0">
              <a:spAutoFit/>
            </a:bodyPr>
            <a:lstStyle/>
            <a:p>
              <a:r>
                <a:rPr lang="en-US" altLang="zh-CN" sz="4000" spc="-400" dirty="0">
                  <a:solidFill>
                    <a:schemeClr val="bg1"/>
                  </a:solidFill>
                  <a:latin typeface="Bookman Old Style" panose="02050604050505020204" pitchFamily="18" charset="0"/>
                </a:rPr>
                <a:t>III</a:t>
              </a:r>
              <a:endParaRPr lang="zh-CN" altLang="en-US" sz="4000" spc="-400" dirty="0">
                <a:solidFill>
                  <a:schemeClr val="bg1"/>
                </a:solidFill>
                <a:latin typeface="Bookman Old Style" panose="02050604050505020204" pitchFamily="18" charset="0"/>
              </a:endParaRPr>
            </a:p>
          </p:txBody>
        </p:sp>
      </p:grpSp>
      <p:pic>
        <p:nvPicPr>
          <p:cNvPr id="24" name="图片 23">
            <a:extLst>
              <a:ext uri="{FF2B5EF4-FFF2-40B4-BE49-F238E27FC236}">
                <a16:creationId xmlns:a16="http://schemas.microsoft.com/office/drawing/2014/main" id="{C371E4D4-EE76-4116-8674-8691034601C6}"/>
              </a:ext>
            </a:extLst>
          </p:cNvPr>
          <p:cNvPicPr>
            <a:picLocks noChangeAspect="1"/>
          </p:cNvPicPr>
          <p:nvPr/>
        </p:nvPicPr>
        <p:blipFill rotWithShape="1">
          <a:blip r:embed="rId20"/>
          <a:srcRect t="6414" b="759"/>
          <a:stretch/>
        </p:blipFill>
        <p:spPr>
          <a:xfrm>
            <a:off x="9415117" y="33491"/>
            <a:ext cx="2765746" cy="2008406"/>
          </a:xfrm>
          <a:prstGeom prst="rect">
            <a:avLst/>
          </a:prstGeom>
        </p:spPr>
      </p:pic>
      <p:grpSp>
        <p:nvGrpSpPr>
          <p:cNvPr id="7" name="组合 6">
            <a:extLst>
              <a:ext uri="{FF2B5EF4-FFF2-40B4-BE49-F238E27FC236}">
                <a16:creationId xmlns:a16="http://schemas.microsoft.com/office/drawing/2014/main" id="{9060F095-D9DE-4BE9-8DFE-922FEEBDE329}"/>
              </a:ext>
            </a:extLst>
          </p:cNvPr>
          <p:cNvGrpSpPr/>
          <p:nvPr/>
        </p:nvGrpSpPr>
        <p:grpSpPr>
          <a:xfrm>
            <a:off x="6096000" y="4603381"/>
            <a:ext cx="4766801" cy="1308100"/>
            <a:chOff x="7825501" y="4810125"/>
            <a:chExt cx="4766801" cy="1308100"/>
          </a:xfrm>
        </p:grpSpPr>
        <p:grpSp>
          <p:nvGrpSpPr>
            <p:cNvPr id="27" name="组合 26">
              <a:extLst>
                <a:ext uri="{FF2B5EF4-FFF2-40B4-BE49-F238E27FC236}">
                  <a16:creationId xmlns:a16="http://schemas.microsoft.com/office/drawing/2014/main" id="{E564A5F8-3FF5-49EA-86EA-8DE2A35B1818}"/>
                </a:ext>
              </a:extLst>
            </p:cNvPr>
            <p:cNvGrpSpPr/>
            <p:nvPr/>
          </p:nvGrpSpPr>
          <p:grpSpPr>
            <a:xfrm>
              <a:off x="7825501" y="4810125"/>
              <a:ext cx="4766801" cy="1308100"/>
              <a:chOff x="7312408" y="3274615"/>
              <a:chExt cx="4766801" cy="1308100"/>
            </a:xfrm>
          </p:grpSpPr>
          <p:graphicFrame>
            <p:nvGraphicFramePr>
              <p:cNvPr id="28" name="对象 27">
                <a:extLst>
                  <a:ext uri="{FF2B5EF4-FFF2-40B4-BE49-F238E27FC236}">
                    <a16:creationId xmlns:a16="http://schemas.microsoft.com/office/drawing/2014/main" id="{8760F80C-3793-4E34-878F-00CCBF856F0C}"/>
                  </a:ext>
                </a:extLst>
              </p:cNvPr>
              <p:cNvGraphicFramePr>
                <a:graphicFrameLocks noChangeAspect="1"/>
              </p:cNvGraphicFramePr>
              <p:nvPr>
                <p:extLst>
                  <p:ext uri="{D42A27DB-BD31-4B8C-83A1-F6EECF244321}">
                    <p14:modId xmlns:p14="http://schemas.microsoft.com/office/powerpoint/2010/main" val="1555321510"/>
                  </p:ext>
                </p:extLst>
              </p:nvPr>
            </p:nvGraphicFramePr>
            <p:xfrm>
              <a:off x="7754859" y="3274615"/>
              <a:ext cx="4324350" cy="1308100"/>
            </p:xfrm>
            <a:graphic>
              <a:graphicData uri="http://schemas.openxmlformats.org/presentationml/2006/ole">
                <mc:AlternateContent xmlns:mc="http://schemas.openxmlformats.org/markup-compatibility/2006">
                  <mc:Choice xmlns:v="urn:schemas-microsoft-com:vml" Requires="v">
                    <p:oleObj spid="_x0000_s165138" name="Equation" r:id="rId21" imgW="1409400" imgH="431640" progId="Equation.DSMT4">
                      <p:embed/>
                    </p:oleObj>
                  </mc:Choice>
                  <mc:Fallback>
                    <p:oleObj name="Equation" r:id="rId21" imgW="1409400" imgH="431640" progId="Equation.DSMT4">
                      <p:embed/>
                      <p:pic>
                        <p:nvPicPr>
                          <p:cNvPr id="38" name="对象 37">
                            <a:extLst>
                              <a:ext uri="{FF2B5EF4-FFF2-40B4-BE49-F238E27FC236}">
                                <a16:creationId xmlns:a16="http://schemas.microsoft.com/office/drawing/2014/main" id="{32F357FE-693F-4329-9BBB-0B9953307882}"/>
                              </a:ext>
                            </a:extLst>
                          </p:cNvPr>
                          <p:cNvPicPr/>
                          <p:nvPr/>
                        </p:nvPicPr>
                        <p:blipFill>
                          <a:blip r:embed="rId22"/>
                          <a:stretch>
                            <a:fillRect/>
                          </a:stretch>
                        </p:blipFill>
                        <p:spPr>
                          <a:xfrm>
                            <a:off x="7754859" y="3274615"/>
                            <a:ext cx="4324350" cy="1308100"/>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ED7EDB50-D960-4FB5-B500-5032B95BEA9A}"/>
                  </a:ext>
                </a:extLst>
              </p:cNvPr>
              <p:cNvSpPr txBox="1"/>
              <p:nvPr/>
            </p:nvSpPr>
            <p:spPr>
              <a:xfrm>
                <a:off x="7312408" y="3595352"/>
                <a:ext cx="670696" cy="707886"/>
              </a:xfrm>
              <a:prstGeom prst="rect">
                <a:avLst/>
              </a:prstGeom>
              <a:noFill/>
            </p:spPr>
            <p:txBody>
              <a:bodyPr wrap="square" rtlCol="0">
                <a:spAutoFit/>
              </a:bodyPr>
              <a:lstStyle/>
              <a:p>
                <a:r>
                  <a:rPr lang="en-US" altLang="zh-CN" sz="4000" spc="-400" dirty="0">
                    <a:solidFill>
                      <a:schemeClr val="bg1"/>
                    </a:solidFill>
                    <a:latin typeface="Bookman Old Style" panose="02050604050505020204" pitchFamily="18" charset="0"/>
                  </a:rPr>
                  <a:t>III</a:t>
                </a:r>
                <a:endParaRPr lang="zh-CN" altLang="en-US" sz="4000" spc="-400" dirty="0">
                  <a:solidFill>
                    <a:schemeClr val="bg1"/>
                  </a:solidFill>
                  <a:latin typeface="Bookman Old Style" panose="02050604050505020204" pitchFamily="18" charset="0"/>
                </a:endParaRPr>
              </a:p>
            </p:txBody>
          </p:sp>
        </p:grpSp>
        <p:sp>
          <p:nvSpPr>
            <p:cNvPr id="30" name="文本框 29">
              <a:extLst>
                <a:ext uri="{FF2B5EF4-FFF2-40B4-BE49-F238E27FC236}">
                  <a16:creationId xmlns:a16="http://schemas.microsoft.com/office/drawing/2014/main" id="{51AA5F8B-9F5F-4719-91FB-14E61E3AF7BF}"/>
                </a:ext>
              </a:extLst>
            </p:cNvPr>
            <p:cNvSpPr txBox="1"/>
            <p:nvPr/>
          </p:nvSpPr>
          <p:spPr>
            <a:xfrm>
              <a:off x="10519646" y="5110200"/>
              <a:ext cx="670696" cy="707886"/>
            </a:xfrm>
            <a:prstGeom prst="rect">
              <a:avLst/>
            </a:prstGeom>
            <a:noFill/>
          </p:spPr>
          <p:txBody>
            <a:bodyPr wrap="square" rtlCol="0">
              <a:spAutoFit/>
            </a:bodyPr>
            <a:lstStyle/>
            <a:p>
              <a:r>
                <a:rPr lang="en-US" altLang="zh-CN" sz="4000" spc="-400" dirty="0">
                  <a:solidFill>
                    <a:schemeClr val="bg1"/>
                  </a:solidFill>
                  <a:latin typeface="Bookman Old Style" panose="02050604050505020204" pitchFamily="18" charset="0"/>
                </a:rPr>
                <a:t>III</a:t>
              </a:r>
              <a:endParaRPr lang="zh-CN" altLang="en-US" sz="4000" spc="-400" dirty="0">
                <a:solidFill>
                  <a:schemeClr val="bg1"/>
                </a:solidFill>
                <a:latin typeface="Bookman Old Style" panose="02050604050505020204" pitchFamily="18" charset="0"/>
              </a:endParaRPr>
            </a:p>
          </p:txBody>
        </p:sp>
      </p:grpSp>
    </p:spTree>
    <p:extLst>
      <p:ext uri="{BB962C8B-B14F-4D97-AF65-F5344CB8AC3E}">
        <p14:creationId xmlns:p14="http://schemas.microsoft.com/office/powerpoint/2010/main" val="307860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7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75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75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75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75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75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400"/>
                                        <p:tgtEl>
                                          <p:spTgt spid="34"/>
                                        </p:tgtEl>
                                      </p:cBhvr>
                                    </p:animEffect>
                                    <p:set>
                                      <p:cBhvr>
                                        <p:cTn id="57" dur="1" fill="hold">
                                          <p:stCondLst>
                                            <p:cond delay="399"/>
                                          </p:stCondLst>
                                        </p:cTn>
                                        <p:tgtEl>
                                          <p:spTgt spid="3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400"/>
                                        <p:tgtEl>
                                          <p:spTgt spid="35"/>
                                        </p:tgtEl>
                                      </p:cBhvr>
                                    </p:animEffect>
                                    <p:set>
                                      <p:cBhvr>
                                        <p:cTn id="60" dur="1" fill="hold">
                                          <p:stCondLst>
                                            <p:cond delay="399"/>
                                          </p:stCondLst>
                                        </p:cTn>
                                        <p:tgtEl>
                                          <p:spTgt spid="3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400"/>
                                        <p:tgtEl>
                                          <p:spTgt spid="2"/>
                                        </p:tgtEl>
                                      </p:cBhvr>
                                    </p:animEffect>
                                    <p:set>
                                      <p:cBhvr>
                                        <p:cTn id="63" dur="1" fill="hold">
                                          <p:stCondLst>
                                            <p:cond delay="399"/>
                                          </p:stCondLst>
                                        </p:cTn>
                                        <p:tgtEl>
                                          <p:spTgt spid="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400"/>
                                        <p:tgtEl>
                                          <p:spTgt spid="3"/>
                                        </p:tgtEl>
                                      </p:cBhvr>
                                    </p:animEffect>
                                    <p:set>
                                      <p:cBhvr>
                                        <p:cTn id="66" dur="1" fill="hold">
                                          <p:stCondLst>
                                            <p:cond delay="399"/>
                                          </p:stCondLst>
                                        </p:cTn>
                                        <p:tgtEl>
                                          <p:spTgt spid="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400"/>
                                        <p:tgtEl>
                                          <p:spTgt spid="7"/>
                                        </p:tgtEl>
                                      </p:cBhvr>
                                    </p:animEffect>
                                    <p:set>
                                      <p:cBhvr>
                                        <p:cTn id="69" dur="1" fill="hold">
                                          <p:stCondLst>
                                            <p:cond delay="399"/>
                                          </p:stCondLst>
                                        </p:cTn>
                                        <p:tgtEl>
                                          <p:spTgt spid="7"/>
                                        </p:tgtEl>
                                        <p:attrNameLst>
                                          <p:attrName>style.visibility</p:attrName>
                                        </p:attrNameLst>
                                      </p:cBhvr>
                                      <p:to>
                                        <p:strVal val="hidden"/>
                                      </p:to>
                                    </p:set>
                                  </p:childTnLst>
                                </p:cTn>
                              </p:par>
                              <p:par>
                                <p:cTn id="70" presetID="10" presetClass="entr" presetSubtype="0" fill="hold" nodeType="withEffect">
                                  <p:stCondLst>
                                    <p:cond delay="15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连续函数的离散化</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23" name="对象 22">
            <a:extLst>
              <a:ext uri="{FF2B5EF4-FFF2-40B4-BE49-F238E27FC236}">
                <a16:creationId xmlns:a16="http://schemas.microsoft.com/office/drawing/2014/main" id="{0798B5BB-A66E-424A-B82E-B90C047A5ADC}"/>
              </a:ext>
            </a:extLst>
          </p:cNvPr>
          <p:cNvGraphicFramePr>
            <a:graphicFrameLocks noChangeAspect="1"/>
          </p:cNvGraphicFramePr>
          <p:nvPr>
            <p:extLst>
              <p:ext uri="{D42A27DB-BD31-4B8C-83A1-F6EECF244321}">
                <p14:modId xmlns:p14="http://schemas.microsoft.com/office/powerpoint/2010/main" val="4188521532"/>
              </p:ext>
            </p:extLst>
          </p:nvPr>
        </p:nvGraphicFramePr>
        <p:xfrm>
          <a:off x="4000500" y="3023725"/>
          <a:ext cx="4191000" cy="835025"/>
        </p:xfrm>
        <a:graphic>
          <a:graphicData uri="http://schemas.openxmlformats.org/presentationml/2006/ole">
            <mc:AlternateContent xmlns:mc="http://schemas.openxmlformats.org/markup-compatibility/2006">
              <mc:Choice xmlns:v="urn:schemas-microsoft-com:vml" Requires="v">
                <p:oleObj spid="_x0000_s81678" name="Equation" r:id="rId4" imgW="1257120" imgH="253800" progId="Equation.DSMT4">
                  <p:embed/>
                </p:oleObj>
              </mc:Choice>
              <mc:Fallback>
                <p:oleObj name="Equation" r:id="rId4" imgW="1257120" imgH="253800" progId="Equation.DSMT4">
                  <p:embed/>
                  <p:pic>
                    <p:nvPicPr>
                      <p:cNvPr id="23" name="对象 22">
                        <a:extLst>
                          <a:ext uri="{FF2B5EF4-FFF2-40B4-BE49-F238E27FC236}">
                            <a16:creationId xmlns:a16="http://schemas.microsoft.com/office/drawing/2014/main" id="{0798B5BB-A66E-424A-B82E-B90C047A5ADC}"/>
                          </a:ext>
                        </a:extLst>
                      </p:cNvPr>
                      <p:cNvPicPr/>
                      <p:nvPr/>
                    </p:nvPicPr>
                    <p:blipFill>
                      <a:blip r:embed="rId5"/>
                      <a:stretch>
                        <a:fillRect/>
                      </a:stretch>
                    </p:blipFill>
                    <p:spPr>
                      <a:xfrm>
                        <a:off x="4000500" y="3023725"/>
                        <a:ext cx="4191000" cy="83502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69FA7A0-ACDC-4D27-9061-3E9C7F90A950}"/>
              </a:ext>
            </a:extLst>
          </p:cNvPr>
          <p:cNvGraphicFramePr>
            <a:graphicFrameLocks noChangeAspect="1"/>
          </p:cNvGraphicFramePr>
          <p:nvPr>
            <p:extLst>
              <p:ext uri="{D42A27DB-BD31-4B8C-83A1-F6EECF244321}">
                <p14:modId xmlns:p14="http://schemas.microsoft.com/office/powerpoint/2010/main" val="2956577354"/>
              </p:ext>
            </p:extLst>
          </p:nvPr>
        </p:nvGraphicFramePr>
        <p:xfrm>
          <a:off x="3238500" y="4143495"/>
          <a:ext cx="5715000" cy="835025"/>
        </p:xfrm>
        <a:graphic>
          <a:graphicData uri="http://schemas.openxmlformats.org/presentationml/2006/ole">
            <mc:AlternateContent xmlns:mc="http://schemas.openxmlformats.org/markup-compatibility/2006">
              <mc:Choice xmlns:v="urn:schemas-microsoft-com:vml" Requires="v">
                <p:oleObj spid="_x0000_s81679" name="Equation" r:id="rId6" imgW="1714320" imgH="253800" progId="Equation.DSMT4">
                  <p:embed/>
                </p:oleObj>
              </mc:Choice>
              <mc:Fallback>
                <p:oleObj name="Equation" r:id="rId6" imgW="1714320" imgH="253800" progId="Equation.DSMT4">
                  <p:embed/>
                  <p:pic>
                    <p:nvPicPr>
                      <p:cNvPr id="23" name="对象 22">
                        <a:extLst>
                          <a:ext uri="{FF2B5EF4-FFF2-40B4-BE49-F238E27FC236}">
                            <a16:creationId xmlns:a16="http://schemas.microsoft.com/office/drawing/2014/main" id="{0798B5BB-A66E-424A-B82E-B90C047A5ADC}"/>
                          </a:ext>
                        </a:extLst>
                      </p:cNvPr>
                      <p:cNvPicPr/>
                      <p:nvPr/>
                    </p:nvPicPr>
                    <p:blipFill>
                      <a:blip r:embed="rId7"/>
                      <a:stretch>
                        <a:fillRect/>
                      </a:stretch>
                    </p:blipFill>
                    <p:spPr>
                      <a:xfrm>
                        <a:off x="3238500" y="4143495"/>
                        <a:ext cx="5715000" cy="835025"/>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AFBF228F-AC16-4D09-9FBC-AF1EE328BF6B}"/>
              </a:ext>
            </a:extLst>
          </p:cNvPr>
          <p:cNvPicPr>
            <a:picLocks noChangeAspect="1"/>
          </p:cNvPicPr>
          <p:nvPr/>
        </p:nvPicPr>
        <p:blipFill>
          <a:blip r:embed="rId8"/>
          <a:stretch>
            <a:fillRect/>
          </a:stretch>
        </p:blipFill>
        <p:spPr>
          <a:xfrm>
            <a:off x="8191500" y="423911"/>
            <a:ext cx="3722274" cy="2459462"/>
          </a:xfrm>
          <a:prstGeom prst="rect">
            <a:avLst/>
          </a:prstGeom>
        </p:spPr>
      </p:pic>
      <p:sp>
        <p:nvSpPr>
          <p:cNvPr id="10" name="矩形 9">
            <a:extLst>
              <a:ext uri="{FF2B5EF4-FFF2-40B4-BE49-F238E27FC236}">
                <a16:creationId xmlns:a16="http://schemas.microsoft.com/office/drawing/2014/main" id="{00EED153-4C2C-41D7-89C1-B6A0874AE90F}"/>
              </a:ext>
            </a:extLst>
          </p:cNvPr>
          <p:cNvSpPr/>
          <p:nvPr/>
        </p:nvSpPr>
        <p:spPr>
          <a:xfrm>
            <a:off x="5279109" y="3244334"/>
            <a:ext cx="1633781" cy="369332"/>
          </a:xfrm>
          <a:prstGeom prst="rect">
            <a:avLst/>
          </a:prstGeom>
        </p:spPr>
        <p:txBody>
          <a:bodyPr wrap="none">
            <a:spAutoFit/>
          </a:bodyPr>
          <a:lstStyle/>
          <a:p>
            <a:r>
              <a:rPr lang="zh-CN" altLang="en-US" dirty="0"/>
              <a:t> ω s &gt; 2ω max</a:t>
            </a:r>
          </a:p>
        </p:txBody>
      </p:sp>
      <p:graphicFrame>
        <p:nvGraphicFramePr>
          <p:cNvPr id="15" name="对象 14">
            <a:extLst>
              <a:ext uri="{FF2B5EF4-FFF2-40B4-BE49-F238E27FC236}">
                <a16:creationId xmlns:a16="http://schemas.microsoft.com/office/drawing/2014/main" id="{74D6D547-3D2B-4843-B25D-0DAD849798C3}"/>
              </a:ext>
            </a:extLst>
          </p:cNvPr>
          <p:cNvGraphicFramePr>
            <a:graphicFrameLocks noChangeAspect="1"/>
          </p:cNvGraphicFramePr>
          <p:nvPr>
            <p:extLst>
              <p:ext uri="{D42A27DB-BD31-4B8C-83A1-F6EECF244321}">
                <p14:modId xmlns:p14="http://schemas.microsoft.com/office/powerpoint/2010/main" val="1042080127"/>
              </p:ext>
            </p:extLst>
          </p:nvPr>
        </p:nvGraphicFramePr>
        <p:xfrm>
          <a:off x="9136520" y="4143495"/>
          <a:ext cx="2212975" cy="728663"/>
        </p:xfrm>
        <a:graphic>
          <a:graphicData uri="http://schemas.openxmlformats.org/presentationml/2006/ole">
            <mc:AlternateContent xmlns:mc="http://schemas.openxmlformats.org/markup-compatibility/2006">
              <mc:Choice xmlns:v="urn:schemas-microsoft-com:vml" Requires="v">
                <p:oleObj spid="_x0000_s81680" name="Equation" r:id="rId9" imgW="685800" imgH="228600" progId="Equation.DSMT4">
                  <p:embed/>
                </p:oleObj>
              </mc:Choice>
              <mc:Fallback>
                <p:oleObj name="Equation" r:id="rId9" imgW="685800" imgH="228600" progId="Equation.DSMT4">
                  <p:embed/>
                  <p:pic>
                    <p:nvPicPr>
                      <p:cNvPr id="28" name="对象 27">
                        <a:extLst>
                          <a:ext uri="{FF2B5EF4-FFF2-40B4-BE49-F238E27FC236}">
                            <a16:creationId xmlns:a16="http://schemas.microsoft.com/office/drawing/2014/main" id="{677B9153-38EB-43C1-B1AC-FF5858696724}"/>
                          </a:ext>
                        </a:extLst>
                      </p:cNvPr>
                      <p:cNvPicPr/>
                      <p:nvPr/>
                    </p:nvPicPr>
                    <p:blipFill>
                      <a:blip r:embed="rId10"/>
                      <a:stretch>
                        <a:fillRect/>
                      </a:stretch>
                    </p:blipFill>
                    <p:spPr>
                      <a:xfrm>
                        <a:off x="9136520" y="4143495"/>
                        <a:ext cx="2212975" cy="728663"/>
                      </a:xfrm>
                      <a:prstGeom prst="rect">
                        <a:avLst/>
                      </a:prstGeom>
                    </p:spPr>
                  </p:pic>
                </p:oleObj>
              </mc:Fallback>
            </mc:AlternateContent>
          </a:graphicData>
        </a:graphic>
      </p:graphicFrame>
    </p:spTree>
    <p:extLst>
      <p:ext uri="{BB962C8B-B14F-4D97-AF65-F5344CB8AC3E}">
        <p14:creationId xmlns:p14="http://schemas.microsoft.com/office/powerpoint/2010/main" val="33504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400"/>
                                        <p:tgtEl>
                                          <p:spTgt spid="23"/>
                                        </p:tgtEl>
                                      </p:cBhvr>
                                    </p:animEffect>
                                    <p:set>
                                      <p:cBhvr>
                                        <p:cTn id="17" dur="1" fill="hold">
                                          <p:stCondLst>
                                            <p:cond delay="399"/>
                                          </p:stCondLst>
                                        </p:cTn>
                                        <p:tgtEl>
                                          <p:spTgt spid="2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400"/>
                                        <p:tgtEl>
                                          <p:spTgt spid="12"/>
                                        </p:tgtEl>
                                      </p:cBhvr>
                                    </p:animEffect>
                                    <p:set>
                                      <p:cBhvr>
                                        <p:cTn id="20" dur="1" fill="hold">
                                          <p:stCondLst>
                                            <p:cond delay="399"/>
                                          </p:stCondLst>
                                        </p:cTn>
                                        <p:tgtEl>
                                          <p:spTgt spid="12"/>
                                        </p:tgtEl>
                                        <p:attrNameLst>
                                          <p:attrName>style.visibility</p:attrName>
                                        </p:attrNameLst>
                                      </p:cBhvr>
                                      <p:to>
                                        <p:strVal val="hidden"/>
                                      </p:to>
                                    </p:set>
                                  </p:childTnLst>
                                </p:cTn>
                              </p:par>
                            </p:childTnLst>
                          </p:cTn>
                        </p:par>
                        <p:par>
                          <p:cTn id="21" fill="hold">
                            <p:stCondLst>
                              <p:cond delay="4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7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12" name="对象 11">
            <a:extLst>
              <a:ext uri="{FF2B5EF4-FFF2-40B4-BE49-F238E27FC236}">
                <a16:creationId xmlns:a16="http://schemas.microsoft.com/office/drawing/2014/main" id="{869FA7A0-ACDC-4D27-9061-3E9C7F90A950}"/>
              </a:ext>
            </a:extLst>
          </p:cNvPr>
          <p:cNvGraphicFramePr>
            <a:graphicFrameLocks noChangeAspect="1"/>
          </p:cNvGraphicFramePr>
          <p:nvPr>
            <p:extLst>
              <p:ext uri="{D42A27DB-BD31-4B8C-83A1-F6EECF244321}">
                <p14:modId xmlns:p14="http://schemas.microsoft.com/office/powerpoint/2010/main" val="420851550"/>
              </p:ext>
            </p:extLst>
          </p:nvPr>
        </p:nvGraphicFramePr>
        <p:xfrm>
          <a:off x="458265" y="1767578"/>
          <a:ext cx="11090275" cy="1503363"/>
        </p:xfrm>
        <a:graphic>
          <a:graphicData uri="http://schemas.openxmlformats.org/presentationml/2006/ole">
            <mc:AlternateContent xmlns:mc="http://schemas.openxmlformats.org/markup-compatibility/2006">
              <mc:Choice xmlns:v="urn:schemas-microsoft-com:vml" Requires="v">
                <p:oleObj spid="_x0000_s141796" name="Equation" r:id="rId4" imgW="3327120" imgH="457200" progId="Equation.DSMT4">
                  <p:embed/>
                </p:oleObj>
              </mc:Choice>
              <mc:Fallback>
                <p:oleObj name="Equation" r:id="rId4" imgW="3327120" imgH="45720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5"/>
                      <a:stretch>
                        <a:fillRect/>
                      </a:stretch>
                    </p:blipFill>
                    <p:spPr>
                      <a:xfrm>
                        <a:off x="458265" y="1767578"/>
                        <a:ext cx="11090275" cy="15033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B914559D-D263-40F9-BD69-C7749020B7E1}"/>
              </a:ext>
            </a:extLst>
          </p:cNvPr>
          <p:cNvGraphicFramePr>
            <a:graphicFrameLocks noChangeAspect="1"/>
          </p:cNvGraphicFramePr>
          <p:nvPr>
            <p:extLst>
              <p:ext uri="{D42A27DB-BD31-4B8C-83A1-F6EECF244321}">
                <p14:modId xmlns:p14="http://schemas.microsoft.com/office/powerpoint/2010/main" val="320089420"/>
              </p:ext>
            </p:extLst>
          </p:nvPr>
        </p:nvGraphicFramePr>
        <p:xfrm>
          <a:off x="1774562" y="3375033"/>
          <a:ext cx="8550275" cy="1462088"/>
        </p:xfrm>
        <a:graphic>
          <a:graphicData uri="http://schemas.openxmlformats.org/presentationml/2006/ole">
            <mc:AlternateContent xmlns:mc="http://schemas.openxmlformats.org/markup-compatibility/2006">
              <mc:Choice xmlns:v="urn:schemas-microsoft-com:vml" Requires="v">
                <p:oleObj spid="_x0000_s141797" name="Equation" r:id="rId6" imgW="2565360" imgH="444240" progId="Equation.DSMT4">
                  <p:embed/>
                </p:oleObj>
              </mc:Choice>
              <mc:Fallback>
                <p:oleObj name="Equation" r:id="rId6" imgW="2565360" imgH="44424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7"/>
                      <a:stretch>
                        <a:fillRect/>
                      </a:stretch>
                    </p:blipFill>
                    <p:spPr>
                      <a:xfrm>
                        <a:off x="1774562" y="3375033"/>
                        <a:ext cx="8550275" cy="1462088"/>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A7B32A4C-51A3-4713-B8AB-FC8A9C3D886A}"/>
              </a:ext>
            </a:extLst>
          </p:cNvPr>
          <p:cNvGraphicFramePr>
            <a:graphicFrameLocks noChangeAspect="1"/>
          </p:cNvGraphicFramePr>
          <p:nvPr>
            <p:extLst>
              <p:ext uri="{D42A27DB-BD31-4B8C-83A1-F6EECF244321}">
                <p14:modId xmlns:p14="http://schemas.microsoft.com/office/powerpoint/2010/main" val="1840551538"/>
              </p:ext>
            </p:extLst>
          </p:nvPr>
        </p:nvGraphicFramePr>
        <p:xfrm>
          <a:off x="458265" y="5434806"/>
          <a:ext cx="690597" cy="486284"/>
        </p:xfrm>
        <a:graphic>
          <a:graphicData uri="http://schemas.openxmlformats.org/presentationml/2006/ole">
            <mc:AlternateContent xmlns:mc="http://schemas.openxmlformats.org/markup-compatibility/2006">
              <mc:Choice xmlns:v="urn:schemas-microsoft-com:vml" Requires="v">
                <p:oleObj spid="_x0000_s141798" name="Equation" r:id="rId8" imgW="355320" imgH="253800" progId="Equation.DSMT4">
                  <p:embed/>
                </p:oleObj>
              </mc:Choice>
              <mc:Fallback>
                <p:oleObj name="Equation" r:id="rId8" imgW="355320" imgH="25380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9"/>
                      <a:stretch>
                        <a:fillRect/>
                      </a:stretch>
                    </p:blipFill>
                    <p:spPr>
                      <a:xfrm>
                        <a:off x="458265" y="5434806"/>
                        <a:ext cx="690597" cy="486284"/>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E981B6F-32DB-48A4-AED1-D69AFAC592CA}"/>
              </a:ext>
            </a:extLst>
          </p:cNvPr>
          <p:cNvGraphicFramePr>
            <a:graphicFrameLocks noChangeAspect="1"/>
          </p:cNvGraphicFramePr>
          <p:nvPr>
            <p:extLst>
              <p:ext uri="{D42A27DB-BD31-4B8C-83A1-F6EECF244321}">
                <p14:modId xmlns:p14="http://schemas.microsoft.com/office/powerpoint/2010/main" val="1702956513"/>
              </p:ext>
            </p:extLst>
          </p:nvPr>
        </p:nvGraphicFramePr>
        <p:xfrm>
          <a:off x="1148862" y="5389627"/>
          <a:ext cx="5240215" cy="909582"/>
        </p:xfrm>
        <a:graphic>
          <a:graphicData uri="http://schemas.openxmlformats.org/presentationml/2006/ole">
            <mc:AlternateContent xmlns:mc="http://schemas.openxmlformats.org/markup-compatibility/2006">
              <mc:Choice xmlns:v="urn:schemas-microsoft-com:vml" Requires="v">
                <p:oleObj spid="_x0000_s141799" name="Equation" r:id="rId10" imgW="2527200" imgH="444240" progId="Equation.DSMT4">
                  <p:embed/>
                </p:oleObj>
              </mc:Choice>
              <mc:Fallback>
                <p:oleObj name="Equation" r:id="rId10" imgW="2527200" imgH="444240" progId="Equation.DSMT4">
                  <p:embed/>
                  <p:pic>
                    <p:nvPicPr>
                      <p:cNvPr id="14" name="对象 13">
                        <a:extLst>
                          <a:ext uri="{FF2B5EF4-FFF2-40B4-BE49-F238E27FC236}">
                            <a16:creationId xmlns:a16="http://schemas.microsoft.com/office/drawing/2014/main" id="{B914559D-D263-40F9-BD69-C7749020B7E1}"/>
                          </a:ext>
                        </a:extLst>
                      </p:cNvPr>
                      <p:cNvPicPr/>
                      <p:nvPr/>
                    </p:nvPicPr>
                    <p:blipFill>
                      <a:blip r:embed="rId11"/>
                      <a:stretch>
                        <a:fillRect/>
                      </a:stretch>
                    </p:blipFill>
                    <p:spPr>
                      <a:xfrm>
                        <a:off x="1148862" y="5389627"/>
                        <a:ext cx="5240215" cy="90958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ECDCF668-8F35-455D-8E87-F70F8F14FFEE}"/>
              </a:ext>
            </a:extLst>
          </p:cNvPr>
          <p:cNvGraphicFramePr>
            <a:graphicFrameLocks noChangeAspect="1"/>
          </p:cNvGraphicFramePr>
          <p:nvPr>
            <p:extLst>
              <p:ext uri="{D42A27DB-BD31-4B8C-83A1-F6EECF244321}">
                <p14:modId xmlns:p14="http://schemas.microsoft.com/office/powerpoint/2010/main" val="1984560309"/>
              </p:ext>
            </p:extLst>
          </p:nvPr>
        </p:nvGraphicFramePr>
        <p:xfrm>
          <a:off x="6389077" y="5430104"/>
          <a:ext cx="5489108" cy="924713"/>
        </p:xfrm>
        <a:graphic>
          <a:graphicData uri="http://schemas.openxmlformats.org/presentationml/2006/ole">
            <mc:AlternateContent xmlns:mc="http://schemas.openxmlformats.org/markup-compatibility/2006">
              <mc:Choice xmlns:v="urn:schemas-microsoft-com:vml" Requires="v">
                <p:oleObj spid="_x0000_s141800" name="Equation" r:id="rId12" imgW="2958840" imgH="457200" progId="Equation.DSMT4">
                  <p:embed/>
                </p:oleObj>
              </mc:Choice>
              <mc:Fallback>
                <p:oleObj name="Equation" r:id="rId12" imgW="2958840" imgH="457200" progId="Equation.DSMT4">
                  <p:embed/>
                  <p:pic>
                    <p:nvPicPr>
                      <p:cNvPr id="17" name="对象 16">
                        <a:extLst>
                          <a:ext uri="{FF2B5EF4-FFF2-40B4-BE49-F238E27FC236}">
                            <a16:creationId xmlns:a16="http://schemas.microsoft.com/office/drawing/2014/main" id="{A7B32A4C-51A3-4713-B8AB-FC8A9C3D886A}"/>
                          </a:ext>
                        </a:extLst>
                      </p:cNvPr>
                      <p:cNvPicPr/>
                      <p:nvPr/>
                    </p:nvPicPr>
                    <p:blipFill>
                      <a:blip r:embed="rId13"/>
                      <a:stretch>
                        <a:fillRect/>
                      </a:stretch>
                    </p:blipFill>
                    <p:spPr>
                      <a:xfrm>
                        <a:off x="6389077" y="5430104"/>
                        <a:ext cx="5489108" cy="92471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145DF1D-FD7F-431D-8D6E-712BC5396EDE}"/>
              </a:ext>
            </a:extLst>
          </p:cNvPr>
          <p:cNvGraphicFramePr>
            <a:graphicFrameLocks noChangeAspect="1"/>
          </p:cNvGraphicFramePr>
          <p:nvPr>
            <p:extLst>
              <p:ext uri="{D42A27DB-BD31-4B8C-83A1-F6EECF244321}">
                <p14:modId xmlns:p14="http://schemas.microsoft.com/office/powerpoint/2010/main" val="4192892186"/>
              </p:ext>
            </p:extLst>
          </p:nvPr>
        </p:nvGraphicFramePr>
        <p:xfrm>
          <a:off x="8150744" y="498035"/>
          <a:ext cx="3971925" cy="1308100"/>
        </p:xfrm>
        <a:graphic>
          <a:graphicData uri="http://schemas.openxmlformats.org/presentationml/2006/ole">
            <mc:AlternateContent xmlns:mc="http://schemas.openxmlformats.org/markup-compatibility/2006">
              <mc:Choice xmlns:v="urn:schemas-microsoft-com:vml" Requires="v">
                <p:oleObj spid="_x0000_s141801" name="Equation" r:id="rId14" imgW="1333440" imgH="444240" progId="Equation.DSMT4">
                  <p:embed/>
                </p:oleObj>
              </mc:Choice>
              <mc:Fallback>
                <p:oleObj name="Equation" r:id="rId14" imgW="1333440" imgH="444240" progId="Equation.DSMT4">
                  <p:embed/>
                  <p:pic>
                    <p:nvPicPr>
                      <p:cNvPr id="23" name="对象 22">
                        <a:extLst>
                          <a:ext uri="{FF2B5EF4-FFF2-40B4-BE49-F238E27FC236}">
                            <a16:creationId xmlns:a16="http://schemas.microsoft.com/office/drawing/2014/main" id="{B5E8D45D-5019-4CA8-9EA0-ADAB2597D4A5}"/>
                          </a:ext>
                        </a:extLst>
                      </p:cNvPr>
                      <p:cNvPicPr/>
                      <p:nvPr/>
                    </p:nvPicPr>
                    <p:blipFill>
                      <a:blip r:embed="rId15"/>
                      <a:stretch>
                        <a:fillRect/>
                      </a:stretch>
                    </p:blipFill>
                    <p:spPr>
                      <a:xfrm>
                        <a:off x="8150744" y="498035"/>
                        <a:ext cx="3971925" cy="1308100"/>
                      </a:xfrm>
                      <a:prstGeom prst="rect">
                        <a:avLst/>
                      </a:prstGeom>
                    </p:spPr>
                  </p:pic>
                </p:oleObj>
              </mc:Fallback>
            </mc:AlternateContent>
          </a:graphicData>
        </a:graphic>
      </p:graphicFrame>
    </p:spTree>
    <p:extLst>
      <p:ext uri="{BB962C8B-B14F-4D97-AF65-F5344CB8AC3E}">
        <p14:creationId xmlns:p14="http://schemas.microsoft.com/office/powerpoint/2010/main" val="349298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7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nodeType="clickEffect">
                                  <p:stCondLst>
                                    <p:cond delay="0"/>
                                  </p:stCondLst>
                                  <p:childTnLst>
                                    <p:animEffect transition="out" filter="wipe(right)">
                                      <p:cBhvr>
                                        <p:cTn id="26" dur="400"/>
                                        <p:tgtEl>
                                          <p:spTgt spid="20"/>
                                        </p:tgtEl>
                                      </p:cBhvr>
                                    </p:animEffect>
                                    <p:set>
                                      <p:cBhvr>
                                        <p:cTn id="27" dur="1" fill="hold">
                                          <p:stCondLst>
                                            <p:cond delay="399"/>
                                          </p:stCondLst>
                                        </p:cTn>
                                        <p:tgtEl>
                                          <p:spTgt spid="20"/>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50"/>
                                        <p:tgtEl>
                                          <p:spTgt spid="17"/>
                                        </p:tgtEl>
                                      </p:cBhvr>
                                    </p:animEffect>
                                  </p:childTnLst>
                                </p:cTn>
                              </p:par>
                            </p:childTnLst>
                          </p:cTn>
                        </p:par>
                        <p:par>
                          <p:cTn id="32" fill="hold">
                            <p:stCondLst>
                              <p:cond delay="55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75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2" fill="hold" nodeType="clickEffect">
                                  <p:stCondLst>
                                    <p:cond delay="0"/>
                                  </p:stCondLst>
                                  <p:childTnLst>
                                    <p:animEffect transition="out" filter="wipe(right)">
                                      <p:cBhvr>
                                        <p:cTn id="39" dur="400"/>
                                        <p:tgtEl>
                                          <p:spTgt spid="19"/>
                                        </p:tgtEl>
                                      </p:cBhvr>
                                    </p:animEffect>
                                    <p:set>
                                      <p:cBhvr>
                                        <p:cTn id="40" dur="1" fill="hold">
                                          <p:stCondLst>
                                            <p:cond delay="399"/>
                                          </p:stCondLst>
                                        </p:cTn>
                                        <p:tgtEl>
                                          <p:spTgt spid="19"/>
                                        </p:tgtEl>
                                        <p:attrNameLst>
                                          <p:attrName>style.visibility</p:attrName>
                                        </p:attrNameLst>
                                      </p:cBhvr>
                                      <p:to>
                                        <p:strVal val="hidden"/>
                                      </p:to>
                                    </p:set>
                                  </p:childTnLst>
                                </p:cTn>
                              </p:par>
                              <p:par>
                                <p:cTn id="41" presetID="22" presetClass="entr" presetSubtype="8" fill="hold" nodeType="withEffect">
                                  <p:stCondLst>
                                    <p:cond delay="20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12" name="对象 11">
            <a:extLst>
              <a:ext uri="{FF2B5EF4-FFF2-40B4-BE49-F238E27FC236}">
                <a16:creationId xmlns:a16="http://schemas.microsoft.com/office/drawing/2014/main" id="{869FA7A0-ACDC-4D27-9061-3E9C7F90A950}"/>
              </a:ext>
            </a:extLst>
          </p:cNvPr>
          <p:cNvGraphicFramePr>
            <a:graphicFrameLocks noChangeAspect="1"/>
          </p:cNvGraphicFramePr>
          <p:nvPr>
            <p:extLst>
              <p:ext uri="{D42A27DB-BD31-4B8C-83A1-F6EECF244321}">
                <p14:modId xmlns:p14="http://schemas.microsoft.com/office/powerpoint/2010/main" val="1146809940"/>
              </p:ext>
            </p:extLst>
          </p:nvPr>
        </p:nvGraphicFramePr>
        <p:xfrm>
          <a:off x="8150744" y="1891826"/>
          <a:ext cx="3824006" cy="874792"/>
        </p:xfrm>
        <a:graphic>
          <a:graphicData uri="http://schemas.openxmlformats.org/presentationml/2006/ole">
            <mc:AlternateContent xmlns:mc="http://schemas.openxmlformats.org/markup-compatibility/2006">
              <mc:Choice xmlns:v="urn:schemas-microsoft-com:vml" Requires="v">
                <p:oleObj spid="_x0000_s130985" name="Equation" r:id="rId4" imgW="1917360" imgH="444240" progId="Equation.DSMT4">
                  <p:embed/>
                </p:oleObj>
              </mc:Choice>
              <mc:Fallback>
                <p:oleObj name="Equation" r:id="rId4" imgW="1917360" imgH="44424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5"/>
                      <a:stretch>
                        <a:fillRect/>
                      </a:stretch>
                    </p:blipFill>
                    <p:spPr>
                      <a:xfrm>
                        <a:off x="8150744" y="1891826"/>
                        <a:ext cx="3824006" cy="874792"/>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7023AE91-677F-43C2-847D-B9ACCC881B1C}"/>
              </a:ext>
            </a:extLst>
          </p:cNvPr>
          <p:cNvPicPr>
            <a:picLocks noChangeAspect="1"/>
          </p:cNvPicPr>
          <p:nvPr/>
        </p:nvPicPr>
        <p:blipFill>
          <a:blip r:embed="rId6"/>
          <a:stretch>
            <a:fillRect/>
          </a:stretch>
        </p:blipFill>
        <p:spPr>
          <a:xfrm>
            <a:off x="484545" y="2133500"/>
            <a:ext cx="7393605" cy="2775250"/>
          </a:xfrm>
          <a:prstGeom prst="rect">
            <a:avLst/>
          </a:prstGeom>
        </p:spPr>
      </p:pic>
      <p:graphicFrame>
        <p:nvGraphicFramePr>
          <p:cNvPr id="26" name="对象 25">
            <a:extLst>
              <a:ext uri="{FF2B5EF4-FFF2-40B4-BE49-F238E27FC236}">
                <a16:creationId xmlns:a16="http://schemas.microsoft.com/office/drawing/2014/main" id="{7C0D856A-2AA9-413A-9E65-93D64D2224F0}"/>
              </a:ext>
            </a:extLst>
          </p:cNvPr>
          <p:cNvGraphicFramePr>
            <a:graphicFrameLocks noChangeAspect="1"/>
          </p:cNvGraphicFramePr>
          <p:nvPr>
            <p:extLst>
              <p:ext uri="{D42A27DB-BD31-4B8C-83A1-F6EECF244321}">
                <p14:modId xmlns:p14="http://schemas.microsoft.com/office/powerpoint/2010/main" val="354817378"/>
              </p:ext>
            </p:extLst>
          </p:nvPr>
        </p:nvGraphicFramePr>
        <p:xfrm>
          <a:off x="0" y="5196842"/>
          <a:ext cx="5981401" cy="1093873"/>
        </p:xfrm>
        <a:graphic>
          <a:graphicData uri="http://schemas.openxmlformats.org/presentationml/2006/ole">
            <mc:AlternateContent xmlns:mc="http://schemas.openxmlformats.org/markup-compatibility/2006">
              <mc:Choice xmlns:v="urn:schemas-microsoft-com:vml" Requires="v">
                <p:oleObj spid="_x0000_s130986" name="Equation" r:id="rId7" imgW="2895480" imgH="393480" progId="Equation.DSMT4">
                  <p:embed/>
                </p:oleObj>
              </mc:Choice>
              <mc:Fallback>
                <p:oleObj name="Equation" r:id="rId7" imgW="2895480" imgH="393480" progId="Equation.DSMT4">
                  <p:embed/>
                  <p:pic>
                    <p:nvPicPr>
                      <p:cNvPr id="14" name="对象 13">
                        <a:extLst>
                          <a:ext uri="{FF2B5EF4-FFF2-40B4-BE49-F238E27FC236}">
                            <a16:creationId xmlns:a16="http://schemas.microsoft.com/office/drawing/2014/main" id="{B914559D-D263-40F9-BD69-C7749020B7E1}"/>
                          </a:ext>
                        </a:extLst>
                      </p:cNvPr>
                      <p:cNvPicPr/>
                      <p:nvPr/>
                    </p:nvPicPr>
                    <p:blipFill>
                      <a:blip r:embed="rId8"/>
                      <a:stretch>
                        <a:fillRect/>
                      </a:stretch>
                    </p:blipFill>
                    <p:spPr>
                      <a:xfrm>
                        <a:off x="0" y="5196842"/>
                        <a:ext cx="5981401" cy="1093873"/>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C9F23D3B-E981-4DA2-BD96-F1892ED3BEDC}"/>
              </a:ext>
            </a:extLst>
          </p:cNvPr>
          <p:cNvGraphicFramePr>
            <a:graphicFrameLocks noChangeAspect="1"/>
          </p:cNvGraphicFramePr>
          <p:nvPr>
            <p:extLst>
              <p:ext uri="{D42A27DB-BD31-4B8C-83A1-F6EECF244321}">
                <p14:modId xmlns:p14="http://schemas.microsoft.com/office/powerpoint/2010/main" val="1349974085"/>
              </p:ext>
            </p:extLst>
          </p:nvPr>
        </p:nvGraphicFramePr>
        <p:xfrm>
          <a:off x="8150745" y="2943703"/>
          <a:ext cx="1838208" cy="827346"/>
        </p:xfrm>
        <a:graphic>
          <a:graphicData uri="http://schemas.openxmlformats.org/presentationml/2006/ole">
            <mc:AlternateContent xmlns:mc="http://schemas.openxmlformats.org/markup-compatibility/2006">
              <mc:Choice xmlns:v="urn:schemas-microsoft-com:vml" Requires="v">
                <p:oleObj spid="_x0000_s130987" name="Equation" r:id="rId9" imgW="863280" imgH="393480" progId="Equation.DSMT4">
                  <p:embed/>
                </p:oleObj>
              </mc:Choice>
              <mc:Fallback>
                <p:oleObj name="Equation" r:id="rId9" imgW="863280" imgH="393480" progId="Equation.DSMT4">
                  <p:embed/>
                  <p:pic>
                    <p:nvPicPr>
                      <p:cNvPr id="26" name="对象 25">
                        <a:extLst>
                          <a:ext uri="{FF2B5EF4-FFF2-40B4-BE49-F238E27FC236}">
                            <a16:creationId xmlns:a16="http://schemas.microsoft.com/office/drawing/2014/main" id="{7C0D856A-2AA9-413A-9E65-93D64D2224F0}"/>
                          </a:ext>
                        </a:extLst>
                      </p:cNvPr>
                      <p:cNvPicPr/>
                      <p:nvPr/>
                    </p:nvPicPr>
                    <p:blipFill>
                      <a:blip r:embed="rId10"/>
                      <a:stretch>
                        <a:fillRect/>
                      </a:stretch>
                    </p:blipFill>
                    <p:spPr>
                      <a:xfrm>
                        <a:off x="8150745" y="2943703"/>
                        <a:ext cx="1838208" cy="827346"/>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BAE7F8FE-53CC-4476-94B0-937976C2B879}"/>
              </a:ext>
            </a:extLst>
          </p:cNvPr>
          <p:cNvGraphicFramePr>
            <a:graphicFrameLocks noChangeAspect="1"/>
          </p:cNvGraphicFramePr>
          <p:nvPr>
            <p:extLst>
              <p:ext uri="{D42A27DB-BD31-4B8C-83A1-F6EECF244321}">
                <p14:modId xmlns:p14="http://schemas.microsoft.com/office/powerpoint/2010/main" val="3266822731"/>
              </p:ext>
            </p:extLst>
          </p:nvPr>
        </p:nvGraphicFramePr>
        <p:xfrm>
          <a:off x="5637001" y="5351934"/>
          <a:ext cx="6633064" cy="780698"/>
        </p:xfrm>
        <a:graphic>
          <a:graphicData uri="http://schemas.openxmlformats.org/presentationml/2006/ole">
            <mc:AlternateContent xmlns:mc="http://schemas.openxmlformats.org/markup-compatibility/2006">
              <mc:Choice xmlns:v="urn:schemas-microsoft-com:vml" Requires="v">
                <p:oleObj spid="_x0000_s130988" name="Equation" r:id="rId11" imgW="3301920" imgH="393480" progId="Equation.DSMT4">
                  <p:embed/>
                </p:oleObj>
              </mc:Choice>
              <mc:Fallback>
                <p:oleObj name="Equation" r:id="rId11" imgW="3301920" imgH="393480" progId="Equation.DSMT4">
                  <p:embed/>
                  <p:pic>
                    <p:nvPicPr>
                      <p:cNvPr id="26" name="对象 25">
                        <a:extLst>
                          <a:ext uri="{FF2B5EF4-FFF2-40B4-BE49-F238E27FC236}">
                            <a16:creationId xmlns:a16="http://schemas.microsoft.com/office/drawing/2014/main" id="{7C0D856A-2AA9-413A-9E65-93D64D2224F0}"/>
                          </a:ext>
                        </a:extLst>
                      </p:cNvPr>
                      <p:cNvPicPr/>
                      <p:nvPr/>
                    </p:nvPicPr>
                    <p:blipFill>
                      <a:blip r:embed="rId12"/>
                      <a:stretch>
                        <a:fillRect/>
                      </a:stretch>
                    </p:blipFill>
                    <p:spPr>
                      <a:xfrm>
                        <a:off x="5637001" y="5351934"/>
                        <a:ext cx="6633064" cy="780698"/>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DF5D79AF-BB3C-416C-B436-FB1FBAC469F6}"/>
              </a:ext>
            </a:extLst>
          </p:cNvPr>
          <p:cNvGraphicFramePr>
            <a:graphicFrameLocks noChangeAspect="1"/>
          </p:cNvGraphicFramePr>
          <p:nvPr>
            <p:extLst>
              <p:ext uri="{D42A27DB-BD31-4B8C-83A1-F6EECF244321}">
                <p14:modId xmlns:p14="http://schemas.microsoft.com/office/powerpoint/2010/main" val="895105247"/>
              </p:ext>
            </p:extLst>
          </p:nvPr>
        </p:nvGraphicFramePr>
        <p:xfrm>
          <a:off x="9887408" y="2920198"/>
          <a:ext cx="2428055" cy="874356"/>
        </p:xfrm>
        <a:graphic>
          <a:graphicData uri="http://schemas.openxmlformats.org/presentationml/2006/ole">
            <mc:AlternateContent xmlns:mc="http://schemas.openxmlformats.org/markup-compatibility/2006">
              <mc:Choice xmlns:v="urn:schemas-microsoft-com:vml" Requires="v">
                <p:oleObj spid="_x0000_s130989" name="Equation" r:id="rId13" imgW="1079280" imgH="393480" progId="Equation.DSMT4">
                  <p:embed/>
                </p:oleObj>
              </mc:Choice>
              <mc:Fallback>
                <p:oleObj name="Equation" r:id="rId13" imgW="1079280" imgH="393480" progId="Equation.DSMT4">
                  <p:embed/>
                  <p:pic>
                    <p:nvPicPr>
                      <p:cNvPr id="29" name="对象 28">
                        <a:extLst>
                          <a:ext uri="{FF2B5EF4-FFF2-40B4-BE49-F238E27FC236}">
                            <a16:creationId xmlns:a16="http://schemas.microsoft.com/office/drawing/2014/main" id="{BAE7F8FE-53CC-4476-94B0-937976C2B879}"/>
                          </a:ext>
                        </a:extLst>
                      </p:cNvPr>
                      <p:cNvPicPr/>
                      <p:nvPr/>
                    </p:nvPicPr>
                    <p:blipFill>
                      <a:blip r:embed="rId14"/>
                      <a:stretch>
                        <a:fillRect/>
                      </a:stretch>
                    </p:blipFill>
                    <p:spPr>
                      <a:xfrm>
                        <a:off x="9887408" y="2920198"/>
                        <a:ext cx="2428055" cy="874356"/>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492080A8-02FE-469D-A370-66C693E52F63}"/>
              </a:ext>
            </a:extLst>
          </p:cNvPr>
          <p:cNvGraphicFramePr>
            <a:graphicFrameLocks noChangeAspect="1"/>
          </p:cNvGraphicFramePr>
          <p:nvPr>
            <p:extLst>
              <p:ext uri="{D42A27DB-BD31-4B8C-83A1-F6EECF244321}">
                <p14:modId xmlns:p14="http://schemas.microsoft.com/office/powerpoint/2010/main" val="3042458767"/>
              </p:ext>
            </p:extLst>
          </p:nvPr>
        </p:nvGraphicFramePr>
        <p:xfrm>
          <a:off x="8150745" y="3983122"/>
          <a:ext cx="1760397" cy="780698"/>
        </p:xfrm>
        <a:graphic>
          <a:graphicData uri="http://schemas.openxmlformats.org/presentationml/2006/ole">
            <mc:AlternateContent xmlns:mc="http://schemas.openxmlformats.org/markup-compatibility/2006">
              <mc:Choice xmlns:v="urn:schemas-microsoft-com:vml" Requires="v">
                <p:oleObj spid="_x0000_s130990" name="Equation" r:id="rId15" imgW="876240" imgH="393480" progId="Equation.DSMT4">
                  <p:embed/>
                </p:oleObj>
              </mc:Choice>
              <mc:Fallback>
                <p:oleObj name="Equation" r:id="rId15" imgW="876240" imgH="393480" progId="Equation.DSMT4">
                  <p:embed/>
                  <p:pic>
                    <p:nvPicPr>
                      <p:cNvPr id="29" name="对象 28">
                        <a:extLst>
                          <a:ext uri="{FF2B5EF4-FFF2-40B4-BE49-F238E27FC236}">
                            <a16:creationId xmlns:a16="http://schemas.microsoft.com/office/drawing/2014/main" id="{BAE7F8FE-53CC-4476-94B0-937976C2B879}"/>
                          </a:ext>
                        </a:extLst>
                      </p:cNvPr>
                      <p:cNvPicPr/>
                      <p:nvPr/>
                    </p:nvPicPr>
                    <p:blipFill>
                      <a:blip r:embed="rId16"/>
                      <a:stretch>
                        <a:fillRect/>
                      </a:stretch>
                    </p:blipFill>
                    <p:spPr>
                      <a:xfrm>
                        <a:off x="8150745" y="3983122"/>
                        <a:ext cx="1760397" cy="780698"/>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89AF2057-3278-4D44-A70A-D22EB3582F67}"/>
              </a:ext>
            </a:extLst>
          </p:cNvPr>
          <p:cNvGraphicFramePr>
            <a:graphicFrameLocks noChangeAspect="1"/>
          </p:cNvGraphicFramePr>
          <p:nvPr>
            <p:extLst>
              <p:ext uri="{D42A27DB-BD31-4B8C-83A1-F6EECF244321}">
                <p14:modId xmlns:p14="http://schemas.microsoft.com/office/powerpoint/2010/main" val="867329822"/>
              </p:ext>
            </p:extLst>
          </p:nvPr>
        </p:nvGraphicFramePr>
        <p:xfrm>
          <a:off x="9887408" y="3973746"/>
          <a:ext cx="2246493" cy="799450"/>
        </p:xfrm>
        <a:graphic>
          <a:graphicData uri="http://schemas.openxmlformats.org/presentationml/2006/ole">
            <mc:AlternateContent xmlns:mc="http://schemas.openxmlformats.org/markup-compatibility/2006">
              <mc:Choice xmlns:v="urn:schemas-microsoft-com:vml" Requires="v">
                <p:oleObj spid="_x0000_s130991" name="Equation" r:id="rId17" imgW="1091880" imgH="393480" progId="Equation.DSMT4">
                  <p:embed/>
                </p:oleObj>
              </mc:Choice>
              <mc:Fallback>
                <p:oleObj name="Equation" r:id="rId17" imgW="1091880" imgH="393480" progId="Equation.DSMT4">
                  <p:embed/>
                  <p:pic>
                    <p:nvPicPr>
                      <p:cNvPr id="29" name="对象 28">
                        <a:extLst>
                          <a:ext uri="{FF2B5EF4-FFF2-40B4-BE49-F238E27FC236}">
                            <a16:creationId xmlns:a16="http://schemas.microsoft.com/office/drawing/2014/main" id="{BAE7F8FE-53CC-4476-94B0-937976C2B879}"/>
                          </a:ext>
                        </a:extLst>
                      </p:cNvPr>
                      <p:cNvPicPr/>
                      <p:nvPr/>
                    </p:nvPicPr>
                    <p:blipFill>
                      <a:blip r:embed="rId18"/>
                      <a:stretch>
                        <a:fillRect/>
                      </a:stretch>
                    </p:blipFill>
                    <p:spPr>
                      <a:xfrm>
                        <a:off x="9887408" y="3973746"/>
                        <a:ext cx="2246493" cy="79945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B513D9CD-5621-42CD-8363-2AC2C521C5BB}"/>
              </a:ext>
            </a:extLst>
          </p:cNvPr>
          <p:cNvGraphicFramePr>
            <a:graphicFrameLocks noChangeAspect="1"/>
          </p:cNvGraphicFramePr>
          <p:nvPr>
            <p:extLst>
              <p:ext uri="{D42A27DB-BD31-4B8C-83A1-F6EECF244321}">
                <p14:modId xmlns:p14="http://schemas.microsoft.com/office/powerpoint/2010/main" val="389703600"/>
              </p:ext>
            </p:extLst>
          </p:nvPr>
        </p:nvGraphicFramePr>
        <p:xfrm>
          <a:off x="8150744" y="765233"/>
          <a:ext cx="3950509" cy="961020"/>
        </p:xfrm>
        <a:graphic>
          <a:graphicData uri="http://schemas.openxmlformats.org/presentationml/2006/ole">
            <mc:AlternateContent xmlns:mc="http://schemas.openxmlformats.org/markup-compatibility/2006">
              <mc:Choice xmlns:v="urn:schemas-microsoft-com:vml" Requires="v">
                <p:oleObj spid="_x0000_s130992" name="Equation" r:id="rId19" imgW="1803240" imgH="444240" progId="Equation.DSMT4">
                  <p:embed/>
                </p:oleObj>
              </mc:Choice>
              <mc:Fallback>
                <p:oleObj name="Equation" r:id="rId19" imgW="1803240" imgH="444240" progId="Equation.DSMT4">
                  <p:embed/>
                  <p:pic>
                    <p:nvPicPr>
                      <p:cNvPr id="18" name="对象 17">
                        <a:extLst>
                          <a:ext uri="{FF2B5EF4-FFF2-40B4-BE49-F238E27FC236}">
                            <a16:creationId xmlns:a16="http://schemas.microsoft.com/office/drawing/2014/main" id="{BE981B6F-32DB-48A4-AED1-D69AFAC592CA}"/>
                          </a:ext>
                        </a:extLst>
                      </p:cNvPr>
                      <p:cNvPicPr/>
                      <p:nvPr/>
                    </p:nvPicPr>
                    <p:blipFill>
                      <a:blip r:embed="rId20"/>
                      <a:stretch>
                        <a:fillRect/>
                      </a:stretch>
                    </p:blipFill>
                    <p:spPr>
                      <a:xfrm>
                        <a:off x="8150744" y="765233"/>
                        <a:ext cx="3950509" cy="961020"/>
                      </a:xfrm>
                      <a:prstGeom prst="rect">
                        <a:avLst/>
                      </a:prstGeom>
                    </p:spPr>
                  </p:pic>
                </p:oleObj>
              </mc:Fallback>
            </mc:AlternateContent>
          </a:graphicData>
        </a:graphic>
      </p:graphicFrame>
    </p:spTree>
    <p:extLst>
      <p:ext uri="{BB962C8B-B14F-4D97-AF65-F5344CB8AC3E}">
        <p14:creationId xmlns:p14="http://schemas.microsoft.com/office/powerpoint/2010/main" val="14570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nodeType="clickEffect">
                                  <p:stCondLst>
                                    <p:cond delay="0"/>
                                  </p:stCondLst>
                                  <p:childTnLst>
                                    <p:animEffect transition="out" filter="wipe(right)">
                                      <p:cBhvr>
                                        <p:cTn id="26" dur="400"/>
                                        <p:tgtEl>
                                          <p:spTgt spid="26"/>
                                        </p:tgtEl>
                                      </p:cBhvr>
                                    </p:animEffect>
                                    <p:set>
                                      <p:cBhvr>
                                        <p:cTn id="27" dur="1" fill="hold">
                                          <p:stCondLst>
                                            <p:cond delay="399"/>
                                          </p:stCondLst>
                                        </p:cTn>
                                        <p:tgtEl>
                                          <p:spTgt spid="26"/>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10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xit" presetSubtype="2" fill="hold" nodeType="withEffect">
                                  <p:stCondLst>
                                    <p:cond delay="0"/>
                                  </p:stCondLst>
                                  <p:childTnLst>
                                    <p:animEffect transition="out" filter="wipe(right)">
                                      <p:cBhvr>
                                        <p:cTn id="43" dur="400"/>
                                        <p:tgtEl>
                                          <p:spTgt spid="29"/>
                                        </p:tgtEl>
                                      </p:cBhvr>
                                    </p:animEffect>
                                    <p:set>
                                      <p:cBhvr>
                                        <p:cTn id="44" dur="1" fill="hold">
                                          <p:stCondLst>
                                            <p:cond delay="399"/>
                                          </p:stCondLst>
                                        </p:cTn>
                                        <p:tgtEl>
                                          <p:spTgt spid="29"/>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02837" y="8176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离散函数的傅里变换</a:t>
            </a:r>
          </a:p>
        </p:txBody>
      </p:sp>
      <p:graphicFrame>
        <p:nvGraphicFramePr>
          <p:cNvPr id="17" name="对象 16">
            <a:extLst>
              <a:ext uri="{FF2B5EF4-FFF2-40B4-BE49-F238E27FC236}">
                <a16:creationId xmlns:a16="http://schemas.microsoft.com/office/drawing/2014/main" id="{59D45F62-E9AA-4A66-A100-4210C0F5DE2F}"/>
              </a:ext>
            </a:extLst>
          </p:cNvPr>
          <p:cNvGraphicFramePr>
            <a:graphicFrameLocks noChangeAspect="1"/>
          </p:cNvGraphicFramePr>
          <p:nvPr>
            <p:extLst>
              <p:ext uri="{D42A27DB-BD31-4B8C-83A1-F6EECF244321}">
                <p14:modId xmlns:p14="http://schemas.microsoft.com/office/powerpoint/2010/main" val="2780130306"/>
              </p:ext>
            </p:extLst>
          </p:nvPr>
        </p:nvGraphicFramePr>
        <p:xfrm>
          <a:off x="202099" y="755164"/>
          <a:ext cx="4299563" cy="1238199"/>
        </p:xfrm>
        <a:graphic>
          <a:graphicData uri="http://schemas.openxmlformats.org/presentationml/2006/ole">
            <mc:AlternateContent xmlns:mc="http://schemas.openxmlformats.org/markup-compatibility/2006">
              <mc:Choice xmlns:v="urn:schemas-microsoft-com:vml" Requires="v">
                <p:oleObj spid="_x0000_s163008" name="Equation" r:id="rId4" imgW="1739880" imgH="507960" progId="Equation.DSMT4">
                  <p:embed/>
                </p:oleObj>
              </mc:Choice>
              <mc:Fallback>
                <p:oleObj name="Equation" r:id="rId4" imgW="1739880" imgH="507960" progId="Equation.DSMT4">
                  <p:embed/>
                  <p:pic>
                    <p:nvPicPr>
                      <p:cNvPr id="14" name="对象 13">
                        <a:extLst>
                          <a:ext uri="{FF2B5EF4-FFF2-40B4-BE49-F238E27FC236}">
                            <a16:creationId xmlns:a16="http://schemas.microsoft.com/office/drawing/2014/main" id="{B914559D-D263-40F9-BD69-C7749020B7E1}"/>
                          </a:ext>
                        </a:extLst>
                      </p:cNvPr>
                      <p:cNvPicPr/>
                      <p:nvPr/>
                    </p:nvPicPr>
                    <p:blipFill>
                      <a:blip r:embed="rId5"/>
                      <a:stretch>
                        <a:fillRect/>
                      </a:stretch>
                    </p:blipFill>
                    <p:spPr>
                      <a:xfrm>
                        <a:off x="202099" y="755164"/>
                        <a:ext cx="4299563" cy="1238199"/>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D223AD5-4410-4687-89A2-86E11735FE9D}"/>
              </a:ext>
            </a:extLst>
          </p:cNvPr>
          <p:cNvGraphicFramePr>
            <a:graphicFrameLocks noChangeAspect="1"/>
          </p:cNvGraphicFramePr>
          <p:nvPr>
            <p:extLst>
              <p:ext uri="{D42A27DB-BD31-4B8C-83A1-F6EECF244321}">
                <p14:modId xmlns:p14="http://schemas.microsoft.com/office/powerpoint/2010/main" val="3259731176"/>
              </p:ext>
            </p:extLst>
          </p:nvPr>
        </p:nvGraphicFramePr>
        <p:xfrm>
          <a:off x="202099" y="3089001"/>
          <a:ext cx="8914914" cy="1208477"/>
        </p:xfrm>
        <a:graphic>
          <a:graphicData uri="http://schemas.openxmlformats.org/presentationml/2006/ole">
            <mc:AlternateContent xmlns:mc="http://schemas.openxmlformats.org/markup-compatibility/2006">
              <mc:Choice xmlns:v="urn:schemas-microsoft-com:vml" Requires="v">
                <p:oleObj spid="_x0000_s163009" name="Equation" r:id="rId6" imgW="3327120" imgH="457200" progId="Equation.DSMT4">
                  <p:embed/>
                </p:oleObj>
              </mc:Choice>
              <mc:Fallback>
                <p:oleObj name="Equation" r:id="rId6" imgW="3327120" imgH="45720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7"/>
                      <a:stretch>
                        <a:fillRect/>
                      </a:stretch>
                    </p:blipFill>
                    <p:spPr>
                      <a:xfrm>
                        <a:off x="202099" y="3089001"/>
                        <a:ext cx="8914914" cy="120847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EA5E18D-5A8A-4DF4-9737-C38A47277354}"/>
              </a:ext>
            </a:extLst>
          </p:cNvPr>
          <p:cNvGraphicFramePr>
            <a:graphicFrameLocks noChangeAspect="1"/>
          </p:cNvGraphicFramePr>
          <p:nvPr>
            <p:extLst>
              <p:ext uri="{D42A27DB-BD31-4B8C-83A1-F6EECF244321}">
                <p14:modId xmlns:p14="http://schemas.microsoft.com/office/powerpoint/2010/main" val="2417694202"/>
              </p:ext>
            </p:extLst>
          </p:nvPr>
        </p:nvGraphicFramePr>
        <p:xfrm>
          <a:off x="202099" y="1878761"/>
          <a:ext cx="9680455" cy="1208476"/>
        </p:xfrm>
        <a:graphic>
          <a:graphicData uri="http://schemas.openxmlformats.org/presentationml/2006/ole">
            <mc:AlternateContent xmlns:mc="http://schemas.openxmlformats.org/markup-compatibility/2006">
              <mc:Choice xmlns:v="urn:schemas-microsoft-com:vml" Requires="v">
                <p:oleObj spid="_x0000_s163010" name="Equation" r:id="rId8" imgW="4165560" imgH="457200" progId="Equation.DSMT4">
                  <p:embed/>
                </p:oleObj>
              </mc:Choice>
              <mc:Fallback>
                <p:oleObj name="Equation" r:id="rId8" imgW="4165560" imgH="457200" progId="Equation.DSMT4">
                  <p:embed/>
                  <p:pic>
                    <p:nvPicPr>
                      <p:cNvPr id="18" name="对象 17">
                        <a:extLst>
                          <a:ext uri="{FF2B5EF4-FFF2-40B4-BE49-F238E27FC236}">
                            <a16:creationId xmlns:a16="http://schemas.microsoft.com/office/drawing/2014/main" id="{5D223AD5-4410-4687-89A2-86E11735FE9D}"/>
                          </a:ext>
                        </a:extLst>
                      </p:cNvPr>
                      <p:cNvPicPr/>
                      <p:nvPr/>
                    </p:nvPicPr>
                    <p:blipFill>
                      <a:blip r:embed="rId9"/>
                      <a:stretch>
                        <a:fillRect/>
                      </a:stretch>
                    </p:blipFill>
                    <p:spPr>
                      <a:xfrm>
                        <a:off x="202099" y="1878761"/>
                        <a:ext cx="9680455" cy="1208476"/>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ADE354C3-29D1-47C6-B4EA-130BCD6EB734}"/>
              </a:ext>
            </a:extLst>
          </p:cNvPr>
          <p:cNvGraphicFramePr>
            <a:graphicFrameLocks noChangeAspect="1"/>
          </p:cNvGraphicFramePr>
          <p:nvPr>
            <p:extLst>
              <p:ext uri="{D42A27DB-BD31-4B8C-83A1-F6EECF244321}">
                <p14:modId xmlns:p14="http://schemas.microsoft.com/office/powerpoint/2010/main" val="1204429000"/>
              </p:ext>
            </p:extLst>
          </p:nvPr>
        </p:nvGraphicFramePr>
        <p:xfrm>
          <a:off x="102837" y="4277799"/>
          <a:ext cx="9152271" cy="2281688"/>
        </p:xfrm>
        <a:graphic>
          <a:graphicData uri="http://schemas.openxmlformats.org/presentationml/2006/ole">
            <mc:AlternateContent xmlns:mc="http://schemas.openxmlformats.org/markup-compatibility/2006">
              <mc:Choice xmlns:v="urn:schemas-microsoft-com:vml" Requires="v">
                <p:oleObj spid="_x0000_s163011" name="Equation" r:id="rId10" imgW="3416040" imgH="863280" progId="Equation.DSMT4">
                  <p:embed/>
                </p:oleObj>
              </mc:Choice>
              <mc:Fallback>
                <p:oleObj name="Equation" r:id="rId10" imgW="3416040" imgH="863280" progId="Equation.DSMT4">
                  <p:embed/>
                  <p:pic>
                    <p:nvPicPr>
                      <p:cNvPr id="19" name="对象 18">
                        <a:extLst>
                          <a:ext uri="{FF2B5EF4-FFF2-40B4-BE49-F238E27FC236}">
                            <a16:creationId xmlns:a16="http://schemas.microsoft.com/office/drawing/2014/main" id="{1EA5E18D-5A8A-4DF4-9737-C38A47277354}"/>
                          </a:ext>
                        </a:extLst>
                      </p:cNvPr>
                      <p:cNvPicPr/>
                      <p:nvPr/>
                    </p:nvPicPr>
                    <p:blipFill>
                      <a:blip r:embed="rId11"/>
                      <a:stretch>
                        <a:fillRect/>
                      </a:stretch>
                    </p:blipFill>
                    <p:spPr>
                      <a:xfrm>
                        <a:off x="102837" y="4277799"/>
                        <a:ext cx="9152271" cy="2281688"/>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D0B69479-CCDB-435A-8476-77EB6DEC2E6D}"/>
              </a:ext>
            </a:extLst>
          </p:cNvPr>
          <p:cNvGraphicFramePr>
            <a:graphicFrameLocks noChangeAspect="1"/>
          </p:cNvGraphicFramePr>
          <p:nvPr>
            <p:extLst>
              <p:ext uri="{D42A27DB-BD31-4B8C-83A1-F6EECF244321}">
                <p14:modId xmlns:p14="http://schemas.microsoft.com/office/powerpoint/2010/main" val="2148563519"/>
              </p:ext>
            </p:extLst>
          </p:nvPr>
        </p:nvGraphicFramePr>
        <p:xfrm>
          <a:off x="7142338" y="-31267"/>
          <a:ext cx="5099982" cy="2335466"/>
        </p:xfrm>
        <a:graphic>
          <a:graphicData uri="http://schemas.openxmlformats.org/presentationml/2006/ole">
            <mc:AlternateContent xmlns:mc="http://schemas.openxmlformats.org/markup-compatibility/2006">
              <mc:Choice xmlns:v="urn:schemas-microsoft-com:vml" Requires="v">
                <p:oleObj spid="_x0000_s163012" name="Equation" r:id="rId12" imgW="2298600" imgH="1066680" progId="Equation.DSMT4">
                  <p:embed/>
                </p:oleObj>
              </mc:Choice>
              <mc:Fallback>
                <p:oleObj name="Equation" r:id="rId12" imgW="2298600" imgH="106668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13"/>
                      <a:stretch>
                        <a:fillRect/>
                      </a:stretch>
                    </p:blipFill>
                    <p:spPr>
                      <a:xfrm>
                        <a:off x="7142338" y="-31267"/>
                        <a:ext cx="5099982" cy="2335466"/>
                      </a:xfrm>
                      <a:prstGeom prst="rect">
                        <a:avLst/>
                      </a:prstGeom>
                    </p:spPr>
                  </p:pic>
                </p:oleObj>
              </mc:Fallback>
            </mc:AlternateContent>
          </a:graphicData>
        </a:graphic>
      </p:graphicFrame>
    </p:spTree>
    <p:extLst>
      <p:ext uri="{BB962C8B-B14F-4D97-AF65-F5344CB8AC3E}">
        <p14:creationId xmlns:p14="http://schemas.microsoft.com/office/powerpoint/2010/main" val="99171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350"/>
                                        <p:tgtEl>
                                          <p:spTgt spid="17"/>
                                        </p:tgtEl>
                                      </p:cBhvr>
                                    </p:animEffect>
                                    <p:set>
                                      <p:cBhvr>
                                        <p:cTn id="12" dur="1" fill="hold">
                                          <p:stCondLst>
                                            <p:cond delay="349"/>
                                          </p:stCondLst>
                                        </p:cTn>
                                        <p:tgtEl>
                                          <p:spTgt spid="17"/>
                                        </p:tgtEl>
                                        <p:attrNameLst>
                                          <p:attrName>style.visibility</p:attrName>
                                        </p:attrNameLst>
                                      </p:cBhvr>
                                      <p:to>
                                        <p:strVal val="hidden"/>
                                      </p:to>
                                    </p:set>
                                  </p:childTnLst>
                                </p:cTn>
                              </p:par>
                            </p:childTnLst>
                          </p:cTn>
                        </p:par>
                        <p:par>
                          <p:cTn id="13" fill="hold">
                            <p:stCondLst>
                              <p:cond delay="35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75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75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400"/>
                                        <p:tgtEl>
                                          <p:spTgt spid="18"/>
                                        </p:tgtEl>
                                      </p:cBhvr>
                                    </p:animEffect>
                                    <p:set>
                                      <p:cBhvr>
                                        <p:cTn id="31" dur="1" fill="hold">
                                          <p:stCondLst>
                                            <p:cond delay="3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400"/>
                                        <p:tgtEl>
                                          <p:spTgt spid="19"/>
                                        </p:tgtEl>
                                      </p:cBhvr>
                                    </p:animEffect>
                                    <p:set>
                                      <p:cBhvr>
                                        <p:cTn id="34" dur="1" fill="hold">
                                          <p:stCondLst>
                                            <p:cond delay="3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400"/>
                                        <p:tgtEl>
                                          <p:spTgt spid="21"/>
                                        </p:tgtEl>
                                      </p:cBhvr>
                                    </p:animEffect>
                                    <p:set>
                                      <p:cBhvr>
                                        <p:cTn id="37" dur="1" fill="hold">
                                          <p:stCondLst>
                                            <p:cond delay="399"/>
                                          </p:stCondLst>
                                        </p:cTn>
                                        <p:tgtEl>
                                          <p:spTgt spid="21"/>
                                        </p:tgtEl>
                                        <p:attrNameLst>
                                          <p:attrName>style.visibility</p:attrName>
                                        </p:attrNameLst>
                                      </p:cBhvr>
                                      <p:to>
                                        <p:strVal val="hidden"/>
                                      </p:to>
                                    </p:se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26" name="对象 25">
            <a:extLst>
              <a:ext uri="{FF2B5EF4-FFF2-40B4-BE49-F238E27FC236}">
                <a16:creationId xmlns:a16="http://schemas.microsoft.com/office/drawing/2014/main" id="{4A11EF96-B778-4A39-AC7A-16DC2D96C77C}"/>
              </a:ext>
            </a:extLst>
          </p:cNvPr>
          <p:cNvGraphicFramePr>
            <a:graphicFrameLocks noChangeAspect="1"/>
          </p:cNvGraphicFramePr>
          <p:nvPr>
            <p:extLst>
              <p:ext uri="{D42A27DB-BD31-4B8C-83A1-F6EECF244321}">
                <p14:modId xmlns:p14="http://schemas.microsoft.com/office/powerpoint/2010/main" val="2960963440"/>
              </p:ext>
            </p:extLst>
          </p:nvPr>
        </p:nvGraphicFramePr>
        <p:xfrm>
          <a:off x="1621590" y="1884622"/>
          <a:ext cx="7272338" cy="1238250"/>
        </p:xfrm>
        <a:graphic>
          <a:graphicData uri="http://schemas.openxmlformats.org/presentationml/2006/ole">
            <mc:AlternateContent xmlns:mc="http://schemas.openxmlformats.org/markup-compatibility/2006">
              <mc:Choice xmlns:v="urn:schemas-microsoft-com:vml" Requires="v">
                <p:oleObj spid="_x0000_s88542" name="Equation" r:id="rId4" imgW="1790640" imgH="304560" progId="Equation.DSMT4">
                  <p:embed/>
                </p:oleObj>
              </mc:Choice>
              <mc:Fallback>
                <p:oleObj name="Equation" r:id="rId4" imgW="1790640" imgH="304560" progId="Equation.DSMT4">
                  <p:embed/>
                  <p:pic>
                    <p:nvPicPr>
                      <p:cNvPr id="12" name="对象 11">
                        <a:extLst>
                          <a:ext uri="{FF2B5EF4-FFF2-40B4-BE49-F238E27FC236}">
                            <a16:creationId xmlns:a16="http://schemas.microsoft.com/office/drawing/2014/main" id="{FB4A0A2E-DB87-41DD-B7C2-01978DF3D9EE}"/>
                          </a:ext>
                        </a:extLst>
                      </p:cNvPr>
                      <p:cNvPicPr/>
                      <p:nvPr/>
                    </p:nvPicPr>
                    <p:blipFill>
                      <a:blip r:embed="rId5"/>
                      <a:stretch>
                        <a:fillRect/>
                      </a:stretch>
                    </p:blipFill>
                    <p:spPr>
                      <a:xfrm>
                        <a:off x="1621590" y="1884622"/>
                        <a:ext cx="7272338" cy="1238250"/>
                      </a:xfrm>
                      <a:prstGeom prst="rect">
                        <a:avLst/>
                      </a:prstGeom>
                    </p:spPr>
                  </p:pic>
                </p:oleObj>
              </mc:Fallback>
            </mc:AlternateContent>
          </a:graphicData>
        </a:graphic>
      </p:graphicFrame>
      <p:grpSp>
        <p:nvGrpSpPr>
          <p:cNvPr id="12" name="组合 11">
            <a:extLst>
              <a:ext uri="{FF2B5EF4-FFF2-40B4-BE49-F238E27FC236}">
                <a16:creationId xmlns:a16="http://schemas.microsoft.com/office/drawing/2014/main" id="{1B258E72-D6EB-41F3-8FA6-84B3A8BB4398}"/>
              </a:ext>
            </a:extLst>
          </p:cNvPr>
          <p:cNvGrpSpPr/>
          <p:nvPr/>
        </p:nvGrpSpPr>
        <p:grpSpPr>
          <a:xfrm>
            <a:off x="1275144" y="3250197"/>
            <a:ext cx="9972558" cy="3035100"/>
            <a:chOff x="1275144" y="3250197"/>
            <a:chExt cx="9972558" cy="3035100"/>
          </a:xfrm>
        </p:grpSpPr>
        <p:sp>
          <p:nvSpPr>
            <p:cNvPr id="28" name="文本框 27">
              <a:extLst>
                <a:ext uri="{FF2B5EF4-FFF2-40B4-BE49-F238E27FC236}">
                  <a16:creationId xmlns:a16="http://schemas.microsoft.com/office/drawing/2014/main" id="{7711DC3C-6395-4F53-A127-1FAB9733B8E9}"/>
                </a:ext>
              </a:extLst>
            </p:cNvPr>
            <p:cNvSpPr txBox="1"/>
            <p:nvPr/>
          </p:nvSpPr>
          <p:spPr>
            <a:xfrm>
              <a:off x="1275144" y="3250197"/>
              <a:ext cx="9972558" cy="2191947"/>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能量谱表达了不同频率在整体函数中的贡献</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值是实的正值函数</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不再包含象位信息，因此对傅里叶变换的偏移特性不再敏感，所以便于对不同的信号（空域中的原函数）进行比较：</a:t>
              </a:r>
            </a:p>
          </p:txBody>
        </p:sp>
        <p:graphicFrame>
          <p:nvGraphicFramePr>
            <p:cNvPr id="29" name="对象 28">
              <a:extLst>
                <a:ext uri="{FF2B5EF4-FFF2-40B4-BE49-F238E27FC236}">
                  <a16:creationId xmlns:a16="http://schemas.microsoft.com/office/drawing/2014/main" id="{676AE74B-4070-4939-B348-111A3385F1AD}"/>
                </a:ext>
              </a:extLst>
            </p:cNvPr>
            <p:cNvGraphicFramePr>
              <a:graphicFrameLocks noChangeAspect="1"/>
            </p:cNvGraphicFramePr>
            <p:nvPr>
              <p:extLst>
                <p:ext uri="{D42A27DB-BD31-4B8C-83A1-F6EECF244321}">
                  <p14:modId xmlns:p14="http://schemas.microsoft.com/office/powerpoint/2010/main" val="3677355691"/>
                </p:ext>
              </p:extLst>
            </p:nvPr>
          </p:nvGraphicFramePr>
          <p:xfrm>
            <a:off x="3272864" y="5324940"/>
            <a:ext cx="4320131" cy="960357"/>
          </p:xfrm>
          <a:graphic>
            <a:graphicData uri="http://schemas.openxmlformats.org/presentationml/2006/ole">
              <mc:AlternateContent xmlns:mc="http://schemas.openxmlformats.org/markup-compatibility/2006">
                <mc:Choice xmlns:v="urn:schemas-microsoft-com:vml" Requires="v">
                  <p:oleObj spid="_x0000_s88543" name="Equation" r:id="rId6" imgW="1143000" imgH="253800" progId="Equation.DSMT4">
                    <p:embed/>
                  </p:oleObj>
                </mc:Choice>
                <mc:Fallback>
                  <p:oleObj name="Equation" r:id="rId6" imgW="1143000" imgH="253800" progId="Equation.DSMT4">
                    <p:embed/>
                    <p:pic>
                      <p:nvPicPr>
                        <p:cNvPr id="26" name="对象 25">
                          <a:extLst>
                            <a:ext uri="{FF2B5EF4-FFF2-40B4-BE49-F238E27FC236}">
                              <a16:creationId xmlns:a16="http://schemas.microsoft.com/office/drawing/2014/main" id="{4A11EF96-B778-4A39-AC7A-16DC2D96C77C}"/>
                            </a:ext>
                          </a:extLst>
                        </p:cNvPr>
                        <p:cNvPicPr/>
                        <p:nvPr/>
                      </p:nvPicPr>
                      <p:blipFill>
                        <a:blip r:embed="rId7"/>
                        <a:stretch>
                          <a:fillRect/>
                        </a:stretch>
                      </p:blipFill>
                      <p:spPr>
                        <a:xfrm>
                          <a:off x="3272864" y="5324940"/>
                          <a:ext cx="4320131" cy="960357"/>
                        </a:xfrm>
                        <a:prstGeom prst="rect">
                          <a:avLst/>
                        </a:prstGeom>
                      </p:spPr>
                    </p:pic>
                  </p:oleObj>
                </mc:Fallback>
              </mc:AlternateContent>
            </a:graphicData>
          </a:graphic>
        </p:graphicFrame>
      </p:grpSp>
    </p:spTree>
    <p:extLst>
      <p:ext uri="{BB962C8B-B14F-4D97-AF65-F5344CB8AC3E}">
        <p14:creationId xmlns:p14="http://schemas.microsoft.com/office/powerpoint/2010/main" val="2145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8" y="2687569"/>
            <a:ext cx="2202838"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1.DRY</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2583907" y="3317955"/>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就是要在充分了解和分析系统的需求的情况下，进行充分的抽象、对软件结构进行合理的划分和组织，以避免相同或相似功能被重复编码；这样有利于代码的修改与维护。</a:t>
            </a:r>
          </a:p>
        </p:txBody>
      </p:sp>
      <p:sp>
        <p:nvSpPr>
          <p:cNvPr id="12" name="文本框 11">
            <a:extLst>
              <a:ext uri="{FF2B5EF4-FFF2-40B4-BE49-F238E27FC236}">
                <a16:creationId xmlns:a16="http://schemas.microsoft.com/office/drawing/2014/main" id="{7A100468-196C-49D7-A84C-A48E67389874}"/>
              </a:ext>
            </a:extLst>
          </p:cNvPr>
          <p:cNvSpPr txBox="1"/>
          <p:nvPr/>
        </p:nvSpPr>
        <p:spPr>
          <a:xfrm>
            <a:off x="2583907" y="5324508"/>
            <a:ext cx="8177611" cy="954107"/>
          </a:xfrm>
          <a:prstGeom prst="rect">
            <a:avLst/>
          </a:prstGeom>
          <a:noFill/>
        </p:spPr>
        <p:txBody>
          <a:bodyPr wrap="square" rtlCol="0">
            <a:spAutoFit/>
          </a:bodyPr>
          <a:lstStyle/>
          <a:p>
            <a:r>
              <a:rPr lang="zh-CN" altLang="en-US" sz="2800" b="1" dirty="0">
                <a:solidFill>
                  <a:srgbClr val="FF0000"/>
                </a:solidFill>
                <a:latin typeface="宋体" panose="02010600030101010101" pitchFamily="2" charset="-122"/>
                <a:ea typeface="宋体" panose="02010600030101010101" pitchFamily="2" charset="-122"/>
              </a:rPr>
              <a:t>原因：</a:t>
            </a: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对系统分析不透彻；</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      2.</a:t>
            </a:r>
            <a:r>
              <a:rPr lang="zh-CN" altLang="en-US" sz="2800" b="1" dirty="0">
                <a:solidFill>
                  <a:schemeClr val="bg1"/>
                </a:solidFill>
                <a:latin typeface="宋体" panose="02010600030101010101" pitchFamily="2" charset="-122"/>
                <a:ea typeface="宋体" panose="02010600030101010101" pitchFamily="2" charset="-122"/>
              </a:rPr>
              <a:t>没有做到功能的粒子性</a:t>
            </a:r>
          </a:p>
        </p:txBody>
      </p:sp>
    </p:spTree>
    <p:extLst>
      <p:ext uri="{BB962C8B-B14F-4D97-AF65-F5344CB8AC3E}">
        <p14:creationId xmlns:p14="http://schemas.microsoft.com/office/powerpoint/2010/main" val="8080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0" grpId="0"/>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B15AABD1-F602-49E4-8E55-55BB8E71995D}"/>
              </a:ext>
            </a:extLst>
          </p:cNvPr>
          <p:cNvSpPr txBox="1"/>
          <p:nvPr/>
        </p:nvSpPr>
        <p:spPr>
          <a:xfrm>
            <a:off x="469986" y="551238"/>
            <a:ext cx="2926466"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使用定义</a:t>
            </a:r>
          </a:p>
        </p:txBody>
      </p:sp>
      <p:sp>
        <p:nvSpPr>
          <p:cNvPr id="11" name="文本框 10">
            <a:extLst>
              <a:ext uri="{FF2B5EF4-FFF2-40B4-BE49-F238E27FC236}">
                <a16:creationId xmlns:a16="http://schemas.microsoft.com/office/drawing/2014/main" id="{5ACCF0F8-B806-4C9A-A31D-CA721DC2130C}"/>
              </a:ext>
            </a:extLst>
          </p:cNvPr>
          <p:cNvSpPr txBox="1"/>
          <p:nvPr/>
        </p:nvSpPr>
        <p:spPr>
          <a:xfrm>
            <a:off x="469986" y="2285230"/>
            <a:ext cx="262607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查找表</a:t>
            </a:r>
          </a:p>
        </p:txBody>
      </p:sp>
      <p:sp>
        <p:nvSpPr>
          <p:cNvPr id="13" name="文本框 12">
            <a:extLst>
              <a:ext uri="{FF2B5EF4-FFF2-40B4-BE49-F238E27FC236}">
                <a16:creationId xmlns:a16="http://schemas.microsoft.com/office/drawing/2014/main" id="{B394086C-C652-4E10-92CB-7A0F8F183384}"/>
              </a:ext>
            </a:extLst>
          </p:cNvPr>
          <p:cNvSpPr txBox="1"/>
          <p:nvPr/>
        </p:nvSpPr>
        <p:spPr>
          <a:xfrm>
            <a:off x="617748" y="4208228"/>
            <a:ext cx="3282918" cy="960840"/>
          </a:xfrm>
          <a:prstGeom prst="rect">
            <a:avLst/>
          </a:prstGeom>
          <a:noFill/>
        </p:spPr>
        <p:txBody>
          <a:bodyPr wrap="square" rtlCol="0">
            <a:spAutoFit/>
          </a:bodyPr>
          <a:lstStyle/>
          <a:p>
            <a:pPr algn="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快速傅里叶变换（</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FFT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graphicFrame>
        <p:nvGraphicFramePr>
          <p:cNvPr id="14" name="对象 13">
            <a:extLst>
              <a:ext uri="{FF2B5EF4-FFF2-40B4-BE49-F238E27FC236}">
                <a16:creationId xmlns:a16="http://schemas.microsoft.com/office/drawing/2014/main" id="{685009E8-E7FA-4C1C-86D8-3573629AC9A3}"/>
              </a:ext>
            </a:extLst>
          </p:cNvPr>
          <p:cNvGraphicFramePr>
            <a:graphicFrameLocks noChangeAspect="1"/>
          </p:cNvGraphicFramePr>
          <p:nvPr>
            <p:extLst>
              <p:ext uri="{D42A27DB-BD31-4B8C-83A1-F6EECF244321}">
                <p14:modId xmlns:p14="http://schemas.microsoft.com/office/powerpoint/2010/main" val="2014814963"/>
              </p:ext>
            </p:extLst>
          </p:nvPr>
        </p:nvGraphicFramePr>
        <p:xfrm>
          <a:off x="599017" y="1224957"/>
          <a:ext cx="8257472" cy="1119357"/>
        </p:xfrm>
        <a:graphic>
          <a:graphicData uri="http://schemas.openxmlformats.org/presentationml/2006/ole">
            <mc:AlternateContent xmlns:mc="http://schemas.openxmlformats.org/markup-compatibility/2006">
              <mc:Choice xmlns:v="urn:schemas-microsoft-com:vml" Requires="v">
                <p:oleObj spid="_x0000_s171196" name="Equation" r:id="rId4" imgW="3327120" imgH="457200" progId="Equation.DSMT4">
                  <p:embed/>
                </p:oleObj>
              </mc:Choice>
              <mc:Fallback>
                <p:oleObj name="Equation" r:id="rId4" imgW="3327120" imgH="457200" progId="Equation.DSMT4">
                  <p:embed/>
                  <p:pic>
                    <p:nvPicPr>
                      <p:cNvPr id="12" name="对象 11">
                        <a:extLst>
                          <a:ext uri="{FF2B5EF4-FFF2-40B4-BE49-F238E27FC236}">
                            <a16:creationId xmlns:a16="http://schemas.microsoft.com/office/drawing/2014/main" id="{869FA7A0-ACDC-4D27-9061-3E9C7F90A950}"/>
                          </a:ext>
                        </a:extLst>
                      </p:cNvPr>
                      <p:cNvPicPr/>
                      <p:nvPr/>
                    </p:nvPicPr>
                    <p:blipFill>
                      <a:blip r:embed="rId5"/>
                      <a:stretch>
                        <a:fillRect/>
                      </a:stretch>
                    </p:blipFill>
                    <p:spPr>
                      <a:xfrm>
                        <a:off x="599017" y="1224957"/>
                        <a:ext cx="8257472" cy="111935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B8653BB-0705-4CE0-962E-A2C8FE9D0906}"/>
              </a:ext>
            </a:extLst>
          </p:cNvPr>
          <p:cNvGraphicFramePr>
            <a:graphicFrameLocks noChangeAspect="1"/>
          </p:cNvGraphicFramePr>
          <p:nvPr>
            <p:extLst>
              <p:ext uri="{D42A27DB-BD31-4B8C-83A1-F6EECF244321}">
                <p14:modId xmlns:p14="http://schemas.microsoft.com/office/powerpoint/2010/main" val="396576854"/>
              </p:ext>
            </p:extLst>
          </p:nvPr>
        </p:nvGraphicFramePr>
        <p:xfrm>
          <a:off x="599017" y="2807585"/>
          <a:ext cx="7659687" cy="963612"/>
        </p:xfrm>
        <a:graphic>
          <a:graphicData uri="http://schemas.openxmlformats.org/presentationml/2006/ole">
            <mc:AlternateContent xmlns:mc="http://schemas.openxmlformats.org/markup-compatibility/2006">
              <mc:Choice xmlns:v="urn:schemas-microsoft-com:vml" Requires="v">
                <p:oleObj spid="_x0000_s171197" name="Equation" r:id="rId6" imgW="3085920" imgH="393480" progId="Equation.DSMT4">
                  <p:embed/>
                </p:oleObj>
              </mc:Choice>
              <mc:Fallback>
                <p:oleObj name="Equation" r:id="rId6" imgW="3085920" imgH="393480" progId="Equation.DSMT4">
                  <p:embed/>
                  <p:pic>
                    <p:nvPicPr>
                      <p:cNvPr id="14" name="对象 13">
                        <a:extLst>
                          <a:ext uri="{FF2B5EF4-FFF2-40B4-BE49-F238E27FC236}">
                            <a16:creationId xmlns:a16="http://schemas.microsoft.com/office/drawing/2014/main" id="{685009E8-E7FA-4C1C-86D8-3573629AC9A3}"/>
                          </a:ext>
                        </a:extLst>
                      </p:cNvPr>
                      <p:cNvPicPr/>
                      <p:nvPr/>
                    </p:nvPicPr>
                    <p:blipFill>
                      <a:blip r:embed="rId7"/>
                      <a:stretch>
                        <a:fillRect/>
                      </a:stretch>
                    </p:blipFill>
                    <p:spPr>
                      <a:xfrm>
                        <a:off x="599017" y="2807585"/>
                        <a:ext cx="7659687" cy="963612"/>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C312BC80-858C-4C78-850A-A139EC74EE15}"/>
              </a:ext>
            </a:extLst>
          </p:cNvPr>
          <p:cNvGraphicFramePr>
            <a:graphicFrameLocks noChangeAspect="1"/>
          </p:cNvGraphicFramePr>
          <p:nvPr>
            <p:extLst>
              <p:ext uri="{D42A27DB-BD31-4B8C-83A1-F6EECF244321}">
                <p14:modId xmlns:p14="http://schemas.microsoft.com/office/powerpoint/2010/main" val="3941374267"/>
              </p:ext>
            </p:extLst>
          </p:nvPr>
        </p:nvGraphicFramePr>
        <p:xfrm>
          <a:off x="617748" y="5206468"/>
          <a:ext cx="5170487" cy="1214437"/>
        </p:xfrm>
        <a:graphic>
          <a:graphicData uri="http://schemas.openxmlformats.org/presentationml/2006/ole">
            <mc:AlternateContent xmlns:mc="http://schemas.openxmlformats.org/markup-compatibility/2006">
              <mc:Choice xmlns:v="urn:schemas-microsoft-com:vml" Requires="v">
                <p:oleObj spid="_x0000_s171198" name="Equation" r:id="rId8" imgW="1866600" imgH="444240" progId="Equation.DSMT4">
                  <p:embed/>
                </p:oleObj>
              </mc:Choice>
              <mc:Fallback>
                <p:oleObj name="Equation" r:id="rId8" imgW="1866600" imgH="444240" progId="Equation.DSMT4">
                  <p:embed/>
                  <p:pic>
                    <p:nvPicPr>
                      <p:cNvPr id="17" name="对象 16">
                        <a:extLst>
                          <a:ext uri="{FF2B5EF4-FFF2-40B4-BE49-F238E27FC236}">
                            <a16:creationId xmlns:a16="http://schemas.microsoft.com/office/drawing/2014/main" id="{2D514F68-9184-4BEA-B558-44F2F9ABABE9}"/>
                          </a:ext>
                        </a:extLst>
                      </p:cNvPr>
                      <p:cNvPicPr/>
                      <p:nvPr/>
                    </p:nvPicPr>
                    <p:blipFill>
                      <a:blip r:embed="rId9"/>
                      <a:stretch>
                        <a:fillRect/>
                      </a:stretch>
                    </p:blipFill>
                    <p:spPr>
                      <a:xfrm>
                        <a:off x="617748" y="5206468"/>
                        <a:ext cx="5170487" cy="1214437"/>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41F23CB7-AA88-4CAF-9088-C8239EDE538D}"/>
              </a:ext>
            </a:extLst>
          </p:cNvPr>
          <p:cNvSpPr txBox="1"/>
          <p:nvPr/>
        </p:nvSpPr>
        <p:spPr>
          <a:xfrm>
            <a:off x="5316400" y="3844372"/>
            <a:ext cx="6875600" cy="2807500"/>
          </a:xfrm>
          <a:prstGeom prst="rect">
            <a:avLst/>
          </a:prstGeom>
          <a:noFill/>
        </p:spPr>
        <p:txBody>
          <a:bodyPr wrap="square" rtlCol="0">
            <a:spAutoFit/>
          </a:bodyPr>
          <a:lstStyle/>
          <a:p>
            <a:pPr lvl="0">
              <a:lnSpc>
                <a:spcPts val="3600"/>
              </a:lnSpc>
              <a:defRPr/>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由公式可知完成一次傅里叶变换需要 </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a:t>
            </a:r>
            <a:r>
              <a:rPr lang="en-US" altLang="zh-CN" sz="2800" b="1" baseline="30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次乘法和加法。</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FFT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的目的就是想办法降低其时间复杂度。有两种算法策略：</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lvl="0">
              <a:lnSpc>
                <a:spcPts val="3600"/>
              </a:lnSpc>
              <a:spcBef>
                <a:spcPts val="1800"/>
              </a:spcBef>
              <a:defRPr/>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将一维变为二维；</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lvl="0">
              <a:lnSpc>
                <a:spcPts val="3600"/>
              </a:lnSpc>
              <a:spcBef>
                <a:spcPts val="1800"/>
              </a:spcBef>
              <a:defRPr/>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使用更小的卷积核。</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8" name="对象 27">
            <a:extLst>
              <a:ext uri="{FF2B5EF4-FFF2-40B4-BE49-F238E27FC236}">
                <a16:creationId xmlns:a16="http://schemas.microsoft.com/office/drawing/2014/main" id="{22731105-D7DB-4EDE-BD52-D67D5D35E823}"/>
              </a:ext>
            </a:extLst>
          </p:cNvPr>
          <p:cNvGraphicFramePr>
            <a:graphicFrameLocks noChangeAspect="1"/>
          </p:cNvGraphicFramePr>
          <p:nvPr>
            <p:extLst>
              <p:ext uri="{D42A27DB-BD31-4B8C-83A1-F6EECF244321}">
                <p14:modId xmlns:p14="http://schemas.microsoft.com/office/powerpoint/2010/main" val="2055212529"/>
              </p:ext>
            </p:extLst>
          </p:nvPr>
        </p:nvGraphicFramePr>
        <p:xfrm>
          <a:off x="3900666" y="3362498"/>
          <a:ext cx="1654175" cy="485775"/>
        </p:xfrm>
        <a:graphic>
          <a:graphicData uri="http://schemas.openxmlformats.org/presentationml/2006/ole">
            <mc:AlternateContent xmlns:mc="http://schemas.openxmlformats.org/markup-compatibility/2006">
              <mc:Choice xmlns:v="urn:schemas-microsoft-com:vml" Requires="v">
                <p:oleObj spid="_x0000_s171199" name="Equation" r:id="rId10" imgW="596880" imgH="177480" progId="Equation.DSMT4">
                  <p:embed/>
                </p:oleObj>
              </mc:Choice>
              <mc:Fallback>
                <p:oleObj name="Equation" r:id="rId10" imgW="596880" imgH="177480" progId="Equation.DSMT4">
                  <p:embed/>
                  <p:pic>
                    <p:nvPicPr>
                      <p:cNvPr id="19" name="对象 18">
                        <a:extLst>
                          <a:ext uri="{FF2B5EF4-FFF2-40B4-BE49-F238E27FC236}">
                            <a16:creationId xmlns:a16="http://schemas.microsoft.com/office/drawing/2014/main" id="{7192623D-39FF-4AF0-ABDA-44267BA4E60E}"/>
                          </a:ext>
                        </a:extLst>
                      </p:cNvPr>
                      <p:cNvPicPr/>
                      <p:nvPr/>
                    </p:nvPicPr>
                    <p:blipFill>
                      <a:blip r:embed="rId11"/>
                      <a:stretch>
                        <a:fillRect/>
                      </a:stretch>
                    </p:blipFill>
                    <p:spPr>
                      <a:xfrm>
                        <a:off x="3900666" y="3362498"/>
                        <a:ext cx="1654175" cy="485775"/>
                      </a:xfrm>
                      <a:prstGeom prst="rect">
                        <a:avLst/>
                      </a:prstGeom>
                    </p:spPr>
                  </p:pic>
                </p:oleObj>
              </mc:Fallback>
            </mc:AlternateContent>
          </a:graphicData>
        </a:graphic>
      </p:graphicFrame>
    </p:spTree>
    <p:extLst>
      <p:ext uri="{BB962C8B-B14F-4D97-AF65-F5344CB8AC3E}">
        <p14:creationId xmlns:p14="http://schemas.microsoft.com/office/powerpoint/2010/main" val="8543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400"/>
                                        <p:tgtEl>
                                          <p:spTgt spid="14"/>
                                        </p:tgtEl>
                                      </p:cBhvr>
                                    </p:animEffect>
                                    <p:set>
                                      <p:cBhvr>
                                        <p:cTn id="22" dur="1" fill="hold">
                                          <p:stCondLst>
                                            <p:cond delay="399"/>
                                          </p:stCondLst>
                                        </p:cTn>
                                        <p:tgtEl>
                                          <p:spTgt spid="14"/>
                                        </p:tgtEl>
                                        <p:attrNameLst>
                                          <p:attrName>style.visibility</p:attrName>
                                        </p:attrNameLst>
                                      </p:cBhvr>
                                      <p:to>
                                        <p:strVal val="hidden"/>
                                      </p:to>
                                    </p:set>
                                  </p:childTnLst>
                                </p:cTn>
                              </p:par>
                            </p:childTnLst>
                          </p:cTn>
                        </p:par>
                        <p:par>
                          <p:cTn id="23" fill="hold">
                            <p:stCondLst>
                              <p:cond delay="4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2" fill="hold" nodeType="clickEffect">
                                  <p:stCondLst>
                                    <p:cond delay="0"/>
                                  </p:stCondLst>
                                  <p:childTnLst>
                                    <p:animEffect transition="out" filter="wipe(right)">
                                      <p:cBhvr>
                                        <p:cTn id="30" dur="400"/>
                                        <p:tgtEl>
                                          <p:spTgt spid="15"/>
                                        </p:tgtEl>
                                      </p:cBhvr>
                                    </p:animEffect>
                                    <p:set>
                                      <p:cBhvr>
                                        <p:cTn id="31" dur="1" fill="hold">
                                          <p:stCondLst>
                                            <p:cond delay="399"/>
                                          </p:stCondLst>
                                        </p:cTn>
                                        <p:tgtEl>
                                          <p:spTgt spid="15"/>
                                        </p:tgtEl>
                                        <p:attrNameLst>
                                          <p:attrName>style.visibility</p:attrName>
                                        </p:attrNameLst>
                                      </p:cBhvr>
                                      <p:to>
                                        <p:strVal val="hidden"/>
                                      </p:to>
                                    </p:set>
                                  </p:childTnLst>
                                </p:cTn>
                              </p:par>
                            </p:childTnLst>
                          </p:cTn>
                        </p:par>
                        <p:par>
                          <p:cTn id="32" fill="hold">
                            <p:stCondLst>
                              <p:cond delay="4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75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75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400"/>
                                        <p:tgtEl>
                                          <p:spTgt spid="18"/>
                                        </p:tgtEl>
                                      </p:cBhvr>
                                    </p:animEffect>
                                    <p:set>
                                      <p:cBhvr>
                                        <p:cTn id="50" dur="1" fill="hold">
                                          <p:stCondLst>
                                            <p:cond delay="399"/>
                                          </p:stCondLst>
                                        </p:cTn>
                                        <p:tgtEl>
                                          <p:spTgt spid="1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400"/>
                                        <p:tgtEl>
                                          <p:spTgt spid="19"/>
                                        </p:tgtEl>
                                      </p:cBhvr>
                                    </p:animEffect>
                                    <p:set>
                                      <p:cBhvr>
                                        <p:cTn id="53" dur="1" fill="hold">
                                          <p:stCondLst>
                                            <p:cond delay="399"/>
                                          </p:stCondLst>
                                        </p:cTn>
                                        <p:tgtEl>
                                          <p:spTgt spid="1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up)">
                                      <p:cBhvr>
                                        <p:cTn id="58" dur="75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300"/>
                                        <p:tgtEl>
                                          <p:spTgt spid="28"/>
                                        </p:tgtEl>
                                      </p:cBhvr>
                                    </p:animEffect>
                                    <p:set>
                                      <p:cBhvr>
                                        <p:cTn id="63" dur="1" fill="hold">
                                          <p:stCondLst>
                                            <p:cond delay="2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9" grpId="0"/>
      <p:bldP spid="19" grpId="1"/>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176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2D</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14" name="对象 13">
            <a:extLst>
              <a:ext uri="{FF2B5EF4-FFF2-40B4-BE49-F238E27FC236}">
                <a16:creationId xmlns:a16="http://schemas.microsoft.com/office/drawing/2014/main" id="{685009E8-E7FA-4C1C-86D8-3573629AC9A3}"/>
              </a:ext>
            </a:extLst>
          </p:cNvPr>
          <p:cNvGraphicFramePr>
            <a:graphicFrameLocks noChangeAspect="1"/>
          </p:cNvGraphicFramePr>
          <p:nvPr>
            <p:extLst>
              <p:ext uri="{D42A27DB-BD31-4B8C-83A1-F6EECF244321}">
                <p14:modId xmlns:p14="http://schemas.microsoft.com/office/powerpoint/2010/main" val="3714421186"/>
              </p:ext>
            </p:extLst>
          </p:nvPr>
        </p:nvGraphicFramePr>
        <p:xfrm>
          <a:off x="1567445" y="1446252"/>
          <a:ext cx="7913232" cy="2567459"/>
        </p:xfrm>
        <a:graphic>
          <a:graphicData uri="http://schemas.openxmlformats.org/presentationml/2006/ole">
            <mc:AlternateContent xmlns:mc="http://schemas.openxmlformats.org/markup-compatibility/2006">
              <mc:Choice xmlns:v="urn:schemas-microsoft-com:vml" Requires="v">
                <p:oleObj spid="_x0000_s93075" name="Equation" r:id="rId4" imgW="2857320" imgH="939600" progId="Equation.DSMT4">
                  <p:embed/>
                </p:oleObj>
              </mc:Choice>
              <mc:Fallback>
                <p:oleObj name="Equation" r:id="rId4" imgW="2857320" imgH="939600" progId="Equation.DSMT4">
                  <p:embed/>
                  <p:pic>
                    <p:nvPicPr>
                      <p:cNvPr id="14" name="对象 13">
                        <a:extLst>
                          <a:ext uri="{FF2B5EF4-FFF2-40B4-BE49-F238E27FC236}">
                            <a16:creationId xmlns:a16="http://schemas.microsoft.com/office/drawing/2014/main" id="{685009E8-E7FA-4C1C-86D8-3573629AC9A3}"/>
                          </a:ext>
                        </a:extLst>
                      </p:cNvPr>
                      <p:cNvPicPr/>
                      <p:nvPr/>
                    </p:nvPicPr>
                    <p:blipFill>
                      <a:blip r:embed="rId5"/>
                      <a:stretch>
                        <a:fillRect/>
                      </a:stretch>
                    </p:blipFill>
                    <p:spPr>
                      <a:xfrm>
                        <a:off x="1567445" y="1446252"/>
                        <a:ext cx="7913232" cy="2567459"/>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E998E636-BAF3-41C2-BFF8-C53A159F5DD7}"/>
              </a:ext>
            </a:extLst>
          </p:cNvPr>
          <p:cNvGraphicFramePr>
            <a:graphicFrameLocks noChangeAspect="1"/>
          </p:cNvGraphicFramePr>
          <p:nvPr>
            <p:extLst>
              <p:ext uri="{D42A27DB-BD31-4B8C-83A1-F6EECF244321}">
                <p14:modId xmlns:p14="http://schemas.microsoft.com/office/powerpoint/2010/main" val="2934795849"/>
              </p:ext>
            </p:extLst>
          </p:nvPr>
        </p:nvGraphicFramePr>
        <p:xfrm>
          <a:off x="1567445" y="4202690"/>
          <a:ext cx="7596973" cy="2568416"/>
        </p:xfrm>
        <a:graphic>
          <a:graphicData uri="http://schemas.openxmlformats.org/presentationml/2006/ole">
            <mc:AlternateContent xmlns:mc="http://schemas.openxmlformats.org/markup-compatibility/2006">
              <mc:Choice xmlns:v="urn:schemas-microsoft-com:vml" Requires="v">
                <p:oleObj spid="_x0000_s93076" name="Equation" r:id="rId6" imgW="2743200" imgH="939600" progId="Equation.DSMT4">
                  <p:embed/>
                </p:oleObj>
              </mc:Choice>
              <mc:Fallback>
                <p:oleObj name="Equation" r:id="rId6" imgW="2743200" imgH="939600" progId="Equation.DSMT4">
                  <p:embed/>
                  <p:pic>
                    <p:nvPicPr>
                      <p:cNvPr id="14" name="对象 13">
                        <a:extLst>
                          <a:ext uri="{FF2B5EF4-FFF2-40B4-BE49-F238E27FC236}">
                            <a16:creationId xmlns:a16="http://schemas.microsoft.com/office/drawing/2014/main" id="{685009E8-E7FA-4C1C-86D8-3573629AC9A3}"/>
                          </a:ext>
                        </a:extLst>
                      </p:cNvPr>
                      <p:cNvPicPr/>
                      <p:nvPr/>
                    </p:nvPicPr>
                    <p:blipFill>
                      <a:blip r:embed="rId7"/>
                      <a:stretch>
                        <a:fillRect/>
                      </a:stretch>
                    </p:blipFill>
                    <p:spPr>
                      <a:xfrm>
                        <a:off x="1567445" y="4202690"/>
                        <a:ext cx="7596973" cy="2568416"/>
                      </a:xfrm>
                      <a:prstGeom prst="rect">
                        <a:avLst/>
                      </a:prstGeom>
                    </p:spPr>
                  </p:pic>
                </p:oleObj>
              </mc:Fallback>
            </mc:AlternateContent>
          </a:graphicData>
        </a:graphic>
      </p:graphicFrame>
    </p:spTree>
    <p:extLst>
      <p:ext uri="{BB962C8B-B14F-4D97-AF65-F5344CB8AC3E}">
        <p14:creationId xmlns:p14="http://schemas.microsoft.com/office/powerpoint/2010/main" val="151603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7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22" presetClass="exit" presetSubtype="2" fill="hold" nodeType="withEffect">
                                  <p:stCondLst>
                                    <p:cond delay="0"/>
                                  </p:stCondLst>
                                  <p:childTnLst>
                                    <p:animEffect transition="out" filter="wipe(right)">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F186C-694D-4549-A295-EC8175D71852}"/>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6900A3FD-CE1C-45A1-B81B-087F4BC94374}"/>
              </a:ext>
            </a:extLst>
          </p:cNvPr>
          <p:cNvGraphicFramePr>
            <a:graphicFrameLocks noGrp="1" noChangeAspect="1"/>
          </p:cNvGraphicFramePr>
          <p:nvPr>
            <p:ph idx="1"/>
            <p:extLst>
              <p:ext uri="{D42A27DB-BD31-4B8C-83A1-F6EECF244321}">
                <p14:modId xmlns:p14="http://schemas.microsoft.com/office/powerpoint/2010/main" val="2548551904"/>
              </p:ext>
            </p:extLst>
          </p:nvPr>
        </p:nvGraphicFramePr>
        <p:xfrm>
          <a:off x="838200" y="379748"/>
          <a:ext cx="8979936" cy="2621879"/>
        </p:xfrm>
        <a:graphic>
          <a:graphicData uri="http://schemas.openxmlformats.org/presentationml/2006/ole">
            <mc:AlternateContent xmlns:mc="http://schemas.openxmlformats.org/markup-compatibility/2006">
              <mc:Choice xmlns:v="urn:schemas-microsoft-com:vml" Requires="v">
                <p:oleObj spid="_x0000_s175110" name="Equation" r:id="rId3" imgW="3479760" imgH="1015920" progId="Equation.DSMT4">
                  <p:embed/>
                </p:oleObj>
              </mc:Choice>
              <mc:Fallback>
                <p:oleObj name="Equation" r:id="rId3" imgW="3479760" imgH="1015920" progId="Equation.DSMT4">
                  <p:embed/>
                  <p:pic>
                    <p:nvPicPr>
                      <p:cNvPr id="19" name="对象 18">
                        <a:extLst>
                          <a:ext uri="{FF2B5EF4-FFF2-40B4-BE49-F238E27FC236}">
                            <a16:creationId xmlns:a16="http://schemas.microsoft.com/office/drawing/2014/main" id="{2497CB8F-D355-4714-92EC-40110DBA792A}"/>
                          </a:ext>
                        </a:extLst>
                      </p:cNvPr>
                      <p:cNvPicPr/>
                      <p:nvPr/>
                    </p:nvPicPr>
                    <p:blipFill>
                      <a:blip r:embed="rId4"/>
                      <a:stretch>
                        <a:fillRect/>
                      </a:stretch>
                    </p:blipFill>
                    <p:spPr>
                      <a:xfrm>
                        <a:off x="838200" y="379748"/>
                        <a:ext cx="8979936" cy="2621879"/>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4EC1BBE-025D-4BBD-A701-A2E5FB5BE2B1}"/>
              </a:ext>
            </a:extLst>
          </p:cNvPr>
          <p:cNvGraphicFramePr>
            <a:graphicFrameLocks noChangeAspect="1"/>
          </p:cNvGraphicFramePr>
          <p:nvPr>
            <p:extLst>
              <p:ext uri="{D42A27DB-BD31-4B8C-83A1-F6EECF244321}">
                <p14:modId xmlns:p14="http://schemas.microsoft.com/office/powerpoint/2010/main" val="3568036352"/>
              </p:ext>
            </p:extLst>
          </p:nvPr>
        </p:nvGraphicFramePr>
        <p:xfrm>
          <a:off x="838200" y="3111810"/>
          <a:ext cx="8897938" cy="2636837"/>
        </p:xfrm>
        <a:graphic>
          <a:graphicData uri="http://schemas.openxmlformats.org/presentationml/2006/ole">
            <mc:AlternateContent xmlns:mc="http://schemas.openxmlformats.org/markup-compatibility/2006">
              <mc:Choice xmlns:v="urn:schemas-microsoft-com:vml" Requires="v">
                <p:oleObj spid="_x0000_s175111" name="Equation" r:id="rId5" imgW="3213000" imgH="965160" progId="Equation.DSMT4">
                  <p:embed/>
                </p:oleObj>
              </mc:Choice>
              <mc:Fallback>
                <p:oleObj name="Equation" r:id="rId5" imgW="3213000" imgH="965160" progId="Equation.DSMT4">
                  <p:embed/>
                  <p:pic>
                    <p:nvPicPr>
                      <p:cNvPr id="9" name="对象 8">
                        <a:extLst>
                          <a:ext uri="{FF2B5EF4-FFF2-40B4-BE49-F238E27FC236}">
                            <a16:creationId xmlns:a16="http://schemas.microsoft.com/office/drawing/2014/main" id="{87D4DDB5-2363-4E4A-95D5-8BEB43F24D4A}"/>
                          </a:ext>
                        </a:extLst>
                      </p:cNvPr>
                      <p:cNvPicPr/>
                      <p:nvPr/>
                    </p:nvPicPr>
                    <p:blipFill>
                      <a:blip r:embed="rId6"/>
                      <a:stretch>
                        <a:fillRect/>
                      </a:stretch>
                    </p:blipFill>
                    <p:spPr>
                      <a:xfrm>
                        <a:off x="838200" y="3111810"/>
                        <a:ext cx="8897938" cy="2636837"/>
                      </a:xfrm>
                      <a:prstGeom prst="rect">
                        <a:avLst/>
                      </a:prstGeom>
                    </p:spPr>
                  </p:pic>
                </p:oleObj>
              </mc:Fallback>
            </mc:AlternateContent>
          </a:graphicData>
        </a:graphic>
      </p:graphicFrame>
    </p:spTree>
    <p:extLst>
      <p:ext uri="{BB962C8B-B14F-4D97-AF65-F5344CB8AC3E}">
        <p14:creationId xmlns:p14="http://schemas.microsoft.com/office/powerpoint/2010/main" val="18566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400"/>
                                        <p:tgtEl>
                                          <p:spTgt spid="4"/>
                                        </p:tgtEl>
                                      </p:cBhvr>
                                    </p:animEffect>
                                    <p:set>
                                      <p:cBhvr>
                                        <p:cTn id="12" dur="1" fill="hold">
                                          <p:stCondLst>
                                            <p:cond delay="399"/>
                                          </p:stCondLst>
                                        </p:cTn>
                                        <p:tgtEl>
                                          <p:spTgt spid="4"/>
                                        </p:tgtEl>
                                        <p:attrNameLst>
                                          <p:attrName>style.visibility</p:attrName>
                                        </p:attrNameLst>
                                      </p:cBhvr>
                                      <p:to>
                                        <p:strVal val="hidden"/>
                                      </p:to>
                                    </p:set>
                                  </p:childTnLst>
                                </p:cTn>
                              </p:par>
                            </p:childTnLst>
                          </p:cTn>
                        </p:par>
                        <p:par>
                          <p:cTn id="13" fill="hold">
                            <p:stCondLst>
                              <p:cond delay="4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176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2D</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aphicFrame>
        <p:nvGraphicFramePr>
          <p:cNvPr id="17" name="对象 16">
            <a:extLst>
              <a:ext uri="{FF2B5EF4-FFF2-40B4-BE49-F238E27FC236}">
                <a16:creationId xmlns:a16="http://schemas.microsoft.com/office/drawing/2014/main" id="{3A43B750-37B7-4AF7-AFCC-777438861A82}"/>
              </a:ext>
            </a:extLst>
          </p:cNvPr>
          <p:cNvGraphicFramePr>
            <a:graphicFrameLocks noChangeAspect="1"/>
          </p:cNvGraphicFramePr>
          <p:nvPr>
            <p:extLst>
              <p:ext uri="{D42A27DB-BD31-4B8C-83A1-F6EECF244321}">
                <p14:modId xmlns:p14="http://schemas.microsoft.com/office/powerpoint/2010/main" val="3420521867"/>
              </p:ext>
            </p:extLst>
          </p:nvPr>
        </p:nvGraphicFramePr>
        <p:xfrm>
          <a:off x="1256180" y="1952625"/>
          <a:ext cx="5276850" cy="693738"/>
        </p:xfrm>
        <a:graphic>
          <a:graphicData uri="http://schemas.openxmlformats.org/presentationml/2006/ole">
            <mc:AlternateContent xmlns:mc="http://schemas.openxmlformats.org/markup-compatibility/2006">
              <mc:Choice xmlns:v="urn:schemas-microsoft-com:vml" Requires="v">
                <p:oleObj spid="_x0000_s94660" name="Equation" r:id="rId4" imgW="1904760" imgH="253800" progId="Equation.DSMT4">
                  <p:embed/>
                </p:oleObj>
              </mc:Choice>
              <mc:Fallback>
                <p:oleObj name="Equation" r:id="rId4" imgW="1904760" imgH="253800" progId="Equation.DSMT4">
                  <p:embed/>
                  <p:pic>
                    <p:nvPicPr>
                      <p:cNvPr id="14" name="对象 13">
                        <a:extLst>
                          <a:ext uri="{FF2B5EF4-FFF2-40B4-BE49-F238E27FC236}">
                            <a16:creationId xmlns:a16="http://schemas.microsoft.com/office/drawing/2014/main" id="{685009E8-E7FA-4C1C-86D8-3573629AC9A3}"/>
                          </a:ext>
                        </a:extLst>
                      </p:cNvPr>
                      <p:cNvPicPr/>
                      <p:nvPr/>
                    </p:nvPicPr>
                    <p:blipFill>
                      <a:blip r:embed="rId5"/>
                      <a:stretch>
                        <a:fillRect/>
                      </a:stretch>
                    </p:blipFill>
                    <p:spPr>
                      <a:xfrm>
                        <a:off x="1256180" y="1952625"/>
                        <a:ext cx="5276850" cy="6937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3E3B2E6-0A02-44F0-8437-5EC84B757066}"/>
              </a:ext>
            </a:extLst>
          </p:cNvPr>
          <p:cNvGraphicFramePr>
            <a:graphicFrameLocks noChangeAspect="1"/>
          </p:cNvGraphicFramePr>
          <p:nvPr>
            <p:extLst>
              <p:ext uri="{D42A27DB-BD31-4B8C-83A1-F6EECF244321}">
                <p14:modId xmlns:p14="http://schemas.microsoft.com/office/powerpoint/2010/main" val="2431179121"/>
              </p:ext>
            </p:extLst>
          </p:nvPr>
        </p:nvGraphicFramePr>
        <p:xfrm>
          <a:off x="6989972" y="1917700"/>
          <a:ext cx="4044950" cy="763588"/>
        </p:xfrm>
        <a:graphic>
          <a:graphicData uri="http://schemas.openxmlformats.org/presentationml/2006/ole">
            <mc:AlternateContent xmlns:mc="http://schemas.openxmlformats.org/markup-compatibility/2006">
              <mc:Choice xmlns:v="urn:schemas-microsoft-com:vml" Requires="v">
                <p:oleObj spid="_x0000_s94661" name="Equation" r:id="rId6" imgW="1460160" imgH="279360" progId="Equation.DSMT4">
                  <p:embed/>
                </p:oleObj>
              </mc:Choice>
              <mc:Fallback>
                <p:oleObj name="Equation" r:id="rId6" imgW="1460160" imgH="279360" progId="Equation.DSMT4">
                  <p:embed/>
                  <p:pic>
                    <p:nvPicPr>
                      <p:cNvPr id="17" name="对象 16">
                        <a:extLst>
                          <a:ext uri="{FF2B5EF4-FFF2-40B4-BE49-F238E27FC236}">
                            <a16:creationId xmlns:a16="http://schemas.microsoft.com/office/drawing/2014/main" id="{3A43B750-37B7-4AF7-AFCC-777438861A82}"/>
                          </a:ext>
                        </a:extLst>
                      </p:cNvPr>
                      <p:cNvPicPr/>
                      <p:nvPr/>
                    </p:nvPicPr>
                    <p:blipFill>
                      <a:blip r:embed="rId7"/>
                      <a:stretch>
                        <a:fillRect/>
                      </a:stretch>
                    </p:blipFill>
                    <p:spPr>
                      <a:xfrm>
                        <a:off x="6989972" y="1917700"/>
                        <a:ext cx="4044950" cy="76358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7BDA0537-695D-4FC8-BAC6-97A7063BF5A9}"/>
              </a:ext>
            </a:extLst>
          </p:cNvPr>
          <p:cNvPicPr>
            <a:picLocks noChangeAspect="1"/>
          </p:cNvPicPr>
          <p:nvPr/>
        </p:nvPicPr>
        <p:blipFill rotWithShape="1">
          <a:blip r:embed="rId8"/>
          <a:srcRect l="6648" t="9000" r="3839" b="995"/>
          <a:stretch/>
        </p:blipFill>
        <p:spPr>
          <a:xfrm>
            <a:off x="6816347" y="2757165"/>
            <a:ext cx="4998604" cy="3898715"/>
          </a:xfrm>
          <a:prstGeom prst="rect">
            <a:avLst/>
          </a:prstGeom>
        </p:spPr>
      </p:pic>
      <p:pic>
        <p:nvPicPr>
          <p:cNvPr id="9" name="图片 8">
            <a:extLst>
              <a:ext uri="{FF2B5EF4-FFF2-40B4-BE49-F238E27FC236}">
                <a16:creationId xmlns:a16="http://schemas.microsoft.com/office/drawing/2014/main" id="{B2C9A98F-BE0E-449A-A1E6-01EA111A904D}"/>
              </a:ext>
            </a:extLst>
          </p:cNvPr>
          <p:cNvPicPr>
            <a:picLocks noChangeAspect="1"/>
          </p:cNvPicPr>
          <p:nvPr/>
        </p:nvPicPr>
        <p:blipFill rotWithShape="1">
          <a:blip r:embed="rId9"/>
          <a:srcRect l="2667" t="8222" r="3272" b="2166"/>
          <a:stretch/>
        </p:blipFill>
        <p:spPr>
          <a:xfrm>
            <a:off x="6816347" y="2757165"/>
            <a:ext cx="4978963" cy="3888893"/>
          </a:xfrm>
          <a:prstGeom prst="rect">
            <a:avLst/>
          </a:prstGeom>
        </p:spPr>
      </p:pic>
      <p:pic>
        <p:nvPicPr>
          <p:cNvPr id="18" name="图片 17">
            <a:extLst>
              <a:ext uri="{FF2B5EF4-FFF2-40B4-BE49-F238E27FC236}">
                <a16:creationId xmlns:a16="http://schemas.microsoft.com/office/drawing/2014/main" id="{69FE5BA1-0972-468E-A77B-12736D9DB291}"/>
              </a:ext>
            </a:extLst>
          </p:cNvPr>
          <p:cNvPicPr>
            <a:picLocks noChangeAspect="1"/>
          </p:cNvPicPr>
          <p:nvPr/>
        </p:nvPicPr>
        <p:blipFill rotWithShape="1">
          <a:blip r:embed="rId10"/>
          <a:srcRect l="6651" t="5312" r="478" b="445"/>
          <a:stretch/>
        </p:blipFill>
        <p:spPr>
          <a:xfrm>
            <a:off x="431096" y="2708476"/>
            <a:ext cx="6127916" cy="3996092"/>
          </a:xfrm>
          <a:prstGeom prst="rect">
            <a:avLst/>
          </a:prstGeom>
        </p:spPr>
      </p:pic>
      <p:pic>
        <p:nvPicPr>
          <p:cNvPr id="19" name="图片 18">
            <a:extLst>
              <a:ext uri="{FF2B5EF4-FFF2-40B4-BE49-F238E27FC236}">
                <a16:creationId xmlns:a16="http://schemas.microsoft.com/office/drawing/2014/main" id="{E30508B9-B1AD-4C82-9F7A-0C65D59B076A}"/>
              </a:ext>
            </a:extLst>
          </p:cNvPr>
          <p:cNvPicPr>
            <a:picLocks noChangeAspect="1"/>
          </p:cNvPicPr>
          <p:nvPr/>
        </p:nvPicPr>
        <p:blipFill rotWithShape="1">
          <a:blip r:embed="rId11"/>
          <a:srcRect l="2695" t="4371" r="4782" b="3148"/>
          <a:stretch/>
        </p:blipFill>
        <p:spPr>
          <a:xfrm>
            <a:off x="430894" y="2708476"/>
            <a:ext cx="3029435" cy="4013353"/>
          </a:xfrm>
          <a:prstGeom prst="rect">
            <a:avLst/>
          </a:prstGeom>
        </p:spPr>
      </p:pic>
      <p:grpSp>
        <p:nvGrpSpPr>
          <p:cNvPr id="14" name="组合 13">
            <a:extLst>
              <a:ext uri="{FF2B5EF4-FFF2-40B4-BE49-F238E27FC236}">
                <a16:creationId xmlns:a16="http://schemas.microsoft.com/office/drawing/2014/main" id="{0C2B2574-9A45-43FD-A7B2-AE4DB95FF481}"/>
              </a:ext>
            </a:extLst>
          </p:cNvPr>
          <p:cNvGrpSpPr/>
          <p:nvPr/>
        </p:nvGrpSpPr>
        <p:grpSpPr>
          <a:xfrm>
            <a:off x="6989972" y="144922"/>
            <a:ext cx="4998604" cy="1851308"/>
            <a:chOff x="3454401" y="3341511"/>
            <a:chExt cx="7608709" cy="2878667"/>
          </a:xfrm>
        </p:grpSpPr>
        <p:pic>
          <p:nvPicPr>
            <p:cNvPr id="20" name="图片 19">
              <a:extLst>
                <a:ext uri="{FF2B5EF4-FFF2-40B4-BE49-F238E27FC236}">
                  <a16:creationId xmlns:a16="http://schemas.microsoft.com/office/drawing/2014/main" id="{D332BBB8-6E46-44B5-BC78-56B2564D1444}"/>
                </a:ext>
              </a:extLst>
            </p:cNvPr>
            <p:cNvPicPr>
              <a:picLocks noChangeAspect="1"/>
            </p:cNvPicPr>
            <p:nvPr/>
          </p:nvPicPr>
          <p:blipFill rotWithShape="1">
            <a:blip r:embed="rId12"/>
            <a:srcRect l="3568" t="10710" r="59823" b="4397"/>
            <a:stretch/>
          </p:blipFill>
          <p:spPr>
            <a:xfrm>
              <a:off x="3454401" y="3341511"/>
              <a:ext cx="3804356" cy="2878667"/>
            </a:xfrm>
            <a:prstGeom prst="rect">
              <a:avLst/>
            </a:prstGeom>
          </p:spPr>
        </p:pic>
        <p:pic>
          <p:nvPicPr>
            <p:cNvPr id="21" name="图片 20">
              <a:extLst>
                <a:ext uri="{FF2B5EF4-FFF2-40B4-BE49-F238E27FC236}">
                  <a16:creationId xmlns:a16="http://schemas.microsoft.com/office/drawing/2014/main" id="{BCC3771F-53B9-4191-8D59-E0FA965265A8}"/>
                </a:ext>
              </a:extLst>
            </p:cNvPr>
            <p:cNvPicPr>
              <a:picLocks noChangeAspect="1"/>
            </p:cNvPicPr>
            <p:nvPr/>
          </p:nvPicPr>
          <p:blipFill rotWithShape="1">
            <a:blip r:embed="rId12"/>
            <a:srcRect l="62338" t="10710" r="619" b="4397"/>
            <a:stretch/>
          </p:blipFill>
          <p:spPr>
            <a:xfrm>
              <a:off x="7213599" y="3341511"/>
              <a:ext cx="3849511" cy="2878667"/>
            </a:xfrm>
            <a:prstGeom prst="rect">
              <a:avLst/>
            </a:prstGeom>
          </p:spPr>
        </p:pic>
      </p:grpSp>
    </p:spTree>
    <p:extLst>
      <p:ext uri="{BB962C8B-B14F-4D97-AF65-F5344CB8AC3E}">
        <p14:creationId xmlns:p14="http://schemas.microsoft.com/office/powerpoint/2010/main" val="400852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7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3"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3)">
                                      <p:cBhvr>
                                        <p:cTn id="17" dur="75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3"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3)">
                                      <p:cBhvr>
                                        <p:cTn id="22" dur="7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3"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3)">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xit" presetSubtype="1" fill="hold" nodeType="clickEffect">
                                  <p:stCondLst>
                                    <p:cond delay="0"/>
                                  </p:stCondLst>
                                  <p:childTnLst>
                                    <p:animEffect transition="out" filter="wheel(1)">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par>
                          <p:cTn id="33" fill="hold">
                            <p:stCondLst>
                              <p:cond delay="500"/>
                            </p:stCondLst>
                            <p:childTnLst>
                              <p:par>
                                <p:cTn id="34" presetID="21" presetClass="entr" presetSubtype="3"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heel(3)">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3" fill="hold" nodeType="clickEffect">
                                  <p:stCondLst>
                                    <p:cond delay="0"/>
                                  </p:stCondLst>
                                  <p:childTnLst>
                                    <p:animEffect transition="out" filter="wheel(3)">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21" presetClass="exit" presetSubtype="3" fill="hold" nodeType="withEffect">
                                  <p:stCondLst>
                                    <p:cond delay="0"/>
                                  </p:stCondLst>
                                  <p:childTnLst>
                                    <p:animEffect transition="out" filter="wheel(3)">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21" presetClass="exit" presetSubtype="3" fill="hold" nodeType="withEffect">
                                  <p:stCondLst>
                                    <p:cond delay="0"/>
                                  </p:stCondLst>
                                  <p:childTnLst>
                                    <p:animEffect transition="out" filter="wheel(3)">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par>
                          <p:cTn id="48" fill="hold">
                            <p:stCondLst>
                              <p:cond delay="500"/>
                            </p:stCondLst>
                            <p:childTnLst>
                              <p:par>
                                <p:cTn id="49" presetID="21" presetClass="entr" presetSubtype="3"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heel(3)">
                                      <p:cBhvr>
                                        <p:cTn id="5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176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第六节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2D</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离散函数的傅里变换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BB961A7-A743-42D1-A1D6-F49F327419AE}"/>
                  </a:ext>
                </a:extLst>
              </p:cNvPr>
              <p:cNvSpPr txBox="1"/>
              <p:nvPr/>
            </p:nvSpPr>
            <p:spPr>
              <a:xfrm>
                <a:off x="947766" y="1816508"/>
                <a:ext cx="6525478"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输入待处理图像，并获得其大小</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a:t>
                </a:r>
                <a14:m>
                  <m:oMath xmlns:m="http://schemas.openxmlformats.org/officeDocument/2006/math">
                    <m:r>
                      <a:rPr lang="zh-CN" altLang="en-US" sz="2800" b="1">
                        <a:solidFill>
                          <a:schemeClr val="bg1"/>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m:t>
                    </m:r>
                  </m:oMath>
                </a14:m>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mc:Choice>
        <mc:Fallback xmlns="">
          <p:sp>
            <p:nvSpPr>
              <p:cNvPr id="15" name="文本框 14">
                <a:extLst>
                  <a:ext uri="{FF2B5EF4-FFF2-40B4-BE49-F238E27FC236}">
                    <a16:creationId xmlns:a16="http://schemas.microsoft.com/office/drawing/2014/main" id="{7BB961A7-A743-42D1-A1D6-F49F327419AE}"/>
                  </a:ext>
                </a:extLst>
              </p:cNvPr>
              <p:cNvSpPr txBox="1">
                <a:spLocks noRot="1" noChangeAspect="1" noMove="1" noResize="1" noEditPoints="1" noAdjustHandles="1" noChangeArrowheads="1" noChangeShapeType="1" noTextEdit="1"/>
              </p:cNvSpPr>
              <p:nvPr/>
            </p:nvSpPr>
            <p:spPr>
              <a:xfrm>
                <a:off x="947766" y="1816508"/>
                <a:ext cx="6525478" cy="514949"/>
              </a:xfrm>
              <a:prstGeom prst="rect">
                <a:avLst/>
              </a:prstGeom>
              <a:blipFill>
                <a:blip r:embed="rId4"/>
                <a:stretch>
                  <a:fillRect l="-1961" t="-19048" b="-3690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6D48EDE-496D-4E4B-B76E-4987C847E808}"/>
              </a:ext>
            </a:extLst>
          </p:cNvPr>
          <p:cNvPicPr>
            <a:picLocks noChangeAspect="1"/>
          </p:cNvPicPr>
          <p:nvPr/>
        </p:nvPicPr>
        <p:blipFill rotWithShape="1">
          <a:blip r:embed="rId5"/>
          <a:srcRect l="2798" t="2894" r="65608" b="48559"/>
          <a:stretch/>
        </p:blipFill>
        <p:spPr>
          <a:xfrm>
            <a:off x="8083249" y="1816508"/>
            <a:ext cx="1895857" cy="1895857"/>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71DE7D9-0BA6-46B6-949D-1126F5FF4B2C}"/>
                  </a:ext>
                </a:extLst>
              </p:cNvPr>
              <p:cNvSpPr txBox="1"/>
              <p:nvPr/>
            </p:nvSpPr>
            <p:spPr>
              <a:xfrm>
                <a:off x="947766" y="2429679"/>
                <a:ext cx="3797854"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扩展图像到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2W</a:t>
                </a:r>
                <a14:m>
                  <m:oMath xmlns:m="http://schemas.openxmlformats.org/officeDocument/2006/math">
                    <m:r>
                      <a:rPr lang="zh-CN" altLang="en-US" sz="2800" b="1">
                        <a:solidFill>
                          <a:schemeClr val="bg1"/>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m:t>
                    </m:r>
                  </m:oMath>
                </a14:m>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2H;</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F71DE7D9-0BA6-46B6-949D-1126F5FF4B2C}"/>
                  </a:ext>
                </a:extLst>
              </p:cNvPr>
              <p:cNvSpPr txBox="1">
                <a:spLocks noRot="1" noChangeAspect="1" noMove="1" noResize="1" noEditPoints="1" noAdjustHandles="1" noChangeArrowheads="1" noChangeShapeType="1" noTextEdit="1"/>
              </p:cNvSpPr>
              <p:nvPr/>
            </p:nvSpPr>
            <p:spPr>
              <a:xfrm>
                <a:off x="947766" y="2429679"/>
                <a:ext cx="3797854" cy="514949"/>
              </a:xfrm>
              <a:prstGeom prst="rect">
                <a:avLst/>
              </a:prstGeom>
              <a:blipFill>
                <a:blip r:embed="rId6"/>
                <a:stretch>
                  <a:fillRect l="-3371" t="-19048" b="-3571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DB51441-B155-4667-A29F-F5606D1846DE}"/>
              </a:ext>
            </a:extLst>
          </p:cNvPr>
          <p:cNvPicPr>
            <a:picLocks noChangeAspect="1"/>
          </p:cNvPicPr>
          <p:nvPr/>
        </p:nvPicPr>
        <p:blipFill rotWithShape="1">
          <a:blip r:embed="rId7"/>
          <a:srcRect l="911" t="3534" r="50656" b="1925"/>
          <a:stretch/>
        </p:blipFill>
        <p:spPr>
          <a:xfrm>
            <a:off x="8088329" y="1821847"/>
            <a:ext cx="3767559" cy="3749898"/>
          </a:xfrm>
          <a:prstGeom prst="rect">
            <a:avLst/>
          </a:prstGeom>
        </p:spPr>
      </p:pic>
      <p:pic>
        <p:nvPicPr>
          <p:cNvPr id="26" name="图片 25">
            <a:extLst>
              <a:ext uri="{FF2B5EF4-FFF2-40B4-BE49-F238E27FC236}">
                <a16:creationId xmlns:a16="http://schemas.microsoft.com/office/drawing/2014/main" id="{5D70B2F0-5E35-4698-BC30-9DCA1849ABEF}"/>
              </a:ext>
            </a:extLst>
          </p:cNvPr>
          <p:cNvPicPr>
            <a:picLocks noChangeAspect="1"/>
          </p:cNvPicPr>
          <p:nvPr/>
        </p:nvPicPr>
        <p:blipFill rotWithShape="1">
          <a:blip r:embed="rId7"/>
          <a:srcRect l="50857" t="3534" r="785" b="1925"/>
          <a:stretch/>
        </p:blipFill>
        <p:spPr>
          <a:xfrm>
            <a:off x="8092103" y="1815500"/>
            <a:ext cx="3721667" cy="3710018"/>
          </a:xfrm>
          <a:prstGeom prst="rect">
            <a:avLst/>
          </a:prstGeom>
        </p:spPr>
      </p:pic>
      <p:grpSp>
        <p:nvGrpSpPr>
          <p:cNvPr id="31" name="组合 30">
            <a:extLst>
              <a:ext uri="{FF2B5EF4-FFF2-40B4-BE49-F238E27FC236}">
                <a16:creationId xmlns:a16="http://schemas.microsoft.com/office/drawing/2014/main" id="{4E1BC831-A114-410F-B040-99B1BDF026FA}"/>
              </a:ext>
            </a:extLst>
          </p:cNvPr>
          <p:cNvGrpSpPr/>
          <p:nvPr/>
        </p:nvGrpSpPr>
        <p:grpSpPr>
          <a:xfrm>
            <a:off x="965149" y="3042850"/>
            <a:ext cx="4914790" cy="672270"/>
            <a:chOff x="965149" y="3077938"/>
            <a:chExt cx="4914790" cy="672270"/>
          </a:xfrm>
        </p:grpSpPr>
        <p:sp>
          <p:nvSpPr>
            <p:cNvPr id="29" name="文本框 28">
              <a:extLst>
                <a:ext uri="{FF2B5EF4-FFF2-40B4-BE49-F238E27FC236}">
                  <a16:creationId xmlns:a16="http://schemas.microsoft.com/office/drawing/2014/main" id="{6F86DE80-A79F-4AC5-A931-3C3267B90C4F}"/>
                </a:ext>
              </a:extLst>
            </p:cNvPr>
            <p:cNvSpPr txBox="1"/>
            <p:nvPr/>
          </p:nvSpPr>
          <p:spPr>
            <a:xfrm>
              <a:off x="965149" y="3156599"/>
              <a:ext cx="4914790"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对扩展后的图像乘        </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30" name="对象 29">
              <a:extLst>
                <a:ext uri="{FF2B5EF4-FFF2-40B4-BE49-F238E27FC236}">
                  <a16:creationId xmlns:a16="http://schemas.microsoft.com/office/drawing/2014/main" id="{C04C45C4-12E9-444E-93F4-32335456070B}"/>
                </a:ext>
              </a:extLst>
            </p:cNvPr>
            <p:cNvGraphicFramePr>
              <a:graphicFrameLocks noChangeAspect="1"/>
            </p:cNvGraphicFramePr>
            <p:nvPr>
              <p:extLst>
                <p:ext uri="{D42A27DB-BD31-4B8C-83A1-F6EECF244321}">
                  <p14:modId xmlns:p14="http://schemas.microsoft.com/office/powerpoint/2010/main" val="3554562261"/>
                </p:ext>
              </p:extLst>
            </p:nvPr>
          </p:nvGraphicFramePr>
          <p:xfrm>
            <a:off x="4330049" y="3077938"/>
            <a:ext cx="1281956" cy="672270"/>
          </p:xfrm>
          <a:graphic>
            <a:graphicData uri="http://schemas.openxmlformats.org/presentationml/2006/ole">
              <mc:AlternateContent xmlns:mc="http://schemas.openxmlformats.org/markup-compatibility/2006">
                <mc:Choice xmlns:v="urn:schemas-microsoft-com:vml" Requires="v">
                  <p:oleObj spid="_x0000_s98737" name="Equation" r:id="rId8" imgW="533160" imgH="279360" progId="Equation.DSMT4">
                    <p:embed/>
                  </p:oleObj>
                </mc:Choice>
                <mc:Fallback>
                  <p:oleObj name="Equation" r:id="rId8" imgW="533160" imgH="279360" progId="Equation.DSMT4">
                    <p:embed/>
                    <p:pic>
                      <p:nvPicPr>
                        <p:cNvPr id="29" name="对象 28">
                          <a:extLst>
                            <a:ext uri="{FF2B5EF4-FFF2-40B4-BE49-F238E27FC236}">
                              <a16:creationId xmlns:a16="http://schemas.microsoft.com/office/drawing/2014/main" id="{676AE74B-4070-4939-B348-111A3385F1AD}"/>
                            </a:ext>
                          </a:extLst>
                        </p:cNvPr>
                        <p:cNvPicPr/>
                        <p:nvPr/>
                      </p:nvPicPr>
                      <p:blipFill>
                        <a:blip r:embed="rId9"/>
                        <a:stretch>
                          <a:fillRect/>
                        </a:stretch>
                      </p:blipFill>
                      <p:spPr>
                        <a:xfrm>
                          <a:off x="4330049" y="3077938"/>
                          <a:ext cx="1281956" cy="672270"/>
                        </a:xfrm>
                        <a:prstGeom prst="rect">
                          <a:avLst/>
                        </a:prstGeom>
                      </p:spPr>
                    </p:pic>
                  </p:oleObj>
                </mc:Fallback>
              </mc:AlternateContent>
            </a:graphicData>
          </a:graphic>
        </p:graphicFrame>
      </p:grpSp>
      <p:sp>
        <p:nvSpPr>
          <p:cNvPr id="32" name="文本框 31">
            <a:extLst>
              <a:ext uri="{FF2B5EF4-FFF2-40B4-BE49-F238E27FC236}">
                <a16:creationId xmlns:a16="http://schemas.microsoft.com/office/drawing/2014/main" id="{FAC0383F-140A-4186-AC21-C42904F8F207}"/>
              </a:ext>
            </a:extLst>
          </p:cNvPr>
          <p:cNvSpPr txBox="1"/>
          <p:nvPr/>
        </p:nvSpPr>
        <p:spPr>
          <a:xfrm>
            <a:off x="965148" y="3813342"/>
            <a:ext cx="5628691"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基于第三步所得图像进行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DFT;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33" name="图片 32">
            <a:extLst>
              <a:ext uri="{FF2B5EF4-FFF2-40B4-BE49-F238E27FC236}">
                <a16:creationId xmlns:a16="http://schemas.microsoft.com/office/drawing/2014/main" id="{881E928A-2060-4EA4-BF50-6E614FF88E1F}"/>
              </a:ext>
            </a:extLst>
          </p:cNvPr>
          <p:cNvPicPr>
            <a:picLocks noChangeAspect="1"/>
          </p:cNvPicPr>
          <p:nvPr/>
        </p:nvPicPr>
        <p:blipFill rotWithShape="1">
          <a:blip r:embed="rId10"/>
          <a:srcRect l="4724" t="7809" r="1143"/>
          <a:stretch/>
        </p:blipFill>
        <p:spPr>
          <a:xfrm>
            <a:off x="8088097" y="1817675"/>
            <a:ext cx="3738880" cy="3740785"/>
          </a:xfrm>
          <a:prstGeom prst="rect">
            <a:avLst/>
          </a:prstGeom>
        </p:spPr>
      </p:pic>
      <p:sp>
        <p:nvSpPr>
          <p:cNvPr id="37" name="文本框 36">
            <a:extLst>
              <a:ext uri="{FF2B5EF4-FFF2-40B4-BE49-F238E27FC236}">
                <a16:creationId xmlns:a16="http://schemas.microsoft.com/office/drawing/2014/main" id="{F6A9B18D-6B68-4183-97F1-60EC1148A4E8}"/>
              </a:ext>
            </a:extLst>
          </p:cNvPr>
          <p:cNvSpPr txBox="1"/>
          <p:nvPr/>
        </p:nvSpPr>
        <p:spPr>
          <a:xfrm>
            <a:off x="965149" y="4426513"/>
            <a:ext cx="4246932"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构建实对称滤波函数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38" name="图片 37">
            <a:extLst>
              <a:ext uri="{FF2B5EF4-FFF2-40B4-BE49-F238E27FC236}">
                <a16:creationId xmlns:a16="http://schemas.microsoft.com/office/drawing/2014/main" id="{B7DDA38F-1557-489D-982D-8288DAB9CE48}"/>
              </a:ext>
            </a:extLst>
          </p:cNvPr>
          <p:cNvPicPr>
            <a:picLocks noChangeAspect="1"/>
          </p:cNvPicPr>
          <p:nvPr/>
        </p:nvPicPr>
        <p:blipFill rotWithShape="1">
          <a:blip r:embed="rId11"/>
          <a:srcRect l="1782" t="1762" r="1089" b="869"/>
          <a:stretch/>
        </p:blipFill>
        <p:spPr>
          <a:xfrm>
            <a:off x="8082254" y="1818196"/>
            <a:ext cx="3737610" cy="3737610"/>
          </a:xfrm>
          <a:prstGeom prst="rect">
            <a:avLst/>
          </a:prstGeom>
        </p:spPr>
      </p:pic>
      <p:sp>
        <p:nvSpPr>
          <p:cNvPr id="42" name="文本框 41">
            <a:extLst>
              <a:ext uri="{FF2B5EF4-FFF2-40B4-BE49-F238E27FC236}">
                <a16:creationId xmlns:a16="http://schemas.microsoft.com/office/drawing/2014/main" id="{078603E8-22E8-4509-8767-6E7600D985A6}"/>
              </a:ext>
            </a:extLst>
          </p:cNvPr>
          <p:cNvSpPr txBox="1"/>
          <p:nvPr/>
        </p:nvSpPr>
        <p:spPr>
          <a:xfrm>
            <a:off x="965149" y="5039684"/>
            <a:ext cx="4246932"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在频域中进行滤波</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43" name="图片 42">
            <a:extLst>
              <a:ext uri="{FF2B5EF4-FFF2-40B4-BE49-F238E27FC236}">
                <a16:creationId xmlns:a16="http://schemas.microsoft.com/office/drawing/2014/main" id="{8DE060AB-5159-4503-9244-18D8FA4B34A5}"/>
              </a:ext>
            </a:extLst>
          </p:cNvPr>
          <p:cNvPicPr>
            <a:picLocks noChangeAspect="1"/>
          </p:cNvPicPr>
          <p:nvPr/>
        </p:nvPicPr>
        <p:blipFill rotWithShape="1">
          <a:blip r:embed="rId12"/>
          <a:srcRect l="1575" t="2488" r="3511" b="2097"/>
          <a:stretch/>
        </p:blipFill>
        <p:spPr>
          <a:xfrm>
            <a:off x="8091644" y="1824252"/>
            <a:ext cx="3733800" cy="3726181"/>
          </a:xfrm>
          <a:prstGeom prst="rect">
            <a:avLst/>
          </a:prstGeom>
        </p:spPr>
      </p:pic>
      <p:grpSp>
        <p:nvGrpSpPr>
          <p:cNvPr id="50" name="组合 49">
            <a:extLst>
              <a:ext uri="{FF2B5EF4-FFF2-40B4-BE49-F238E27FC236}">
                <a16:creationId xmlns:a16="http://schemas.microsoft.com/office/drawing/2014/main" id="{6C9D97DB-D6AD-4943-A940-49C57A37917C}"/>
              </a:ext>
            </a:extLst>
          </p:cNvPr>
          <p:cNvGrpSpPr/>
          <p:nvPr/>
        </p:nvGrpSpPr>
        <p:grpSpPr>
          <a:xfrm>
            <a:off x="947766" y="5442904"/>
            <a:ext cx="6853156" cy="1170789"/>
            <a:chOff x="947766" y="5442904"/>
            <a:chExt cx="6853156" cy="1170789"/>
          </a:xfrm>
        </p:grpSpPr>
        <p:sp>
          <p:nvSpPr>
            <p:cNvPr id="48" name="文本框 47">
              <a:extLst>
                <a:ext uri="{FF2B5EF4-FFF2-40B4-BE49-F238E27FC236}">
                  <a16:creationId xmlns:a16="http://schemas.microsoft.com/office/drawing/2014/main" id="{05CECB14-1B9B-43C0-BF9C-466AAEDCEDB2}"/>
                </a:ext>
              </a:extLst>
            </p:cNvPr>
            <p:cNvSpPr txBox="1"/>
            <p:nvPr/>
          </p:nvSpPr>
          <p:spPr>
            <a:xfrm>
              <a:off x="947766" y="5652853"/>
              <a:ext cx="6119078"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按式                          进行逆变换，得到滤波后图像</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49" name="对象 48">
              <a:extLst>
                <a:ext uri="{FF2B5EF4-FFF2-40B4-BE49-F238E27FC236}">
                  <a16:creationId xmlns:a16="http://schemas.microsoft.com/office/drawing/2014/main" id="{ADA3503F-8221-4155-8AAB-70F82CB4F0DE}"/>
                </a:ext>
              </a:extLst>
            </p:cNvPr>
            <p:cNvGraphicFramePr>
              <a:graphicFrameLocks noChangeAspect="1"/>
            </p:cNvGraphicFramePr>
            <p:nvPr>
              <p:extLst>
                <p:ext uri="{D42A27DB-BD31-4B8C-83A1-F6EECF244321}">
                  <p14:modId xmlns:p14="http://schemas.microsoft.com/office/powerpoint/2010/main" val="3643061012"/>
                </p:ext>
              </p:extLst>
            </p:nvPr>
          </p:nvGraphicFramePr>
          <p:xfrm>
            <a:off x="2141132" y="5442904"/>
            <a:ext cx="5659790" cy="766086"/>
          </p:xfrm>
          <a:graphic>
            <a:graphicData uri="http://schemas.openxmlformats.org/presentationml/2006/ole">
              <mc:AlternateContent xmlns:mc="http://schemas.openxmlformats.org/markup-compatibility/2006">
                <mc:Choice xmlns:v="urn:schemas-microsoft-com:vml" Requires="v">
                  <p:oleObj spid="_x0000_s98738" name="Equation" r:id="rId13" imgW="2158920" imgH="291960" progId="Equation.DSMT4">
                    <p:embed/>
                  </p:oleObj>
                </mc:Choice>
                <mc:Fallback>
                  <p:oleObj name="Equation" r:id="rId13" imgW="2158920" imgH="291960" progId="Equation.DSMT4">
                    <p:embed/>
                    <p:pic>
                      <p:nvPicPr>
                        <p:cNvPr id="29" name="对象 28">
                          <a:extLst>
                            <a:ext uri="{FF2B5EF4-FFF2-40B4-BE49-F238E27FC236}">
                              <a16:creationId xmlns:a16="http://schemas.microsoft.com/office/drawing/2014/main" id="{676AE74B-4070-4939-B348-111A3385F1AD}"/>
                            </a:ext>
                          </a:extLst>
                        </p:cNvPr>
                        <p:cNvPicPr/>
                        <p:nvPr/>
                      </p:nvPicPr>
                      <p:blipFill>
                        <a:blip r:embed="rId14"/>
                        <a:stretch>
                          <a:fillRect/>
                        </a:stretch>
                      </p:blipFill>
                      <p:spPr>
                        <a:xfrm>
                          <a:off x="2141132" y="5442904"/>
                          <a:ext cx="5659790" cy="766086"/>
                        </a:xfrm>
                        <a:prstGeom prst="rect">
                          <a:avLst/>
                        </a:prstGeom>
                      </p:spPr>
                    </p:pic>
                  </p:oleObj>
                </mc:Fallback>
              </mc:AlternateContent>
            </a:graphicData>
          </a:graphic>
        </p:graphicFrame>
      </p:grpSp>
      <p:pic>
        <p:nvPicPr>
          <p:cNvPr id="51" name="图片 50">
            <a:extLst>
              <a:ext uri="{FF2B5EF4-FFF2-40B4-BE49-F238E27FC236}">
                <a16:creationId xmlns:a16="http://schemas.microsoft.com/office/drawing/2014/main" id="{86A6F78A-E701-4590-8690-85788D9582DE}"/>
              </a:ext>
            </a:extLst>
          </p:cNvPr>
          <p:cNvPicPr>
            <a:picLocks noChangeAspect="1"/>
          </p:cNvPicPr>
          <p:nvPr/>
        </p:nvPicPr>
        <p:blipFill rotWithShape="1">
          <a:blip r:embed="rId15"/>
          <a:srcRect l="4477" t="2963" r="33879" b="2771"/>
          <a:stretch/>
        </p:blipFill>
        <p:spPr>
          <a:xfrm>
            <a:off x="8082254" y="1807473"/>
            <a:ext cx="3710940" cy="3726180"/>
          </a:xfrm>
          <a:prstGeom prst="rect">
            <a:avLst/>
          </a:prstGeom>
        </p:spPr>
      </p:pic>
      <p:sp>
        <p:nvSpPr>
          <p:cNvPr id="54" name="文本框 53">
            <a:extLst>
              <a:ext uri="{FF2B5EF4-FFF2-40B4-BE49-F238E27FC236}">
                <a16:creationId xmlns:a16="http://schemas.microsoft.com/office/drawing/2014/main" id="{397DA73B-440B-4ED6-8B1C-7996EAF651DC}"/>
              </a:ext>
            </a:extLst>
          </p:cNvPr>
          <p:cNvSpPr txBox="1"/>
          <p:nvPr/>
        </p:nvSpPr>
        <p:spPr>
          <a:xfrm>
            <a:off x="7785845" y="5978588"/>
            <a:ext cx="4246932" cy="514949"/>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切出滤波后的最终图像</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55" name="图片 54">
            <a:extLst>
              <a:ext uri="{FF2B5EF4-FFF2-40B4-BE49-F238E27FC236}">
                <a16:creationId xmlns:a16="http://schemas.microsoft.com/office/drawing/2014/main" id="{13670B21-9E1F-48C8-A44F-0CE366F0A9D9}"/>
              </a:ext>
            </a:extLst>
          </p:cNvPr>
          <p:cNvPicPr>
            <a:picLocks noChangeAspect="1"/>
          </p:cNvPicPr>
          <p:nvPr/>
        </p:nvPicPr>
        <p:blipFill rotWithShape="1">
          <a:blip r:embed="rId16"/>
          <a:srcRect l="3153" t="3598" r="7597" b="9589"/>
          <a:stretch/>
        </p:blipFill>
        <p:spPr>
          <a:xfrm>
            <a:off x="8071459" y="1825963"/>
            <a:ext cx="1887220" cy="1877061"/>
          </a:xfrm>
          <a:prstGeom prst="rect">
            <a:avLst/>
          </a:prstGeom>
        </p:spPr>
      </p:pic>
    </p:spTree>
    <p:extLst>
      <p:ext uri="{BB962C8B-B14F-4D97-AF65-F5344CB8AC3E}">
        <p14:creationId xmlns:p14="http://schemas.microsoft.com/office/powerpoint/2010/main" val="120679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7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750"/>
                                        <p:tgtEl>
                                          <p:spTgt spid="24"/>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750"/>
                                        <p:tgtEl>
                                          <p:spTgt spid="5"/>
                                        </p:tgtEl>
                                      </p:cBhvr>
                                    </p:animEffect>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10"/>
                                        <p:tgtEl>
                                          <p:spTgt spid="3"/>
                                        </p:tgtEl>
                                      </p:cBhvr>
                                    </p:animEffect>
                                    <p:set>
                                      <p:cBhvr>
                                        <p:cTn id="24" dur="1" fill="hold">
                                          <p:stCondLst>
                                            <p:cond delay="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750"/>
                                        <p:tgtEl>
                                          <p:spTgt spid="31"/>
                                        </p:tgtEl>
                                      </p:cBhvr>
                                    </p:animEffect>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750"/>
                                        <p:tgtEl>
                                          <p:spTgt spid="26"/>
                                        </p:tgtEl>
                                      </p:cBhvr>
                                    </p:animEffect>
                                  </p:childTnLst>
                                </p:cTn>
                              </p:par>
                            </p:childTnLst>
                          </p:cTn>
                        </p:par>
                        <p:par>
                          <p:cTn id="34" fill="hold">
                            <p:stCondLst>
                              <p:cond delay="1500"/>
                            </p:stCondLst>
                            <p:childTnLst>
                              <p:par>
                                <p:cTn id="35" presetID="10" presetClass="exit" presetSubtype="0" fill="hold" nodeType="afterEffect">
                                  <p:stCondLst>
                                    <p:cond delay="0"/>
                                  </p:stCondLst>
                                  <p:childTnLst>
                                    <p:animEffect transition="out" filter="fade">
                                      <p:cBhvr>
                                        <p:cTn id="36" dur="10"/>
                                        <p:tgtEl>
                                          <p:spTgt spid="5"/>
                                        </p:tgtEl>
                                      </p:cBhvr>
                                    </p:animEffect>
                                    <p:set>
                                      <p:cBhvr>
                                        <p:cTn id="37" dur="1" fill="hold">
                                          <p:stCondLst>
                                            <p:cond delay="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childTnLst>
                          </p:cTn>
                        </p:par>
                        <p:par>
                          <p:cTn id="43" fill="hold">
                            <p:stCondLst>
                              <p:cond delay="750"/>
                            </p:stCondLst>
                            <p:childTnLst>
                              <p:par>
                                <p:cTn id="44" presetID="22" presetClass="entr" presetSubtype="8"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750"/>
                                        <p:tgtEl>
                                          <p:spTgt spid="33"/>
                                        </p:tgtEl>
                                      </p:cBhvr>
                                    </p:animEffect>
                                  </p:childTnLst>
                                </p:cTn>
                              </p:par>
                            </p:childTnLst>
                          </p:cTn>
                        </p:par>
                        <p:par>
                          <p:cTn id="47" fill="hold">
                            <p:stCondLst>
                              <p:cond delay="1500"/>
                            </p:stCondLst>
                            <p:childTnLst>
                              <p:par>
                                <p:cTn id="48" presetID="10" presetClass="exit" presetSubtype="0" fill="hold" nodeType="afterEffect">
                                  <p:stCondLst>
                                    <p:cond delay="0"/>
                                  </p:stCondLst>
                                  <p:childTnLst>
                                    <p:animEffect transition="out" filter="fade">
                                      <p:cBhvr>
                                        <p:cTn id="49" dur="10"/>
                                        <p:tgtEl>
                                          <p:spTgt spid="26"/>
                                        </p:tgtEl>
                                      </p:cBhvr>
                                    </p:animEffect>
                                    <p:set>
                                      <p:cBhvr>
                                        <p:cTn id="50" dur="1" fill="hold">
                                          <p:stCondLst>
                                            <p:cond delay="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750"/>
                                        <p:tgtEl>
                                          <p:spTgt spid="37"/>
                                        </p:tgtEl>
                                      </p:cBhvr>
                                    </p:animEffect>
                                  </p:childTnLst>
                                </p:cTn>
                              </p:par>
                            </p:childTnLst>
                          </p:cTn>
                        </p:par>
                        <p:par>
                          <p:cTn id="56" fill="hold">
                            <p:stCondLst>
                              <p:cond delay="750"/>
                            </p:stCondLst>
                            <p:childTnLst>
                              <p:par>
                                <p:cTn id="57" presetID="22" presetClass="entr" presetSubtype="8"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750"/>
                                        <p:tgtEl>
                                          <p:spTgt spid="38"/>
                                        </p:tgtEl>
                                      </p:cBhvr>
                                    </p:animEffect>
                                  </p:childTnLst>
                                </p:cTn>
                              </p:par>
                            </p:childTnLst>
                          </p:cTn>
                        </p:par>
                        <p:par>
                          <p:cTn id="60" fill="hold">
                            <p:stCondLst>
                              <p:cond delay="1500"/>
                            </p:stCondLst>
                            <p:childTnLst>
                              <p:par>
                                <p:cTn id="61" presetID="10" presetClass="exit" presetSubtype="0" fill="hold" nodeType="afterEffect">
                                  <p:stCondLst>
                                    <p:cond delay="0"/>
                                  </p:stCondLst>
                                  <p:childTnLst>
                                    <p:animEffect transition="out" filter="fade">
                                      <p:cBhvr>
                                        <p:cTn id="62" dur="10"/>
                                        <p:tgtEl>
                                          <p:spTgt spid="33"/>
                                        </p:tgtEl>
                                      </p:cBhvr>
                                    </p:animEffect>
                                    <p:set>
                                      <p:cBhvr>
                                        <p:cTn id="63" dur="1" fill="hold">
                                          <p:stCondLst>
                                            <p:cond delay="9"/>
                                          </p:stCondLst>
                                        </p:cTn>
                                        <p:tgtEl>
                                          <p:spTgt spid="3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750"/>
                                        <p:tgtEl>
                                          <p:spTgt spid="42"/>
                                        </p:tgtEl>
                                      </p:cBhvr>
                                    </p:animEffect>
                                  </p:childTnLst>
                                </p:cTn>
                              </p:par>
                            </p:childTnLst>
                          </p:cTn>
                        </p:par>
                        <p:par>
                          <p:cTn id="69" fill="hold">
                            <p:stCondLst>
                              <p:cond delay="750"/>
                            </p:stCondLst>
                            <p:childTnLst>
                              <p:par>
                                <p:cTn id="70" presetID="22" presetClass="entr" presetSubtype="8"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750"/>
                                        <p:tgtEl>
                                          <p:spTgt spid="43"/>
                                        </p:tgtEl>
                                      </p:cBhvr>
                                    </p:animEffect>
                                  </p:childTnLst>
                                </p:cTn>
                              </p:par>
                            </p:childTnLst>
                          </p:cTn>
                        </p:par>
                        <p:par>
                          <p:cTn id="73" fill="hold">
                            <p:stCondLst>
                              <p:cond delay="1500"/>
                            </p:stCondLst>
                            <p:childTnLst>
                              <p:par>
                                <p:cTn id="74" presetID="10" presetClass="exit" presetSubtype="0" fill="hold" nodeType="afterEffect">
                                  <p:stCondLst>
                                    <p:cond delay="0"/>
                                  </p:stCondLst>
                                  <p:childTnLst>
                                    <p:animEffect transition="out" filter="fade">
                                      <p:cBhvr>
                                        <p:cTn id="75" dur="10"/>
                                        <p:tgtEl>
                                          <p:spTgt spid="38"/>
                                        </p:tgtEl>
                                      </p:cBhvr>
                                    </p:animEffect>
                                    <p:set>
                                      <p:cBhvr>
                                        <p:cTn id="76" dur="1" fill="hold">
                                          <p:stCondLst>
                                            <p:cond delay="9"/>
                                          </p:stCondLst>
                                        </p:cTn>
                                        <p:tgtEl>
                                          <p:spTgt spid="3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left)">
                                      <p:cBhvr>
                                        <p:cTn id="81" dur="750"/>
                                        <p:tgtEl>
                                          <p:spTgt spid="50"/>
                                        </p:tgtEl>
                                      </p:cBhvr>
                                    </p:animEffect>
                                  </p:childTnLst>
                                </p:cTn>
                              </p:par>
                            </p:childTnLst>
                          </p:cTn>
                        </p:par>
                        <p:par>
                          <p:cTn id="82" fill="hold">
                            <p:stCondLst>
                              <p:cond delay="750"/>
                            </p:stCondLst>
                            <p:childTnLst>
                              <p:par>
                                <p:cTn id="83" presetID="22" presetClass="entr" presetSubtype="8" fill="hold" nodeType="after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750"/>
                                        <p:tgtEl>
                                          <p:spTgt spid="51"/>
                                        </p:tgtEl>
                                      </p:cBhvr>
                                    </p:animEffect>
                                  </p:childTnLst>
                                </p:cTn>
                              </p:par>
                            </p:childTnLst>
                          </p:cTn>
                        </p:par>
                        <p:par>
                          <p:cTn id="86" fill="hold">
                            <p:stCondLst>
                              <p:cond delay="1500"/>
                            </p:stCondLst>
                            <p:childTnLst>
                              <p:par>
                                <p:cTn id="87" presetID="10" presetClass="exit" presetSubtype="0" fill="hold" nodeType="afterEffect">
                                  <p:stCondLst>
                                    <p:cond delay="0"/>
                                  </p:stCondLst>
                                  <p:childTnLst>
                                    <p:animEffect transition="out" filter="fade">
                                      <p:cBhvr>
                                        <p:cTn id="88" dur="10"/>
                                        <p:tgtEl>
                                          <p:spTgt spid="43"/>
                                        </p:tgtEl>
                                      </p:cBhvr>
                                    </p:animEffect>
                                    <p:set>
                                      <p:cBhvr>
                                        <p:cTn id="89" dur="1" fill="hold">
                                          <p:stCondLst>
                                            <p:cond delay="9"/>
                                          </p:stCondLst>
                                        </p:cTn>
                                        <p:tgtEl>
                                          <p:spTgt spid="4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wipe(left)">
                                      <p:cBhvr>
                                        <p:cTn id="94" dur="750"/>
                                        <p:tgtEl>
                                          <p:spTgt spid="54"/>
                                        </p:tgtEl>
                                      </p:cBhvr>
                                    </p:animEffect>
                                  </p:childTnLst>
                                </p:cTn>
                              </p:par>
                            </p:childTnLst>
                          </p:cTn>
                        </p:par>
                        <p:par>
                          <p:cTn id="95" fill="hold">
                            <p:stCondLst>
                              <p:cond delay="750"/>
                            </p:stCondLst>
                            <p:childTnLst>
                              <p:par>
                                <p:cTn id="96" presetID="22" presetClass="entr" presetSubtype="8" fill="hold" nodeType="after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wipe(left)">
                                      <p:cBhvr>
                                        <p:cTn id="98" dur="750"/>
                                        <p:tgtEl>
                                          <p:spTgt spid="55"/>
                                        </p:tgtEl>
                                      </p:cBhvr>
                                    </p:animEffect>
                                  </p:childTnLst>
                                </p:cTn>
                              </p:par>
                            </p:childTnLst>
                          </p:cTn>
                        </p:par>
                        <p:par>
                          <p:cTn id="99" fill="hold">
                            <p:stCondLst>
                              <p:cond delay="1500"/>
                            </p:stCondLst>
                            <p:childTnLst>
                              <p:par>
                                <p:cTn id="100" presetID="10" presetClass="exit" presetSubtype="0" fill="hold" nodeType="afterEffect">
                                  <p:stCondLst>
                                    <p:cond delay="0"/>
                                  </p:stCondLst>
                                  <p:childTnLst>
                                    <p:animEffect transition="out" filter="fade">
                                      <p:cBhvr>
                                        <p:cTn id="101" dur="10"/>
                                        <p:tgtEl>
                                          <p:spTgt spid="51"/>
                                        </p:tgtEl>
                                      </p:cBhvr>
                                    </p:animEffect>
                                    <p:set>
                                      <p:cBhvr>
                                        <p:cTn id="102" dur="1" fill="hold">
                                          <p:stCondLst>
                                            <p:cond delay="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32" grpId="0"/>
      <p:bldP spid="37" grpId="0"/>
      <p:bldP spid="42" grpId="0"/>
      <p:bldP spid="54"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680114" y="23801"/>
            <a:ext cx="4831772"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傅里叶变换与频域滤波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308599" y="301683"/>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第七节  傅里叶图像滤波实例</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pic>
        <p:nvPicPr>
          <p:cNvPr id="2" name="图片 1">
            <a:extLst>
              <a:ext uri="{FF2B5EF4-FFF2-40B4-BE49-F238E27FC236}">
                <a16:creationId xmlns:a16="http://schemas.microsoft.com/office/drawing/2014/main" id="{827E9211-80AA-4B7F-872C-722437596737}"/>
              </a:ext>
            </a:extLst>
          </p:cNvPr>
          <p:cNvPicPr>
            <a:picLocks noChangeAspect="1"/>
          </p:cNvPicPr>
          <p:nvPr/>
        </p:nvPicPr>
        <p:blipFill rotWithShape="1">
          <a:blip r:embed="rId3"/>
          <a:srcRect l="6137" t="1866" r="1801" b="800"/>
          <a:stretch/>
        </p:blipFill>
        <p:spPr>
          <a:xfrm>
            <a:off x="501407" y="995757"/>
            <a:ext cx="2511083" cy="2490612"/>
          </a:xfrm>
          <a:prstGeom prst="rect">
            <a:avLst/>
          </a:prstGeom>
        </p:spPr>
      </p:pic>
      <p:pic>
        <p:nvPicPr>
          <p:cNvPr id="3" name="图片 2">
            <a:extLst>
              <a:ext uri="{FF2B5EF4-FFF2-40B4-BE49-F238E27FC236}">
                <a16:creationId xmlns:a16="http://schemas.microsoft.com/office/drawing/2014/main" id="{A133AEE0-1859-42B4-94BA-FCE6704C845B}"/>
              </a:ext>
            </a:extLst>
          </p:cNvPr>
          <p:cNvPicPr>
            <a:picLocks noChangeAspect="1"/>
          </p:cNvPicPr>
          <p:nvPr/>
        </p:nvPicPr>
        <p:blipFill rotWithShape="1">
          <a:blip r:embed="rId4"/>
          <a:srcRect l="4427" t="3704" r="5291" b="3852"/>
          <a:stretch/>
        </p:blipFill>
        <p:spPr>
          <a:xfrm>
            <a:off x="3741877" y="792595"/>
            <a:ext cx="3410634" cy="3388910"/>
          </a:xfrm>
          <a:prstGeom prst="rect">
            <a:avLst/>
          </a:prstGeom>
        </p:spPr>
      </p:pic>
      <p:pic>
        <p:nvPicPr>
          <p:cNvPr id="5" name="图片 4">
            <a:extLst>
              <a:ext uri="{FF2B5EF4-FFF2-40B4-BE49-F238E27FC236}">
                <a16:creationId xmlns:a16="http://schemas.microsoft.com/office/drawing/2014/main" id="{3B734F23-8E4E-40CD-8079-10650CD7B2F3}"/>
              </a:ext>
            </a:extLst>
          </p:cNvPr>
          <p:cNvPicPr>
            <a:picLocks noChangeAspect="1"/>
          </p:cNvPicPr>
          <p:nvPr/>
        </p:nvPicPr>
        <p:blipFill rotWithShape="1">
          <a:blip r:embed="rId5"/>
          <a:srcRect l="424" t="701" r="855" b="3257"/>
          <a:stretch/>
        </p:blipFill>
        <p:spPr>
          <a:xfrm>
            <a:off x="7291110" y="792595"/>
            <a:ext cx="4813417" cy="1798205"/>
          </a:xfrm>
          <a:prstGeom prst="rect">
            <a:avLst/>
          </a:prstGeom>
        </p:spPr>
      </p:pic>
      <p:grpSp>
        <p:nvGrpSpPr>
          <p:cNvPr id="7" name="组合 6">
            <a:extLst>
              <a:ext uri="{FF2B5EF4-FFF2-40B4-BE49-F238E27FC236}">
                <a16:creationId xmlns:a16="http://schemas.microsoft.com/office/drawing/2014/main" id="{1C630BDB-9F3C-418B-B715-591E8240416C}"/>
              </a:ext>
            </a:extLst>
          </p:cNvPr>
          <p:cNvGrpSpPr/>
          <p:nvPr/>
        </p:nvGrpSpPr>
        <p:grpSpPr>
          <a:xfrm>
            <a:off x="6944158" y="3486369"/>
            <a:ext cx="5156070" cy="3254495"/>
            <a:chOff x="613458" y="243068"/>
            <a:chExt cx="10949652" cy="6493398"/>
          </a:xfrm>
        </p:grpSpPr>
        <p:pic>
          <p:nvPicPr>
            <p:cNvPr id="6" name="图片 5">
              <a:extLst>
                <a:ext uri="{FF2B5EF4-FFF2-40B4-BE49-F238E27FC236}">
                  <a16:creationId xmlns:a16="http://schemas.microsoft.com/office/drawing/2014/main" id="{79A42958-AF5F-4007-ACBC-997607BF9168}"/>
                </a:ext>
              </a:extLst>
            </p:cNvPr>
            <p:cNvPicPr>
              <a:picLocks noChangeAspect="1"/>
            </p:cNvPicPr>
            <p:nvPr/>
          </p:nvPicPr>
          <p:blipFill rotWithShape="1">
            <a:blip r:embed="rId6"/>
            <a:srcRect l="2561" t="3544" r="2696" b="1772"/>
            <a:stretch/>
          </p:blipFill>
          <p:spPr>
            <a:xfrm>
              <a:off x="613458" y="243068"/>
              <a:ext cx="10949652" cy="6493398"/>
            </a:xfrm>
            <a:prstGeom prst="rect">
              <a:avLst/>
            </a:prstGeom>
          </p:spPr>
        </p:pic>
        <p:pic>
          <p:nvPicPr>
            <p:cNvPr id="10" name="图片 9">
              <a:extLst>
                <a:ext uri="{FF2B5EF4-FFF2-40B4-BE49-F238E27FC236}">
                  <a16:creationId xmlns:a16="http://schemas.microsoft.com/office/drawing/2014/main" id="{474448E6-7F77-47EB-BB76-846332CDA257}"/>
                </a:ext>
              </a:extLst>
            </p:cNvPr>
            <p:cNvPicPr>
              <a:picLocks noChangeAspect="1"/>
            </p:cNvPicPr>
            <p:nvPr/>
          </p:nvPicPr>
          <p:blipFill rotWithShape="1">
            <a:blip r:embed="rId6"/>
            <a:srcRect l="80078" t="843" r="2696" b="93080"/>
            <a:stretch/>
          </p:blipFill>
          <p:spPr>
            <a:xfrm>
              <a:off x="9572262" y="266218"/>
              <a:ext cx="1990847" cy="416688"/>
            </a:xfrm>
            <a:prstGeom prst="rect">
              <a:avLst/>
            </a:prstGeom>
          </p:spPr>
        </p:pic>
      </p:grpSp>
      <p:pic>
        <p:nvPicPr>
          <p:cNvPr id="9" name="图片 8">
            <a:extLst>
              <a:ext uri="{FF2B5EF4-FFF2-40B4-BE49-F238E27FC236}">
                <a16:creationId xmlns:a16="http://schemas.microsoft.com/office/drawing/2014/main" id="{18B49054-69A8-468E-BEA4-2185F51B0283}"/>
              </a:ext>
            </a:extLst>
          </p:cNvPr>
          <p:cNvPicPr>
            <a:picLocks noChangeAspect="1"/>
          </p:cNvPicPr>
          <p:nvPr/>
        </p:nvPicPr>
        <p:blipFill rotWithShape="1">
          <a:blip r:embed="rId7"/>
          <a:srcRect l="1045" t="2109" r="1835" b="1401"/>
          <a:stretch/>
        </p:blipFill>
        <p:spPr>
          <a:xfrm>
            <a:off x="308599" y="4180443"/>
            <a:ext cx="6635559" cy="2211854"/>
          </a:xfrm>
          <a:prstGeom prst="rect">
            <a:avLst/>
          </a:prstGeom>
        </p:spPr>
      </p:pic>
    </p:spTree>
    <p:extLst>
      <p:ext uri="{BB962C8B-B14F-4D97-AF65-F5344CB8AC3E}">
        <p14:creationId xmlns:p14="http://schemas.microsoft.com/office/powerpoint/2010/main" val="38345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400"/>
                                        <p:tgtEl>
                                          <p:spTgt spid="2"/>
                                        </p:tgtEl>
                                      </p:cBhvr>
                                    </p:animEffect>
                                    <p:set>
                                      <p:cBhvr>
                                        <p:cTn id="17" dur="1" fill="hold">
                                          <p:stCondLst>
                                            <p:cond delay="399"/>
                                          </p:stCondLst>
                                        </p:cTn>
                                        <p:tgtEl>
                                          <p:spTgt spid="2"/>
                                        </p:tgtEl>
                                        <p:attrNameLst>
                                          <p:attrName>style.visibility</p:attrName>
                                        </p:attrNameLst>
                                      </p:cBhvr>
                                      <p:to>
                                        <p:strVal val="hidden"/>
                                      </p:to>
                                    </p:set>
                                  </p:childTnLst>
                                </p:cTn>
                              </p:par>
                              <p:par>
                                <p:cTn id="18" presetID="22" presetClass="exit" presetSubtype="8" fill="hold" nodeType="withEffect">
                                  <p:stCondLst>
                                    <p:cond delay="0"/>
                                  </p:stCondLst>
                                  <p:childTnLst>
                                    <p:animEffect transition="out" filter="wipe(left)">
                                      <p:cBhvr>
                                        <p:cTn id="19" dur="400"/>
                                        <p:tgtEl>
                                          <p:spTgt spid="3"/>
                                        </p:tgtEl>
                                      </p:cBhvr>
                                    </p:animEffect>
                                    <p:set>
                                      <p:cBhvr>
                                        <p:cTn id="20" dur="1" fill="hold">
                                          <p:stCondLst>
                                            <p:cond delay="399"/>
                                          </p:stCondLst>
                                        </p:cTn>
                                        <p:tgtEl>
                                          <p:spTgt spid="3"/>
                                        </p:tgtEl>
                                        <p:attrNameLst>
                                          <p:attrName>style.visibility</p:attrName>
                                        </p:attrNameLst>
                                      </p:cBhvr>
                                      <p:to>
                                        <p:strVal val="hidden"/>
                                      </p:to>
                                    </p:set>
                                  </p:childTnLst>
                                </p:cTn>
                              </p:par>
                            </p:childTnLst>
                          </p:cTn>
                        </p:par>
                        <p:par>
                          <p:cTn id="21" fill="hold">
                            <p:stCondLst>
                              <p:cond delay="4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400"/>
                                        <p:tgtEl>
                                          <p:spTgt spid="5"/>
                                        </p:tgtEl>
                                      </p:cBhvr>
                                    </p:animEffect>
                                    <p:set>
                                      <p:cBhvr>
                                        <p:cTn id="29" dur="1" fill="hold">
                                          <p:stCondLst>
                                            <p:cond delay="399"/>
                                          </p:stCondLst>
                                        </p:cTn>
                                        <p:tgtEl>
                                          <p:spTgt spid="5"/>
                                        </p:tgtEl>
                                        <p:attrNameLst>
                                          <p:attrName>style.visibility</p:attrName>
                                        </p:attrNameLst>
                                      </p:cBhvr>
                                      <p:to>
                                        <p:strVal val="hidden"/>
                                      </p:to>
                                    </p:set>
                                  </p:childTnLst>
                                </p:cTn>
                              </p:par>
                            </p:childTnLst>
                          </p:cTn>
                        </p:par>
                        <p:par>
                          <p:cTn id="30" fill="hold">
                            <p:stCondLst>
                              <p:cond delay="4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400"/>
                                        <p:tgtEl>
                                          <p:spTgt spid="7"/>
                                        </p:tgtEl>
                                      </p:cBhvr>
                                    </p:animEffect>
                                    <p:set>
                                      <p:cBhvr>
                                        <p:cTn id="38" dur="1" fill="hold">
                                          <p:stCondLst>
                                            <p:cond delay="399"/>
                                          </p:stCondLst>
                                        </p:cTn>
                                        <p:tgtEl>
                                          <p:spTgt spid="7"/>
                                        </p:tgtEl>
                                        <p:attrNameLst>
                                          <p:attrName>style.visibility</p:attrName>
                                        </p:attrNameLst>
                                      </p:cBhvr>
                                      <p:to>
                                        <p:strVal val="hidden"/>
                                      </p:to>
                                    </p:set>
                                  </p:childTnLst>
                                </p:cTn>
                              </p:par>
                            </p:childTnLst>
                          </p:cTn>
                        </p:par>
                        <p:par>
                          <p:cTn id="39" fill="hold">
                            <p:stCondLst>
                              <p:cond delay="400"/>
                            </p:stCondLst>
                            <p:childTnLst>
                              <p:par>
                                <p:cTn id="40" presetID="2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4131848" y="3479579"/>
            <a:ext cx="3262432"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形态学分析</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第七部分：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212331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31E9478-B301-4D40-980A-3CB2423413A0}"/>
              </a:ext>
            </a:extLst>
          </p:cNvPr>
          <p:cNvSpPr txBox="1"/>
          <p:nvPr/>
        </p:nvSpPr>
        <p:spPr>
          <a:xfrm>
            <a:off x="482455" y="-75855"/>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几个基本概念</a:t>
            </a:r>
          </a:p>
        </p:txBody>
      </p:sp>
      <p:sp>
        <p:nvSpPr>
          <p:cNvPr id="26" name="文本框 25">
            <a:extLst>
              <a:ext uri="{FF2B5EF4-FFF2-40B4-BE49-F238E27FC236}">
                <a16:creationId xmlns:a16="http://schemas.microsoft.com/office/drawing/2014/main" id="{CFD627F1-DF07-49E8-ACCA-F884316172A5}"/>
              </a:ext>
            </a:extLst>
          </p:cNvPr>
          <p:cNvSpPr txBox="1"/>
          <p:nvPr/>
        </p:nvSpPr>
        <p:spPr>
          <a:xfrm>
            <a:off x="987996" y="2584288"/>
            <a:ext cx="4320825" cy="14669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像素相邻：与当前处理像素几何相邻的像素，包括</a:t>
            </a:r>
            <a:r>
              <a:rPr lang="en-US" altLang="zh-CN" sz="2800" b="1" dirty="0">
                <a:solidFill>
                  <a:srgbClr val="FF0000"/>
                </a:solidFill>
                <a:effectLst>
                  <a:outerShdw blurRad="38100" dist="38100" dir="2700000" algn="tl">
                    <a:srgbClr val="000000">
                      <a:alpha val="43137"/>
                    </a:srgbClr>
                  </a:outerShdw>
                </a:effectLst>
                <a:latin typeface="Monotype Corsiva" panose="03010101010201010101" pitchFamily="66" charset="0"/>
                <a:ea typeface="宋体" panose="02010600030101010101" pitchFamily="2" charset="-122"/>
              </a:rPr>
              <a:t>N</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相邻和</a:t>
            </a:r>
            <a:r>
              <a:rPr lang="en-US" altLang="zh-CN" sz="2800" b="1" dirty="0">
                <a:solidFill>
                  <a:srgbClr val="FF0000"/>
                </a:solidFill>
                <a:effectLst>
                  <a:outerShdw blurRad="38100" dist="38100" dir="2700000" algn="tl">
                    <a:srgbClr val="000000">
                      <a:alpha val="43137"/>
                    </a:srgbClr>
                  </a:outerShdw>
                </a:effectLst>
                <a:latin typeface="Monotype Corsiva" panose="03010101010201010101" pitchFamily="66" charset="0"/>
                <a:ea typeface="宋体" panose="02010600030101010101" pitchFamily="2" charset="-122"/>
              </a:rPr>
              <a:t>N</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相邻</a:t>
            </a:r>
          </a:p>
        </p:txBody>
      </p:sp>
      <p:sp>
        <p:nvSpPr>
          <p:cNvPr id="82" name="文本框 81">
            <a:extLst>
              <a:ext uri="{FF2B5EF4-FFF2-40B4-BE49-F238E27FC236}">
                <a16:creationId xmlns:a16="http://schemas.microsoft.com/office/drawing/2014/main" id="{113EB66B-69C5-4DD4-BE00-90A0A19476FA}"/>
              </a:ext>
            </a:extLst>
          </p:cNvPr>
          <p:cNvSpPr txBox="1"/>
          <p:nvPr/>
        </p:nvSpPr>
        <p:spPr>
          <a:xfrm>
            <a:off x="6502986" y="947891"/>
            <a:ext cx="5365707" cy="280750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结构元：用于指定一个形态学滤波操作特征的矩阵；在二值图像处理中使用的结构元元素可以取两种状态之一：取值</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，或没有值。其作用与空间滤波中的滤波器相似，也有</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热点</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（原点）的概念。</a:t>
            </a:r>
          </a:p>
        </p:txBody>
      </p:sp>
      <p:sp>
        <p:nvSpPr>
          <p:cNvPr id="120" name="文本框 119">
            <a:extLst>
              <a:ext uri="{FF2B5EF4-FFF2-40B4-BE49-F238E27FC236}">
                <a16:creationId xmlns:a16="http://schemas.microsoft.com/office/drawing/2014/main" id="{07747226-E361-4A95-B39C-CB5FDDD5608B}"/>
              </a:ext>
            </a:extLst>
          </p:cNvPr>
          <p:cNvSpPr txBox="1"/>
          <p:nvPr/>
        </p:nvSpPr>
        <p:spPr>
          <a:xfrm>
            <a:off x="936045" y="1133376"/>
            <a:ext cx="5118402"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点集：一个图像或结构元的中有意义的元素的一种基于集合的表达方式。</a:t>
            </a:r>
          </a:p>
        </p:txBody>
      </p:sp>
      <p:grpSp>
        <p:nvGrpSpPr>
          <p:cNvPr id="121" name="组合 120">
            <a:extLst>
              <a:ext uri="{FF2B5EF4-FFF2-40B4-BE49-F238E27FC236}">
                <a16:creationId xmlns:a16="http://schemas.microsoft.com/office/drawing/2014/main" id="{977C7F8C-A088-4D23-9F20-994FD1E80FC4}"/>
              </a:ext>
            </a:extLst>
          </p:cNvPr>
          <p:cNvGrpSpPr/>
          <p:nvPr/>
        </p:nvGrpSpPr>
        <p:grpSpPr>
          <a:xfrm>
            <a:off x="409041" y="4064978"/>
            <a:ext cx="7044735" cy="833437"/>
            <a:chOff x="2301284" y="3344300"/>
            <a:chExt cx="7044735" cy="833437"/>
          </a:xfrm>
        </p:grpSpPr>
        <p:graphicFrame>
          <p:nvGraphicFramePr>
            <p:cNvPr id="122" name="对象 121">
              <a:extLst>
                <a:ext uri="{FF2B5EF4-FFF2-40B4-BE49-F238E27FC236}">
                  <a16:creationId xmlns:a16="http://schemas.microsoft.com/office/drawing/2014/main" id="{59ACC807-E368-472A-A004-6D7EC0602CE1}"/>
                </a:ext>
              </a:extLst>
            </p:cNvPr>
            <p:cNvGraphicFramePr>
              <a:graphicFrameLocks noChangeAspect="1"/>
            </p:cNvGraphicFramePr>
            <p:nvPr>
              <p:extLst>
                <p:ext uri="{D42A27DB-BD31-4B8C-83A1-F6EECF244321}">
                  <p14:modId xmlns:p14="http://schemas.microsoft.com/office/powerpoint/2010/main" val="1603239981"/>
                </p:ext>
              </p:extLst>
            </p:nvPr>
          </p:nvGraphicFramePr>
          <p:xfrm>
            <a:off x="2301284" y="3344300"/>
            <a:ext cx="3130550" cy="833437"/>
          </p:xfrm>
          <a:graphic>
            <a:graphicData uri="http://schemas.openxmlformats.org/presentationml/2006/ole">
              <mc:AlternateContent xmlns:mc="http://schemas.openxmlformats.org/markup-compatibility/2006">
                <mc:Choice xmlns:v="urn:schemas-microsoft-com:vml" Requires="v">
                  <p:oleObj spid="_x0000_s156017" name="Equation" r:id="rId4" imgW="1130040" imgH="304560" progId="Equation.DSMT4">
                    <p:embed/>
                  </p:oleObj>
                </mc:Choice>
                <mc:Fallback>
                  <p:oleObj name="Equation" r:id="rId4" imgW="1130040" imgH="304560" progId="Equation.DSMT4">
                    <p:embed/>
                    <p:pic>
                      <p:nvPicPr>
                        <p:cNvPr id="114" name="对象 113">
                          <a:extLst>
                            <a:ext uri="{FF2B5EF4-FFF2-40B4-BE49-F238E27FC236}">
                              <a16:creationId xmlns:a16="http://schemas.microsoft.com/office/drawing/2014/main" id="{236B2BA2-B3C2-437B-BB3A-DFAD925AE90E}"/>
                            </a:ext>
                          </a:extLst>
                        </p:cNvPr>
                        <p:cNvPicPr/>
                        <p:nvPr/>
                      </p:nvPicPr>
                      <p:blipFill>
                        <a:blip r:embed="rId5"/>
                        <a:stretch>
                          <a:fillRect/>
                        </a:stretch>
                      </p:blipFill>
                      <p:spPr>
                        <a:xfrm>
                          <a:off x="2301284" y="3344300"/>
                          <a:ext cx="3130550" cy="833437"/>
                        </a:xfrm>
                        <a:prstGeom prst="rect">
                          <a:avLst/>
                        </a:prstGeom>
                      </p:spPr>
                    </p:pic>
                  </p:oleObj>
                </mc:Fallback>
              </mc:AlternateContent>
            </a:graphicData>
          </a:graphic>
        </p:graphicFrame>
        <p:sp>
          <p:nvSpPr>
            <p:cNvPr id="123" name="文本框 122">
              <a:extLst>
                <a:ext uri="{FF2B5EF4-FFF2-40B4-BE49-F238E27FC236}">
                  <a16:creationId xmlns:a16="http://schemas.microsoft.com/office/drawing/2014/main" id="{540CFF74-79A1-45B2-97EB-CC1129A52178}"/>
                </a:ext>
              </a:extLst>
            </p:cNvPr>
            <p:cNvSpPr txBox="1"/>
            <p:nvPr/>
          </p:nvSpPr>
          <p:spPr>
            <a:xfrm>
              <a:off x="5761696" y="3511430"/>
              <a:ext cx="358432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二值图像的点集定义</a:t>
              </a:r>
            </a:p>
          </p:txBody>
        </p:sp>
      </p:grpSp>
      <p:grpSp>
        <p:nvGrpSpPr>
          <p:cNvPr id="124" name="组合 123">
            <a:extLst>
              <a:ext uri="{FF2B5EF4-FFF2-40B4-BE49-F238E27FC236}">
                <a16:creationId xmlns:a16="http://schemas.microsoft.com/office/drawing/2014/main" id="{4DF533C4-0CF4-41AF-A323-F8F92483A763}"/>
              </a:ext>
            </a:extLst>
          </p:cNvPr>
          <p:cNvGrpSpPr/>
          <p:nvPr/>
        </p:nvGrpSpPr>
        <p:grpSpPr>
          <a:xfrm>
            <a:off x="482455" y="4842615"/>
            <a:ext cx="7966062" cy="833438"/>
            <a:chOff x="2301284" y="4752398"/>
            <a:chExt cx="7966062" cy="833438"/>
          </a:xfrm>
        </p:grpSpPr>
        <p:graphicFrame>
          <p:nvGraphicFramePr>
            <p:cNvPr id="125" name="对象 124">
              <a:extLst>
                <a:ext uri="{FF2B5EF4-FFF2-40B4-BE49-F238E27FC236}">
                  <a16:creationId xmlns:a16="http://schemas.microsoft.com/office/drawing/2014/main" id="{08C2D903-57BF-4E30-8A0D-BA1014D59F09}"/>
                </a:ext>
              </a:extLst>
            </p:cNvPr>
            <p:cNvGraphicFramePr>
              <a:graphicFrameLocks noChangeAspect="1"/>
            </p:cNvGraphicFramePr>
            <p:nvPr>
              <p:extLst>
                <p:ext uri="{D42A27DB-BD31-4B8C-83A1-F6EECF244321}">
                  <p14:modId xmlns:p14="http://schemas.microsoft.com/office/powerpoint/2010/main" val="3621034871"/>
                </p:ext>
              </p:extLst>
            </p:nvPr>
          </p:nvGraphicFramePr>
          <p:xfrm>
            <a:off x="2301284" y="4752398"/>
            <a:ext cx="3905250" cy="833438"/>
          </p:xfrm>
          <a:graphic>
            <a:graphicData uri="http://schemas.openxmlformats.org/presentationml/2006/ole">
              <mc:AlternateContent xmlns:mc="http://schemas.openxmlformats.org/markup-compatibility/2006">
                <mc:Choice xmlns:v="urn:schemas-microsoft-com:vml" Requires="v">
                  <p:oleObj spid="_x0000_s156018" name="Equation" r:id="rId6" imgW="1409400" imgH="304560" progId="Equation.DSMT4">
                    <p:embed/>
                  </p:oleObj>
                </mc:Choice>
                <mc:Fallback>
                  <p:oleObj name="Equation" r:id="rId6" imgW="1409400" imgH="304560" progId="Equation.DSMT4">
                    <p:embed/>
                    <p:pic>
                      <p:nvPicPr>
                        <p:cNvPr id="115" name="对象 114">
                          <a:extLst>
                            <a:ext uri="{FF2B5EF4-FFF2-40B4-BE49-F238E27FC236}">
                              <a16:creationId xmlns:a16="http://schemas.microsoft.com/office/drawing/2014/main" id="{0CCF2332-3F8D-4D47-A534-02EB68135769}"/>
                            </a:ext>
                          </a:extLst>
                        </p:cNvPr>
                        <p:cNvPicPr/>
                        <p:nvPr/>
                      </p:nvPicPr>
                      <p:blipFill>
                        <a:blip r:embed="rId7"/>
                        <a:stretch>
                          <a:fillRect/>
                        </a:stretch>
                      </p:blipFill>
                      <p:spPr>
                        <a:xfrm>
                          <a:off x="2301284" y="4752398"/>
                          <a:ext cx="3905250" cy="833438"/>
                        </a:xfrm>
                        <a:prstGeom prst="rect">
                          <a:avLst/>
                        </a:prstGeom>
                      </p:spPr>
                    </p:pic>
                  </p:oleObj>
                </mc:Fallback>
              </mc:AlternateContent>
            </a:graphicData>
          </a:graphic>
        </p:graphicFrame>
        <p:sp>
          <p:nvSpPr>
            <p:cNvPr id="126" name="文本框 125">
              <a:extLst>
                <a:ext uri="{FF2B5EF4-FFF2-40B4-BE49-F238E27FC236}">
                  <a16:creationId xmlns:a16="http://schemas.microsoft.com/office/drawing/2014/main" id="{0D3B4413-A29A-410B-9D53-8147DED352E8}"/>
                </a:ext>
              </a:extLst>
            </p:cNvPr>
            <p:cNvSpPr txBox="1"/>
            <p:nvPr/>
          </p:nvSpPr>
          <p:spPr>
            <a:xfrm>
              <a:off x="6683023" y="4919529"/>
              <a:ext cx="358432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结构元的点集定义</a:t>
              </a:r>
            </a:p>
          </p:txBody>
        </p:sp>
      </p:grpSp>
      <p:sp>
        <p:nvSpPr>
          <p:cNvPr id="176" name="文本框 175">
            <a:extLst>
              <a:ext uri="{FF2B5EF4-FFF2-40B4-BE49-F238E27FC236}">
                <a16:creationId xmlns:a16="http://schemas.microsoft.com/office/drawing/2014/main" id="{84393C04-1365-4699-8CD5-21F344BB19CF}"/>
              </a:ext>
            </a:extLst>
          </p:cNvPr>
          <p:cNvSpPr txBox="1"/>
          <p:nvPr/>
        </p:nvSpPr>
        <p:spPr>
          <a:xfrm>
            <a:off x="1601034" y="579217"/>
            <a:ext cx="898993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平移：一个图像被一个向量平移，构在一个新的图像：</a:t>
            </a:r>
          </a:p>
        </p:txBody>
      </p:sp>
      <p:grpSp>
        <p:nvGrpSpPr>
          <p:cNvPr id="178" name="组合 177">
            <a:extLst>
              <a:ext uri="{FF2B5EF4-FFF2-40B4-BE49-F238E27FC236}">
                <a16:creationId xmlns:a16="http://schemas.microsoft.com/office/drawing/2014/main" id="{F7310021-1E9A-450C-B3AF-BA8CC1F0B176}"/>
              </a:ext>
            </a:extLst>
          </p:cNvPr>
          <p:cNvGrpSpPr/>
          <p:nvPr/>
        </p:nvGrpSpPr>
        <p:grpSpPr>
          <a:xfrm>
            <a:off x="409041" y="5684718"/>
            <a:ext cx="8989931" cy="1832335"/>
            <a:chOff x="1400978" y="1926695"/>
            <a:chExt cx="8989931" cy="1832335"/>
          </a:xfrm>
        </p:grpSpPr>
        <p:sp>
          <p:nvSpPr>
            <p:cNvPr id="179" name="文本框 178">
              <a:extLst>
                <a:ext uri="{FF2B5EF4-FFF2-40B4-BE49-F238E27FC236}">
                  <a16:creationId xmlns:a16="http://schemas.microsoft.com/office/drawing/2014/main" id="{887D3213-C107-4BB4-80AD-11947501F5BD}"/>
                </a:ext>
              </a:extLst>
            </p:cNvPr>
            <p:cNvSpPr txBox="1"/>
            <p:nvPr/>
          </p:nvSpPr>
          <p:spPr>
            <a:xfrm>
              <a:off x="1400978" y="1926695"/>
              <a:ext cx="8989931"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反射：一般指对结构元基于其热点的镜像；该概念也可应用于图像：</a:t>
              </a:r>
            </a:p>
          </p:txBody>
        </p:sp>
        <p:graphicFrame>
          <p:nvGraphicFramePr>
            <p:cNvPr id="180" name="对象 179">
              <a:extLst>
                <a:ext uri="{FF2B5EF4-FFF2-40B4-BE49-F238E27FC236}">
                  <a16:creationId xmlns:a16="http://schemas.microsoft.com/office/drawing/2014/main" id="{77B90F39-C307-4289-9565-C5B2D817D792}"/>
                </a:ext>
              </a:extLst>
            </p:cNvPr>
            <p:cNvGraphicFramePr>
              <a:graphicFrameLocks noChangeAspect="1"/>
            </p:cNvGraphicFramePr>
            <p:nvPr>
              <p:extLst>
                <p:ext uri="{D42A27DB-BD31-4B8C-83A1-F6EECF244321}">
                  <p14:modId xmlns:p14="http://schemas.microsoft.com/office/powerpoint/2010/main" val="1705759906"/>
                </p:ext>
              </p:extLst>
            </p:nvPr>
          </p:nvGraphicFramePr>
          <p:xfrm>
            <a:off x="4487183" y="2995443"/>
            <a:ext cx="2884488" cy="763587"/>
          </p:xfrm>
          <a:graphic>
            <a:graphicData uri="http://schemas.openxmlformats.org/presentationml/2006/ole">
              <mc:AlternateContent xmlns:mc="http://schemas.openxmlformats.org/markup-compatibility/2006">
                <mc:Choice xmlns:v="urn:schemas-microsoft-com:vml" Requires="v">
                  <p:oleObj spid="_x0000_s156019" name="Equation" r:id="rId8" imgW="1041120" imgH="279360" progId="Equation.DSMT4">
                    <p:embed/>
                  </p:oleObj>
                </mc:Choice>
                <mc:Fallback>
                  <p:oleObj name="Equation" r:id="rId8" imgW="1041120" imgH="279360" progId="Equation.DSMT4">
                    <p:embed/>
                    <p:pic>
                      <p:nvPicPr>
                        <p:cNvPr id="207" name="对象 206">
                          <a:extLst>
                            <a:ext uri="{FF2B5EF4-FFF2-40B4-BE49-F238E27FC236}">
                              <a16:creationId xmlns:a16="http://schemas.microsoft.com/office/drawing/2014/main" id="{ECFE0541-6EE7-42E3-BDA0-4BC9A0ADBA76}"/>
                            </a:ext>
                          </a:extLst>
                        </p:cNvPr>
                        <p:cNvPicPr/>
                        <p:nvPr/>
                      </p:nvPicPr>
                      <p:blipFill>
                        <a:blip r:embed="rId9"/>
                        <a:stretch>
                          <a:fillRect/>
                        </a:stretch>
                      </p:blipFill>
                      <p:spPr>
                        <a:xfrm>
                          <a:off x="4487183" y="2995443"/>
                          <a:ext cx="2884488" cy="763587"/>
                        </a:xfrm>
                        <a:prstGeom prst="rect">
                          <a:avLst/>
                        </a:prstGeom>
                      </p:spPr>
                    </p:pic>
                  </p:oleObj>
                </mc:Fallback>
              </mc:AlternateContent>
            </a:graphicData>
          </a:graphic>
        </p:graphicFrame>
      </p:grpSp>
    </p:spTree>
    <p:extLst>
      <p:ext uri="{BB962C8B-B14F-4D97-AF65-F5344CB8AC3E}">
        <p14:creationId xmlns:p14="http://schemas.microsoft.com/office/powerpoint/2010/main" val="24978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750"/>
                                        <p:tgtEl>
                                          <p:spTgt spid="26"/>
                                        </p:tgtEl>
                                      </p:cBhvr>
                                    </p:animEffect>
                                  </p:childTnLst>
                                </p:cTn>
                              </p:par>
                            </p:childTnLst>
                          </p:cTn>
                        </p:par>
                        <p:par>
                          <p:cTn id="13" fill="hold">
                            <p:stCondLst>
                              <p:cond delay="750"/>
                            </p:stCondLst>
                            <p:childTnLst>
                              <p:par>
                                <p:cTn id="14" presetID="22" presetClass="exit" presetSubtype="2" fill="hold" grpId="1" nodeType="afterEffect">
                                  <p:stCondLst>
                                    <p:cond delay="0"/>
                                  </p:stCondLst>
                                  <p:childTnLst>
                                    <p:animEffect transition="out" filter="wipe(right)">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750"/>
                                        <p:tgtEl>
                                          <p:spTgt spid="82"/>
                                        </p:tgtEl>
                                      </p:cBhvr>
                                    </p:animEffect>
                                  </p:childTnLst>
                                </p:cTn>
                              </p:par>
                            </p:childTnLst>
                          </p:cTn>
                        </p:par>
                        <p:par>
                          <p:cTn id="21" fill="hold">
                            <p:stCondLst>
                              <p:cond delay="2000"/>
                            </p:stCondLst>
                            <p:childTnLst>
                              <p:par>
                                <p:cTn id="22" presetID="22" presetClass="exit" presetSubtype="2" fill="hold" grpId="1" nodeType="afterEffect">
                                  <p:stCondLst>
                                    <p:cond delay="0"/>
                                  </p:stCondLst>
                                  <p:childTnLst>
                                    <p:animEffect transition="out" filter="wipe(right)">
                                      <p:cBhvr>
                                        <p:cTn id="23" dur="750"/>
                                        <p:tgtEl>
                                          <p:spTgt spid="82"/>
                                        </p:tgtEl>
                                      </p:cBhvr>
                                    </p:animEffect>
                                    <p:set>
                                      <p:cBhvr>
                                        <p:cTn id="24" dur="1" fill="hold">
                                          <p:stCondLst>
                                            <p:cond delay="749"/>
                                          </p:stCondLst>
                                        </p:cTn>
                                        <p:tgtEl>
                                          <p:spTgt spid="82"/>
                                        </p:tgtEl>
                                        <p:attrNameLst>
                                          <p:attrName>style.visibility</p:attrName>
                                        </p:attrNameLst>
                                      </p:cBhvr>
                                      <p:to>
                                        <p:strVal val="hidden"/>
                                      </p:to>
                                    </p:set>
                                  </p:childTnLst>
                                </p:cTn>
                              </p:par>
                            </p:childTnLst>
                          </p:cTn>
                        </p:par>
                        <p:par>
                          <p:cTn id="25" fill="hold">
                            <p:stCondLst>
                              <p:cond delay="2750"/>
                            </p:stCondLst>
                            <p:childTnLst>
                              <p:par>
                                <p:cTn id="26" presetID="22" presetClass="entr" presetSubtype="8" fill="hold" grpId="0" nodeType="after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750"/>
                                        <p:tgtEl>
                                          <p:spTgt spid="1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wipe(left)">
                                      <p:cBhvr>
                                        <p:cTn id="33" dur="750"/>
                                        <p:tgtEl>
                                          <p:spTgt spid="1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wipe(left)">
                                      <p:cBhvr>
                                        <p:cTn id="38" dur="750"/>
                                        <p:tgtEl>
                                          <p:spTgt spid="1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2" fill="hold" nodeType="clickEffect">
                                  <p:stCondLst>
                                    <p:cond delay="0"/>
                                  </p:stCondLst>
                                  <p:childTnLst>
                                    <p:animEffect transition="out" filter="wipe(right)">
                                      <p:cBhvr>
                                        <p:cTn id="42" dur="400"/>
                                        <p:tgtEl>
                                          <p:spTgt spid="121"/>
                                        </p:tgtEl>
                                      </p:cBhvr>
                                    </p:animEffect>
                                    <p:set>
                                      <p:cBhvr>
                                        <p:cTn id="43" dur="1" fill="hold">
                                          <p:stCondLst>
                                            <p:cond delay="399"/>
                                          </p:stCondLst>
                                        </p:cTn>
                                        <p:tgtEl>
                                          <p:spTgt spid="121"/>
                                        </p:tgtEl>
                                        <p:attrNameLst>
                                          <p:attrName>style.visibility</p:attrName>
                                        </p:attrNameLst>
                                      </p:cBhvr>
                                      <p:to>
                                        <p:strVal val="hidden"/>
                                      </p:to>
                                    </p:set>
                                  </p:childTnLst>
                                </p:cTn>
                              </p:par>
                              <p:par>
                                <p:cTn id="44" presetID="22" presetClass="exit" presetSubtype="2" fill="hold" nodeType="withEffect">
                                  <p:stCondLst>
                                    <p:cond delay="0"/>
                                  </p:stCondLst>
                                  <p:childTnLst>
                                    <p:animEffect transition="out" filter="wipe(right)">
                                      <p:cBhvr>
                                        <p:cTn id="45" dur="400"/>
                                        <p:tgtEl>
                                          <p:spTgt spid="124"/>
                                        </p:tgtEl>
                                      </p:cBhvr>
                                    </p:animEffect>
                                    <p:set>
                                      <p:cBhvr>
                                        <p:cTn id="46" dur="1" fill="hold">
                                          <p:stCondLst>
                                            <p:cond delay="399"/>
                                          </p:stCondLst>
                                        </p:cTn>
                                        <p:tgtEl>
                                          <p:spTgt spid="1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20"/>
                                        </p:tgtEl>
                                      </p:cBhvr>
                                    </p:animEffect>
                                    <p:set>
                                      <p:cBhvr>
                                        <p:cTn id="51" dur="1" fill="hold">
                                          <p:stCondLst>
                                            <p:cond delay="499"/>
                                          </p:stCondLst>
                                        </p:cTn>
                                        <p:tgtEl>
                                          <p:spTgt spid="12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wipe(left)">
                                      <p:cBhvr>
                                        <p:cTn id="56"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6" grpId="1"/>
      <p:bldP spid="82" grpId="0"/>
      <p:bldP spid="82" grpId="1"/>
      <p:bldP spid="120" grpId="0"/>
      <p:bldP spid="120" grpId="1"/>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23" name="组合 22">
            <a:extLst>
              <a:ext uri="{FF2B5EF4-FFF2-40B4-BE49-F238E27FC236}">
                <a16:creationId xmlns:a16="http://schemas.microsoft.com/office/drawing/2014/main" id="{DE36C8A9-0943-41E7-B64C-3BE93EAF0A14}"/>
              </a:ext>
            </a:extLst>
          </p:cNvPr>
          <p:cNvGrpSpPr/>
          <p:nvPr/>
        </p:nvGrpSpPr>
        <p:grpSpPr>
          <a:xfrm>
            <a:off x="1355620" y="1883410"/>
            <a:ext cx="9274280" cy="833438"/>
            <a:chOff x="1400978" y="2178050"/>
            <a:chExt cx="9274280" cy="833438"/>
          </a:xfrm>
        </p:grpSpPr>
        <p:sp>
          <p:nvSpPr>
            <p:cNvPr id="26" name="文本框 25">
              <a:extLst>
                <a:ext uri="{FF2B5EF4-FFF2-40B4-BE49-F238E27FC236}">
                  <a16:creationId xmlns:a16="http://schemas.microsoft.com/office/drawing/2014/main" id="{CFD627F1-DF07-49E8-ACCA-F884316172A5}"/>
                </a:ext>
              </a:extLst>
            </p:cNvPr>
            <p:cNvSpPr txBox="1"/>
            <p:nvPr/>
          </p:nvSpPr>
          <p:spPr>
            <a:xfrm>
              <a:off x="1400978" y="2345709"/>
              <a:ext cx="115352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腐蚀：</a:t>
              </a:r>
            </a:p>
          </p:txBody>
        </p:sp>
        <p:graphicFrame>
          <p:nvGraphicFramePr>
            <p:cNvPr id="204" name="对象 203">
              <a:extLst>
                <a:ext uri="{FF2B5EF4-FFF2-40B4-BE49-F238E27FC236}">
                  <a16:creationId xmlns:a16="http://schemas.microsoft.com/office/drawing/2014/main" id="{16A6A361-C44B-408B-8827-99A4BF76CEE5}"/>
                </a:ext>
              </a:extLst>
            </p:cNvPr>
            <p:cNvGraphicFramePr>
              <a:graphicFrameLocks noChangeAspect="1"/>
            </p:cNvGraphicFramePr>
            <p:nvPr>
              <p:extLst>
                <p:ext uri="{D42A27DB-BD31-4B8C-83A1-F6EECF244321}">
                  <p14:modId xmlns:p14="http://schemas.microsoft.com/office/powerpoint/2010/main" val="629750025"/>
                </p:ext>
              </p:extLst>
            </p:nvPr>
          </p:nvGraphicFramePr>
          <p:xfrm>
            <a:off x="2969533" y="2178050"/>
            <a:ext cx="7705725" cy="833438"/>
          </p:xfrm>
          <a:graphic>
            <a:graphicData uri="http://schemas.openxmlformats.org/presentationml/2006/ole">
              <mc:AlternateContent xmlns:mc="http://schemas.openxmlformats.org/markup-compatibility/2006">
                <mc:Choice xmlns:v="urn:schemas-microsoft-com:vml" Requires="v">
                  <p:oleObj spid="_x0000_s102381" name="Equation" r:id="rId4" imgW="2781000" imgH="304560" progId="Equation.DSMT4">
                    <p:embed/>
                  </p:oleObj>
                </mc:Choice>
                <mc:Fallback>
                  <p:oleObj name="Equation" r:id="rId4" imgW="2781000" imgH="304560" progId="Equation.DSMT4">
                    <p:embed/>
                    <p:pic>
                      <p:nvPicPr>
                        <p:cNvPr id="114" name="对象 113">
                          <a:extLst>
                            <a:ext uri="{FF2B5EF4-FFF2-40B4-BE49-F238E27FC236}">
                              <a16:creationId xmlns:a16="http://schemas.microsoft.com/office/drawing/2014/main" id="{236B2BA2-B3C2-437B-BB3A-DFAD925AE90E}"/>
                            </a:ext>
                          </a:extLst>
                        </p:cNvPr>
                        <p:cNvPicPr/>
                        <p:nvPr/>
                      </p:nvPicPr>
                      <p:blipFill>
                        <a:blip r:embed="rId5"/>
                        <a:stretch>
                          <a:fillRect/>
                        </a:stretch>
                      </p:blipFill>
                      <p:spPr>
                        <a:xfrm>
                          <a:off x="2969533" y="2178050"/>
                          <a:ext cx="7705725" cy="833438"/>
                        </a:xfrm>
                        <a:prstGeom prst="rect">
                          <a:avLst/>
                        </a:prstGeom>
                      </p:spPr>
                    </p:pic>
                  </p:oleObj>
                </mc:Fallback>
              </mc:AlternateContent>
            </a:graphicData>
          </a:graphic>
        </p:graphicFrame>
      </p:grpSp>
      <p:grpSp>
        <p:nvGrpSpPr>
          <p:cNvPr id="241" name="组合 240">
            <a:extLst>
              <a:ext uri="{FF2B5EF4-FFF2-40B4-BE49-F238E27FC236}">
                <a16:creationId xmlns:a16="http://schemas.microsoft.com/office/drawing/2014/main" id="{A2A78449-5362-413C-B1FC-61610B02FD27}"/>
              </a:ext>
            </a:extLst>
          </p:cNvPr>
          <p:cNvGrpSpPr/>
          <p:nvPr/>
        </p:nvGrpSpPr>
        <p:grpSpPr>
          <a:xfrm>
            <a:off x="2275361" y="2759222"/>
            <a:ext cx="2072388" cy="2075042"/>
            <a:chOff x="3524110" y="4097932"/>
            <a:chExt cx="2581226" cy="2584531"/>
          </a:xfrm>
        </p:grpSpPr>
        <p:sp>
          <p:nvSpPr>
            <p:cNvPr id="243" name="矩形 242">
              <a:extLst>
                <a:ext uri="{FF2B5EF4-FFF2-40B4-BE49-F238E27FC236}">
                  <a16:creationId xmlns:a16="http://schemas.microsoft.com/office/drawing/2014/main" id="{1BA062AD-949F-429C-B9C6-F89BDA714A0A}"/>
                </a:ext>
              </a:extLst>
            </p:cNvPr>
            <p:cNvSpPr/>
            <p:nvPr/>
          </p:nvSpPr>
          <p:spPr>
            <a:xfrm>
              <a:off x="3524111"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E4C020A5-1EA0-4560-856B-179FF3FC62A1}"/>
                </a:ext>
              </a:extLst>
            </p:cNvPr>
            <p:cNvSpPr/>
            <p:nvPr/>
          </p:nvSpPr>
          <p:spPr>
            <a:xfrm>
              <a:off x="4168756" y="4097932"/>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EF9691B2-2304-4566-A7B8-792EB99C6D30}"/>
                </a:ext>
              </a:extLst>
            </p:cNvPr>
            <p:cNvSpPr/>
            <p:nvPr/>
          </p:nvSpPr>
          <p:spPr>
            <a:xfrm>
              <a:off x="4813400"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E9BBA9A5-3F0D-4B49-83A0-BB3E8A1DA77B}"/>
                </a:ext>
              </a:extLst>
            </p:cNvPr>
            <p:cNvSpPr/>
            <p:nvPr/>
          </p:nvSpPr>
          <p:spPr>
            <a:xfrm>
              <a:off x="3524110" y="4743900"/>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CC1FE881-298E-4F5E-8DB7-93E4157C1439}"/>
                </a:ext>
              </a:extLst>
            </p:cNvPr>
            <p:cNvSpPr/>
            <p:nvPr/>
          </p:nvSpPr>
          <p:spPr>
            <a:xfrm>
              <a:off x="4813400" y="4743900"/>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76119BD6-A278-4FBB-BF01-37E43A0F81FD}"/>
                </a:ext>
              </a:extLst>
            </p:cNvPr>
            <p:cNvSpPr/>
            <p:nvPr/>
          </p:nvSpPr>
          <p:spPr>
            <a:xfrm>
              <a:off x="352411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D319955B-67C1-4EE1-8ED9-CE9F3E38836E}"/>
                </a:ext>
              </a:extLst>
            </p:cNvPr>
            <p:cNvSpPr/>
            <p:nvPr/>
          </p:nvSpPr>
          <p:spPr>
            <a:xfrm>
              <a:off x="4168755" y="5390527"/>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A2F25F2C-D9BA-4280-A705-F21A17E74E7E}"/>
                </a:ext>
              </a:extLst>
            </p:cNvPr>
            <p:cNvSpPr/>
            <p:nvPr/>
          </p:nvSpPr>
          <p:spPr>
            <a:xfrm>
              <a:off x="4813400" y="5390527"/>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2DBD8FD2-5B3D-4502-8258-64116DA78542}"/>
                </a:ext>
              </a:extLst>
            </p:cNvPr>
            <p:cNvSpPr/>
            <p:nvPr/>
          </p:nvSpPr>
          <p:spPr>
            <a:xfrm>
              <a:off x="4168755" y="4743900"/>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B1252200-B7C7-4B1E-977B-6D18ACABD067}"/>
                </a:ext>
              </a:extLst>
            </p:cNvPr>
            <p:cNvSpPr/>
            <p:nvPr/>
          </p:nvSpPr>
          <p:spPr>
            <a:xfrm>
              <a:off x="5459368"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60DCC853-7499-4978-AE88-813E56B5E29D}"/>
                </a:ext>
              </a:extLst>
            </p:cNvPr>
            <p:cNvSpPr/>
            <p:nvPr/>
          </p:nvSpPr>
          <p:spPr>
            <a:xfrm>
              <a:off x="5459368" y="4744229"/>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8244F251-96AE-4816-9B81-E33CDFE57965}"/>
                </a:ext>
              </a:extLst>
            </p:cNvPr>
            <p:cNvSpPr/>
            <p:nvPr/>
          </p:nvSpPr>
          <p:spPr>
            <a:xfrm>
              <a:off x="5459368"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F82C5EEA-C235-4C41-8E47-916478997564}"/>
                </a:ext>
              </a:extLst>
            </p:cNvPr>
            <p:cNvSpPr/>
            <p:nvPr/>
          </p:nvSpPr>
          <p:spPr>
            <a:xfrm>
              <a:off x="3524110"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7C56C3B8-1FB4-4B83-88A2-6F9A4C5CA936}"/>
                </a:ext>
              </a:extLst>
            </p:cNvPr>
            <p:cNvSpPr/>
            <p:nvPr/>
          </p:nvSpPr>
          <p:spPr>
            <a:xfrm>
              <a:off x="4169196" y="6036495"/>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85687BAE-B8CC-4B68-AE87-5E74B7CDFAD5}"/>
                </a:ext>
              </a:extLst>
            </p:cNvPr>
            <p:cNvSpPr/>
            <p:nvPr/>
          </p:nvSpPr>
          <p:spPr>
            <a:xfrm>
              <a:off x="4814282"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9AA42BD7-F0CD-486F-9202-113F23969396}"/>
                </a:ext>
              </a:extLst>
            </p:cNvPr>
            <p:cNvSpPr/>
            <p:nvPr/>
          </p:nvSpPr>
          <p:spPr>
            <a:xfrm>
              <a:off x="5459368"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42" name="对象 241">
            <a:extLst>
              <a:ext uri="{FF2B5EF4-FFF2-40B4-BE49-F238E27FC236}">
                <a16:creationId xmlns:a16="http://schemas.microsoft.com/office/drawing/2014/main" id="{C2E2FAA1-165D-4BBE-BFCE-46999C2A38AB}"/>
              </a:ext>
            </a:extLst>
          </p:cNvPr>
          <p:cNvGraphicFramePr>
            <a:graphicFrameLocks noChangeAspect="1"/>
          </p:cNvGraphicFramePr>
          <p:nvPr>
            <p:extLst>
              <p:ext uri="{D42A27DB-BD31-4B8C-83A1-F6EECF244321}">
                <p14:modId xmlns:p14="http://schemas.microsoft.com/office/powerpoint/2010/main" val="1935932265"/>
              </p:ext>
            </p:extLst>
          </p:nvPr>
        </p:nvGraphicFramePr>
        <p:xfrm>
          <a:off x="1391437" y="4965887"/>
          <a:ext cx="3840237" cy="558255"/>
        </p:xfrm>
        <a:graphic>
          <a:graphicData uri="http://schemas.openxmlformats.org/presentationml/2006/ole">
            <mc:AlternateContent xmlns:mc="http://schemas.openxmlformats.org/markup-compatibility/2006">
              <mc:Choice xmlns:v="urn:schemas-microsoft-com:vml" Requires="v">
                <p:oleObj spid="_x0000_s102382" name="Equation" r:id="rId6" imgW="1726920" imgH="253800" progId="Equation.DSMT4">
                  <p:embed/>
                </p:oleObj>
              </mc:Choice>
              <mc:Fallback>
                <p:oleObj name="Equation" r:id="rId6" imgW="1726920" imgH="253800" progId="Equation.DSMT4">
                  <p:embed/>
                  <p:pic>
                    <p:nvPicPr>
                      <p:cNvPr id="158" name="对象 157">
                        <a:extLst>
                          <a:ext uri="{FF2B5EF4-FFF2-40B4-BE49-F238E27FC236}">
                            <a16:creationId xmlns:a16="http://schemas.microsoft.com/office/drawing/2014/main" id="{543CB1DD-3A23-4A3F-830B-2F859129B02D}"/>
                          </a:ext>
                        </a:extLst>
                      </p:cNvPr>
                      <p:cNvPicPr/>
                      <p:nvPr/>
                    </p:nvPicPr>
                    <p:blipFill>
                      <a:blip r:embed="rId7"/>
                      <a:stretch>
                        <a:fillRect/>
                      </a:stretch>
                    </p:blipFill>
                    <p:spPr>
                      <a:xfrm>
                        <a:off x="1391437" y="4965887"/>
                        <a:ext cx="3840237" cy="558255"/>
                      </a:xfrm>
                      <a:prstGeom prst="rect">
                        <a:avLst/>
                      </a:prstGeom>
                    </p:spPr>
                  </p:pic>
                </p:oleObj>
              </mc:Fallback>
            </mc:AlternateContent>
          </a:graphicData>
        </a:graphic>
      </p:graphicFrame>
      <p:grpSp>
        <p:nvGrpSpPr>
          <p:cNvPr id="228" name="组合 227">
            <a:extLst>
              <a:ext uri="{FF2B5EF4-FFF2-40B4-BE49-F238E27FC236}">
                <a16:creationId xmlns:a16="http://schemas.microsoft.com/office/drawing/2014/main" id="{9F8D4179-10D7-46F7-B12B-8834B033B666}"/>
              </a:ext>
            </a:extLst>
          </p:cNvPr>
          <p:cNvGrpSpPr/>
          <p:nvPr/>
        </p:nvGrpSpPr>
        <p:grpSpPr>
          <a:xfrm>
            <a:off x="4734214" y="2986470"/>
            <a:ext cx="1550790" cy="1553438"/>
            <a:chOff x="2878282" y="3055623"/>
            <a:chExt cx="1935258" cy="1938563"/>
          </a:xfrm>
        </p:grpSpPr>
        <p:sp>
          <p:nvSpPr>
            <p:cNvPr id="230" name="矩形 229">
              <a:extLst>
                <a:ext uri="{FF2B5EF4-FFF2-40B4-BE49-F238E27FC236}">
                  <a16:creationId xmlns:a16="http://schemas.microsoft.com/office/drawing/2014/main" id="{BC486923-95A9-4989-8FC6-912F99419FBC}"/>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2FE1E73A-8B5A-4597-A59D-761F83EC0A59}"/>
                </a:ext>
              </a:extLst>
            </p:cNvPr>
            <p:cNvSpPr/>
            <p:nvPr/>
          </p:nvSpPr>
          <p:spPr>
            <a:xfrm>
              <a:off x="3522928"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CB57BA60-8D1B-4F80-97E2-BFA9808C5AFA}"/>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A21E49CB-67B7-498E-ACB7-519B8CA4C233}"/>
                </a:ext>
              </a:extLst>
            </p:cNvPr>
            <p:cNvSpPr/>
            <p:nvPr/>
          </p:nvSpPr>
          <p:spPr>
            <a:xfrm>
              <a:off x="2878282" y="3701591"/>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0B82081C-3D69-447D-9195-2406ACF2A5AC}"/>
                </a:ext>
              </a:extLst>
            </p:cNvPr>
            <p:cNvSpPr/>
            <p:nvPr/>
          </p:nvSpPr>
          <p:spPr>
            <a:xfrm>
              <a:off x="4167572" y="3701591"/>
              <a:ext cx="645968" cy="645968"/>
            </a:xfrm>
            <a:prstGeom prst="rect">
              <a:avLst/>
            </a:prstGeom>
            <a:solidFill>
              <a:schemeClr val="accent1">
                <a:alpha val="50196"/>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矩形 234">
              <a:extLst>
                <a:ext uri="{FF2B5EF4-FFF2-40B4-BE49-F238E27FC236}">
                  <a16:creationId xmlns:a16="http://schemas.microsoft.com/office/drawing/2014/main" id="{51011F6C-8565-4AA4-9AEB-A1939185A7BA}"/>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10929935-5E99-412A-9133-E495FCFFA8C4}"/>
                </a:ext>
              </a:extLst>
            </p:cNvPr>
            <p:cNvSpPr/>
            <p:nvPr/>
          </p:nvSpPr>
          <p:spPr>
            <a:xfrm>
              <a:off x="3522927"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78D18DF-4A2B-4C6E-B5CE-1A705EE44F59}"/>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a:extLst>
                <a:ext uri="{FF2B5EF4-FFF2-40B4-BE49-F238E27FC236}">
                  <a16:creationId xmlns:a16="http://schemas.microsoft.com/office/drawing/2014/main" id="{7DE7078C-8682-41C0-9638-61F754402198}"/>
                </a:ext>
              </a:extLst>
            </p:cNvPr>
            <p:cNvGrpSpPr/>
            <p:nvPr/>
          </p:nvGrpSpPr>
          <p:grpSpPr>
            <a:xfrm>
              <a:off x="3522927" y="3701591"/>
              <a:ext cx="645968" cy="645968"/>
              <a:chOff x="3522927" y="3752851"/>
              <a:chExt cx="645968" cy="645968"/>
            </a:xfrm>
          </p:grpSpPr>
          <p:sp>
            <p:nvSpPr>
              <p:cNvPr id="239" name="矩形 238">
                <a:extLst>
                  <a:ext uri="{FF2B5EF4-FFF2-40B4-BE49-F238E27FC236}">
                    <a16:creationId xmlns:a16="http://schemas.microsoft.com/office/drawing/2014/main" id="{43197291-842F-4C08-9468-565A34FB8BD3}"/>
                  </a:ext>
                </a:extLst>
              </p:cNvPr>
              <p:cNvSpPr/>
              <p:nvPr/>
            </p:nvSpPr>
            <p:spPr>
              <a:xfrm>
                <a:off x="3522927" y="3752851"/>
                <a:ext cx="645968" cy="645968"/>
              </a:xfrm>
              <a:prstGeom prst="rect">
                <a:avLst/>
              </a:prstGeom>
              <a:solidFill>
                <a:schemeClr val="accent1">
                  <a:alpha val="89804"/>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A15A22D9-6080-49A5-9BBF-1A19AA109A33}"/>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229" name="对象 228">
            <a:extLst>
              <a:ext uri="{FF2B5EF4-FFF2-40B4-BE49-F238E27FC236}">
                <a16:creationId xmlns:a16="http://schemas.microsoft.com/office/drawing/2014/main" id="{65F5FB6A-044C-403B-8B63-1D38D35D01C5}"/>
              </a:ext>
            </a:extLst>
          </p:cNvPr>
          <p:cNvGraphicFramePr>
            <a:graphicFrameLocks noChangeAspect="1"/>
          </p:cNvGraphicFramePr>
          <p:nvPr>
            <p:extLst>
              <p:ext uri="{D42A27DB-BD31-4B8C-83A1-F6EECF244321}">
                <p14:modId xmlns:p14="http://schemas.microsoft.com/office/powerpoint/2010/main" val="978070902"/>
              </p:ext>
            </p:extLst>
          </p:nvPr>
        </p:nvGraphicFramePr>
        <p:xfrm>
          <a:off x="6593958" y="3415527"/>
          <a:ext cx="3903663" cy="695325"/>
        </p:xfrm>
        <a:graphic>
          <a:graphicData uri="http://schemas.openxmlformats.org/presentationml/2006/ole">
            <mc:AlternateContent xmlns:mc="http://schemas.openxmlformats.org/markup-compatibility/2006">
              <mc:Choice xmlns:v="urn:schemas-microsoft-com:vml" Requires="v">
                <p:oleObj spid="_x0000_s102383" name="Equation" r:id="rId8" imgW="1409400" imgH="253800" progId="Equation.DSMT4">
                  <p:embed/>
                </p:oleObj>
              </mc:Choice>
              <mc:Fallback>
                <p:oleObj name="Equation" r:id="rId8" imgW="1409400" imgH="253800" progId="Equation.DSMT4">
                  <p:embed/>
                  <p:pic>
                    <p:nvPicPr>
                      <p:cNvPr id="145" name="对象 144">
                        <a:extLst>
                          <a:ext uri="{FF2B5EF4-FFF2-40B4-BE49-F238E27FC236}">
                            <a16:creationId xmlns:a16="http://schemas.microsoft.com/office/drawing/2014/main" id="{D863D528-4766-4DC7-BEDE-CF8171BA5F40}"/>
                          </a:ext>
                        </a:extLst>
                      </p:cNvPr>
                      <p:cNvPicPr/>
                      <p:nvPr/>
                    </p:nvPicPr>
                    <p:blipFill>
                      <a:blip r:embed="rId9"/>
                      <a:stretch>
                        <a:fillRect/>
                      </a:stretch>
                    </p:blipFill>
                    <p:spPr>
                      <a:xfrm>
                        <a:off x="6593958" y="3415527"/>
                        <a:ext cx="3903663" cy="695325"/>
                      </a:xfrm>
                      <a:prstGeom prst="rect">
                        <a:avLst/>
                      </a:prstGeom>
                    </p:spPr>
                  </p:pic>
                </p:oleObj>
              </mc:Fallback>
            </mc:AlternateContent>
          </a:graphicData>
        </a:graphic>
      </p:graphicFrame>
      <p:graphicFrame>
        <p:nvGraphicFramePr>
          <p:cNvPr id="260" name="对象 259">
            <a:extLst>
              <a:ext uri="{FF2B5EF4-FFF2-40B4-BE49-F238E27FC236}">
                <a16:creationId xmlns:a16="http://schemas.microsoft.com/office/drawing/2014/main" id="{88C67956-7492-48EB-9B95-930DB62746AD}"/>
              </a:ext>
            </a:extLst>
          </p:cNvPr>
          <p:cNvGraphicFramePr>
            <a:graphicFrameLocks noChangeAspect="1"/>
          </p:cNvGraphicFramePr>
          <p:nvPr>
            <p:extLst>
              <p:ext uri="{D42A27DB-BD31-4B8C-83A1-F6EECF244321}">
                <p14:modId xmlns:p14="http://schemas.microsoft.com/office/powerpoint/2010/main" val="2231030317"/>
              </p:ext>
            </p:extLst>
          </p:nvPr>
        </p:nvGraphicFramePr>
        <p:xfrm>
          <a:off x="6898023" y="4898145"/>
          <a:ext cx="2393950" cy="693738"/>
        </p:xfrm>
        <a:graphic>
          <a:graphicData uri="http://schemas.openxmlformats.org/presentationml/2006/ole">
            <mc:AlternateContent xmlns:mc="http://schemas.openxmlformats.org/markup-compatibility/2006">
              <mc:Choice xmlns:v="urn:schemas-microsoft-com:vml" Requires="v">
                <p:oleObj spid="_x0000_s102384" name="Equation" r:id="rId10" imgW="863280" imgH="253800" progId="Equation.DSMT4">
                  <p:embed/>
                </p:oleObj>
              </mc:Choice>
              <mc:Fallback>
                <p:oleObj name="Equation" r:id="rId10" imgW="863280" imgH="253800" progId="Equation.DSMT4">
                  <p:embed/>
                  <p:pic>
                    <p:nvPicPr>
                      <p:cNvPr id="204" name="对象 203">
                        <a:extLst>
                          <a:ext uri="{FF2B5EF4-FFF2-40B4-BE49-F238E27FC236}">
                            <a16:creationId xmlns:a16="http://schemas.microsoft.com/office/drawing/2014/main" id="{16A6A361-C44B-408B-8827-99A4BF76CEE5}"/>
                          </a:ext>
                        </a:extLst>
                      </p:cNvPr>
                      <p:cNvPicPr/>
                      <p:nvPr/>
                    </p:nvPicPr>
                    <p:blipFill>
                      <a:blip r:embed="rId11"/>
                      <a:stretch>
                        <a:fillRect/>
                      </a:stretch>
                    </p:blipFill>
                    <p:spPr>
                      <a:xfrm>
                        <a:off x="6898023" y="4898145"/>
                        <a:ext cx="2393950" cy="693738"/>
                      </a:xfrm>
                      <a:prstGeom prst="rect">
                        <a:avLst/>
                      </a:prstGeom>
                    </p:spPr>
                  </p:pic>
                </p:oleObj>
              </mc:Fallback>
            </mc:AlternateContent>
          </a:graphicData>
        </a:graphic>
      </p:graphicFrame>
      <p:grpSp>
        <p:nvGrpSpPr>
          <p:cNvPr id="261" name="组合 260">
            <a:extLst>
              <a:ext uri="{FF2B5EF4-FFF2-40B4-BE49-F238E27FC236}">
                <a16:creationId xmlns:a16="http://schemas.microsoft.com/office/drawing/2014/main" id="{CD2C7610-CDF8-4737-9621-1E4FBC24BDB4}"/>
              </a:ext>
            </a:extLst>
          </p:cNvPr>
          <p:cNvGrpSpPr/>
          <p:nvPr/>
        </p:nvGrpSpPr>
        <p:grpSpPr>
          <a:xfrm>
            <a:off x="7061845" y="2759222"/>
            <a:ext cx="2072388" cy="2075042"/>
            <a:chOff x="3524110" y="4097932"/>
            <a:chExt cx="2581226" cy="2584531"/>
          </a:xfrm>
        </p:grpSpPr>
        <p:sp>
          <p:nvSpPr>
            <p:cNvPr id="262" name="矩形 261">
              <a:extLst>
                <a:ext uri="{FF2B5EF4-FFF2-40B4-BE49-F238E27FC236}">
                  <a16:creationId xmlns:a16="http://schemas.microsoft.com/office/drawing/2014/main" id="{602E9FD8-DF4D-4E11-B33C-120DFA04D70D}"/>
                </a:ext>
              </a:extLst>
            </p:cNvPr>
            <p:cNvSpPr/>
            <p:nvPr/>
          </p:nvSpPr>
          <p:spPr>
            <a:xfrm>
              <a:off x="3524111"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EEA2E587-AC1A-413A-A147-D2F01FB5D058}"/>
                </a:ext>
              </a:extLst>
            </p:cNvPr>
            <p:cNvSpPr/>
            <p:nvPr/>
          </p:nvSpPr>
          <p:spPr>
            <a:xfrm>
              <a:off x="4168756" y="4097932"/>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9D612317-9CB2-4933-8C82-E870EDE80ECC}"/>
                </a:ext>
              </a:extLst>
            </p:cNvPr>
            <p:cNvSpPr/>
            <p:nvPr/>
          </p:nvSpPr>
          <p:spPr>
            <a:xfrm>
              <a:off x="4813400"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5FEFCECF-B781-49F1-8103-686E8AB46F09}"/>
                </a:ext>
              </a:extLst>
            </p:cNvPr>
            <p:cNvSpPr/>
            <p:nvPr/>
          </p:nvSpPr>
          <p:spPr>
            <a:xfrm>
              <a:off x="3524110" y="4743900"/>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746F2AF6-A47E-4837-A181-D2A2DE390F79}"/>
                </a:ext>
              </a:extLst>
            </p:cNvPr>
            <p:cNvSpPr/>
            <p:nvPr/>
          </p:nvSpPr>
          <p:spPr>
            <a:xfrm>
              <a:off x="4813400" y="4743900"/>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DF50583B-FFD6-4D6E-858A-FEDD35D1A37E}"/>
                </a:ext>
              </a:extLst>
            </p:cNvPr>
            <p:cNvSpPr/>
            <p:nvPr/>
          </p:nvSpPr>
          <p:spPr>
            <a:xfrm>
              <a:off x="352411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849515D3-2240-41C3-9C23-E47E0961B026}"/>
                </a:ext>
              </a:extLst>
            </p:cNvPr>
            <p:cNvSpPr/>
            <p:nvPr/>
          </p:nvSpPr>
          <p:spPr>
            <a:xfrm>
              <a:off x="4168755" y="5390527"/>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7072969B-4F34-4EBB-81C5-9A6B0C5E7D7E}"/>
                </a:ext>
              </a:extLst>
            </p:cNvPr>
            <p:cNvSpPr/>
            <p:nvPr/>
          </p:nvSpPr>
          <p:spPr>
            <a:xfrm>
              <a:off x="481340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8B86CD81-3C7E-4B33-94A2-39609D3A4832}"/>
                </a:ext>
              </a:extLst>
            </p:cNvPr>
            <p:cNvSpPr/>
            <p:nvPr/>
          </p:nvSpPr>
          <p:spPr>
            <a:xfrm>
              <a:off x="4168755" y="4743900"/>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037BF259-8544-4987-928E-E2D096128202}"/>
                </a:ext>
              </a:extLst>
            </p:cNvPr>
            <p:cNvSpPr/>
            <p:nvPr/>
          </p:nvSpPr>
          <p:spPr>
            <a:xfrm>
              <a:off x="5459368"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CF88D58A-7D69-4212-AAC0-36F96A386AFA}"/>
                </a:ext>
              </a:extLst>
            </p:cNvPr>
            <p:cNvSpPr/>
            <p:nvPr/>
          </p:nvSpPr>
          <p:spPr>
            <a:xfrm>
              <a:off x="5459368" y="4744229"/>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B7CAC1F3-DCA5-44A2-A7E6-FB9996F44788}"/>
                </a:ext>
              </a:extLst>
            </p:cNvPr>
            <p:cNvSpPr/>
            <p:nvPr/>
          </p:nvSpPr>
          <p:spPr>
            <a:xfrm>
              <a:off x="5459368"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91B4A314-F91D-48E0-9D9F-AA0406C8B1B9}"/>
                </a:ext>
              </a:extLst>
            </p:cNvPr>
            <p:cNvSpPr/>
            <p:nvPr/>
          </p:nvSpPr>
          <p:spPr>
            <a:xfrm>
              <a:off x="3524110"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1ECD54AC-F5BD-4828-84CC-1CBCD8364633}"/>
                </a:ext>
              </a:extLst>
            </p:cNvPr>
            <p:cNvSpPr/>
            <p:nvPr/>
          </p:nvSpPr>
          <p:spPr>
            <a:xfrm>
              <a:off x="4169196" y="6036495"/>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6E66C971-7AC8-4851-919B-DD7D3E9123F6}"/>
                </a:ext>
              </a:extLst>
            </p:cNvPr>
            <p:cNvSpPr/>
            <p:nvPr/>
          </p:nvSpPr>
          <p:spPr>
            <a:xfrm>
              <a:off x="4814282"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F804342F-41FB-49FB-8DFA-2EBE997EA305}"/>
                </a:ext>
              </a:extLst>
            </p:cNvPr>
            <p:cNvSpPr/>
            <p:nvPr/>
          </p:nvSpPr>
          <p:spPr>
            <a:xfrm>
              <a:off x="5459368"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矩形 311">
            <a:extLst>
              <a:ext uri="{FF2B5EF4-FFF2-40B4-BE49-F238E27FC236}">
                <a16:creationId xmlns:a16="http://schemas.microsoft.com/office/drawing/2014/main" id="{94CBA3D2-376D-43D5-9827-E97941883F94}"/>
              </a:ext>
            </a:extLst>
          </p:cNvPr>
          <p:cNvSpPr/>
          <p:nvPr/>
        </p:nvSpPr>
        <p:spPr>
          <a:xfrm>
            <a:off x="7576370" y="3276141"/>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9" name="对象 58">
            <a:extLst>
              <a:ext uri="{FF2B5EF4-FFF2-40B4-BE49-F238E27FC236}">
                <a16:creationId xmlns:a16="http://schemas.microsoft.com/office/drawing/2014/main" id="{F075B30E-ABF8-4713-AF0A-0B2D830643C3}"/>
              </a:ext>
            </a:extLst>
          </p:cNvPr>
          <p:cNvGraphicFramePr>
            <a:graphicFrameLocks noChangeAspect="1"/>
          </p:cNvGraphicFramePr>
          <p:nvPr>
            <p:extLst>
              <p:ext uri="{D42A27DB-BD31-4B8C-83A1-F6EECF244321}">
                <p14:modId xmlns:p14="http://schemas.microsoft.com/office/powerpoint/2010/main" val="864051995"/>
              </p:ext>
            </p:extLst>
          </p:nvPr>
        </p:nvGraphicFramePr>
        <p:xfrm>
          <a:off x="3253931" y="5652825"/>
          <a:ext cx="5310188" cy="1171575"/>
        </p:xfrm>
        <a:graphic>
          <a:graphicData uri="http://schemas.openxmlformats.org/presentationml/2006/ole">
            <mc:AlternateContent xmlns:mc="http://schemas.openxmlformats.org/markup-compatibility/2006">
              <mc:Choice xmlns:v="urn:schemas-microsoft-com:vml" Requires="v">
                <p:oleObj spid="_x0000_s102385" name="Equation" r:id="rId12" imgW="2387520" imgH="533160" progId="Equation.DSMT4">
                  <p:embed/>
                </p:oleObj>
              </mc:Choice>
              <mc:Fallback>
                <p:oleObj name="Equation" r:id="rId12" imgW="2387520" imgH="533160" progId="Equation.DSMT4">
                  <p:embed/>
                  <p:pic>
                    <p:nvPicPr>
                      <p:cNvPr id="242" name="对象 241">
                        <a:extLst>
                          <a:ext uri="{FF2B5EF4-FFF2-40B4-BE49-F238E27FC236}">
                            <a16:creationId xmlns:a16="http://schemas.microsoft.com/office/drawing/2014/main" id="{C2E2FAA1-165D-4BBE-BFCE-46999C2A38AB}"/>
                          </a:ext>
                        </a:extLst>
                      </p:cNvPr>
                      <p:cNvPicPr/>
                      <p:nvPr/>
                    </p:nvPicPr>
                    <p:blipFill>
                      <a:blip r:embed="rId13"/>
                      <a:stretch>
                        <a:fillRect/>
                      </a:stretch>
                    </p:blipFill>
                    <p:spPr>
                      <a:xfrm>
                        <a:off x="3253931" y="5652825"/>
                        <a:ext cx="5310188" cy="1171575"/>
                      </a:xfrm>
                      <a:prstGeom prst="rect">
                        <a:avLst/>
                      </a:prstGeom>
                    </p:spPr>
                  </p:pic>
                </p:oleObj>
              </mc:Fallback>
            </mc:AlternateContent>
          </a:graphicData>
        </a:graphic>
      </p:graphicFrame>
    </p:spTree>
    <p:extLst>
      <p:ext uri="{BB962C8B-B14F-4D97-AF65-F5344CB8AC3E}">
        <p14:creationId xmlns:p14="http://schemas.microsoft.com/office/powerpoint/2010/main" val="34341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75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750"/>
                                        <p:tgtEl>
                                          <p:spTgt spid="2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75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750"/>
                                        <p:tgtEl>
                                          <p:spTgt spid="2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400"/>
                                        <p:tgtEl>
                                          <p:spTgt spid="229"/>
                                        </p:tgtEl>
                                      </p:cBhvr>
                                    </p:animEffect>
                                    <p:set>
                                      <p:cBhvr>
                                        <p:cTn id="33" dur="1" fill="hold">
                                          <p:stCondLst>
                                            <p:cond delay="399"/>
                                          </p:stCondLst>
                                        </p:cTn>
                                        <p:tgtEl>
                                          <p:spTgt spid="2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1"/>
                                        </p:tgtEl>
                                        <p:attrNameLst>
                                          <p:attrName>style.visibility</p:attrName>
                                        </p:attrNameLst>
                                      </p:cBhvr>
                                      <p:to>
                                        <p:strVal val="visible"/>
                                      </p:to>
                                    </p:set>
                                    <p:animEffect transition="in" filter="fade">
                                      <p:cBhvr>
                                        <p:cTn id="38" dur="1000"/>
                                        <p:tgtEl>
                                          <p:spTgt spid="261"/>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2.91667E-6 1.11111E-6 L -0.24401 -0.10857 " pathEditMode="relative" rAng="0" ptsTypes="AA">
                                      <p:cBhvr>
                                        <p:cTn id="42" dur="2000" fill="hold"/>
                                        <p:tgtEl>
                                          <p:spTgt spid="228"/>
                                        </p:tgtEl>
                                        <p:attrNameLst>
                                          <p:attrName>ppt_x</p:attrName>
                                          <p:attrName>ppt_y</p:attrName>
                                        </p:attrNameLst>
                                      </p:cBhvr>
                                      <p:rCtr x="-12201" y="-5440"/>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0.24401 -0.10857 L -0.20182 -0.1088 " pathEditMode="relative" rAng="0" ptsTypes="AA">
                                      <p:cBhvr>
                                        <p:cTn id="46" dur="750" fill="hold"/>
                                        <p:tgtEl>
                                          <p:spTgt spid="228"/>
                                        </p:tgtEl>
                                        <p:attrNameLst>
                                          <p:attrName>ppt_x</p:attrName>
                                          <p:attrName>ppt_y</p:attrName>
                                        </p:attrNameLst>
                                      </p:cBhvr>
                                      <p:rCtr x="2109" y="-23"/>
                                    </p:animMotion>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20182 -0.1088 L -0.15937 -0.1088 " pathEditMode="relative" rAng="0" ptsTypes="AA">
                                      <p:cBhvr>
                                        <p:cTn id="50" dur="750" fill="hold"/>
                                        <p:tgtEl>
                                          <p:spTgt spid="228"/>
                                        </p:tgtEl>
                                        <p:attrNameLst>
                                          <p:attrName>ppt_x</p:attrName>
                                          <p:attrName>ppt_y</p:attrName>
                                        </p:attrNameLst>
                                      </p:cBhvr>
                                      <p:rCtr x="2122" y="0"/>
                                    </p:animMotion>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nodeType="clickEffect">
                                  <p:stCondLst>
                                    <p:cond delay="0"/>
                                  </p:stCondLst>
                                  <p:childTnLst>
                                    <p:animMotion origin="layout" path="M -0.15937 -0.1088 L -0.11653 -0.10764 " pathEditMode="relative" rAng="0" ptsTypes="AA">
                                      <p:cBhvr>
                                        <p:cTn id="54" dur="750" fill="hold"/>
                                        <p:tgtEl>
                                          <p:spTgt spid="228"/>
                                        </p:tgtEl>
                                        <p:attrNameLst>
                                          <p:attrName>ppt_x</p:attrName>
                                          <p:attrName>ppt_y</p:attrName>
                                        </p:attrNameLst>
                                      </p:cBhvr>
                                      <p:rCtr x="2135" y="46"/>
                                    </p:animMotion>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decel="50000" fill="hold" nodeType="clickEffect">
                                  <p:stCondLst>
                                    <p:cond delay="0"/>
                                  </p:stCondLst>
                                  <p:childTnLst>
                                    <p:animMotion origin="layout" path="M -0.11653 -0.10764 L -0.24427 -0.0331 " pathEditMode="relative" rAng="0" ptsTypes="AA">
                                      <p:cBhvr>
                                        <p:cTn id="58" dur="1000" fill="hold"/>
                                        <p:tgtEl>
                                          <p:spTgt spid="228"/>
                                        </p:tgtEl>
                                        <p:attrNameLst>
                                          <p:attrName>ppt_x</p:attrName>
                                          <p:attrName>ppt_y</p:attrName>
                                        </p:attrNameLst>
                                      </p:cBhvr>
                                      <p:rCtr x="-6393" y="3727"/>
                                    </p:animMotion>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0.24427 -0.0331 L -0.20182 -0.0331 " pathEditMode="relative" rAng="0" ptsTypes="AA">
                                      <p:cBhvr>
                                        <p:cTn id="62" dur="750" fill="hold"/>
                                        <p:tgtEl>
                                          <p:spTgt spid="228"/>
                                        </p:tgtEl>
                                        <p:attrNameLst>
                                          <p:attrName>ppt_x</p:attrName>
                                          <p:attrName>ppt_y</p:attrName>
                                        </p:attrNameLst>
                                      </p:cBhvr>
                                      <p:rCtr x="2122" y="0"/>
                                    </p:animMotion>
                                  </p:childTnLst>
                                </p:cTn>
                              </p:par>
                              <p:par>
                                <p:cTn id="63" presetID="10"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75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12"/>
                                        </p:tgtEl>
                                        <p:attrNameLst>
                                          <p:attrName>style.visibility</p:attrName>
                                        </p:attrNameLst>
                                      </p:cBhvr>
                                      <p:to>
                                        <p:strVal val="visible"/>
                                      </p:to>
                                    </p:set>
                                    <p:animEffect transition="in" filter="fade">
                                      <p:cBhvr>
                                        <p:cTn id="70" dur="500"/>
                                        <p:tgtEl>
                                          <p:spTgt spid="312"/>
                                        </p:tgtEl>
                                      </p:cBhvr>
                                    </p:animEffect>
                                  </p:childTnLst>
                                </p:cTn>
                              </p:par>
                              <p:par>
                                <p:cTn id="71" presetID="10" presetClass="exit" presetSubtype="0" fill="hold" nodeType="withEffect">
                                  <p:stCondLst>
                                    <p:cond delay="0"/>
                                  </p:stCondLst>
                                  <p:childTnLst>
                                    <p:animEffect transition="out" filter="fade">
                                      <p:cBhvr>
                                        <p:cTn id="72" dur="500"/>
                                        <p:tgtEl>
                                          <p:spTgt spid="59"/>
                                        </p:tgtEl>
                                      </p:cBhvr>
                                    </p:animEffect>
                                    <p:set>
                                      <p:cBhvr>
                                        <p:cTn id="73" dur="1" fill="hold">
                                          <p:stCondLst>
                                            <p:cond delay="499"/>
                                          </p:stCondLst>
                                        </p:cTn>
                                        <p:tgtEl>
                                          <p:spTgt spid="59"/>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63" presetClass="path" presetSubtype="0" accel="50000" decel="50000" fill="hold" nodeType="clickEffect">
                                  <p:stCondLst>
                                    <p:cond delay="0"/>
                                  </p:stCondLst>
                                  <p:childTnLst>
                                    <p:animMotion origin="layout" path="M -0.20182 -0.0331 L -0.15885 -0.03287 " pathEditMode="relative" rAng="0" ptsTypes="AA">
                                      <p:cBhvr>
                                        <p:cTn id="77" dur="750" fill="hold"/>
                                        <p:tgtEl>
                                          <p:spTgt spid="228"/>
                                        </p:tgtEl>
                                        <p:attrNameLst>
                                          <p:attrName>ppt_x</p:attrName>
                                          <p:attrName>ppt_y</p:attrName>
                                        </p:attrNameLst>
                                      </p:cBhvr>
                                      <p:rCtr x="2148" y="0"/>
                                    </p:animMotion>
                                  </p:childTnLst>
                                </p:cTn>
                              </p:par>
                            </p:childTnLst>
                          </p:cTn>
                        </p:par>
                      </p:childTnLst>
                    </p:cTn>
                  </p:par>
                  <p:par>
                    <p:cTn id="78" fill="hold">
                      <p:stCondLst>
                        <p:cond delay="indefinite"/>
                      </p:stCondLst>
                      <p:childTnLst>
                        <p:par>
                          <p:cTn id="79" fill="hold">
                            <p:stCondLst>
                              <p:cond delay="0"/>
                            </p:stCondLst>
                            <p:childTnLst>
                              <p:par>
                                <p:cTn id="80" presetID="63" presetClass="path" presetSubtype="0" accel="50000" decel="50000" fill="hold" nodeType="clickEffect">
                                  <p:stCondLst>
                                    <p:cond delay="0"/>
                                  </p:stCondLst>
                                  <p:childTnLst>
                                    <p:animMotion origin="layout" path="M -0.15885 -0.03287 L -0.1164 -0.0331 " pathEditMode="relative" rAng="0" ptsTypes="AA">
                                      <p:cBhvr>
                                        <p:cTn id="81" dur="750" fill="hold"/>
                                        <p:tgtEl>
                                          <p:spTgt spid="228"/>
                                        </p:tgtEl>
                                        <p:attrNameLst>
                                          <p:attrName>ppt_x</p:attrName>
                                          <p:attrName>ppt_y</p:attrName>
                                        </p:attrNameLst>
                                      </p:cBhvr>
                                      <p:rCtr x="2122" y="-23"/>
                                    </p:animMotion>
                                  </p:childTnLst>
                                </p:cTn>
                              </p:par>
                            </p:childTnLst>
                          </p:cTn>
                        </p:par>
                      </p:childTnLst>
                    </p:cTn>
                  </p:par>
                  <p:par>
                    <p:cTn id="82" fill="hold">
                      <p:stCondLst>
                        <p:cond delay="indefinite"/>
                      </p:stCondLst>
                      <p:childTnLst>
                        <p:par>
                          <p:cTn id="83" fill="hold">
                            <p:stCondLst>
                              <p:cond delay="0"/>
                            </p:stCondLst>
                            <p:childTnLst>
                              <p:par>
                                <p:cTn id="84" presetID="35" presetClass="path" presetSubtype="0" accel="50000" decel="50000" fill="hold" nodeType="clickEffect">
                                  <p:stCondLst>
                                    <p:cond delay="0"/>
                                  </p:stCondLst>
                                  <p:childTnLst>
                                    <p:animMotion origin="layout" path="M -0.1164 -0.0331 L -0.24388 0.04282 " pathEditMode="relative" rAng="0" ptsTypes="AA">
                                      <p:cBhvr>
                                        <p:cTn id="85" dur="1250" fill="hold"/>
                                        <p:tgtEl>
                                          <p:spTgt spid="228"/>
                                        </p:tgtEl>
                                        <p:attrNameLst>
                                          <p:attrName>ppt_x</p:attrName>
                                          <p:attrName>ppt_y</p:attrName>
                                        </p:attrNameLst>
                                      </p:cBhvr>
                                      <p:rCtr x="-6380" y="3796"/>
                                    </p:animMotion>
                                  </p:childTnLst>
                                </p:cTn>
                              </p:par>
                            </p:childTnLst>
                          </p:cTn>
                        </p:par>
                      </p:childTnLst>
                    </p:cTn>
                  </p:par>
                  <p:par>
                    <p:cTn id="86" fill="hold">
                      <p:stCondLst>
                        <p:cond delay="indefinite"/>
                      </p:stCondLst>
                      <p:childTnLst>
                        <p:par>
                          <p:cTn id="87" fill="hold">
                            <p:stCondLst>
                              <p:cond delay="0"/>
                            </p:stCondLst>
                            <p:childTnLst>
                              <p:par>
                                <p:cTn id="88" presetID="63" presetClass="path" presetSubtype="0" accel="50000" decel="50000" fill="hold" nodeType="clickEffect">
                                  <p:stCondLst>
                                    <p:cond delay="0"/>
                                  </p:stCondLst>
                                  <p:childTnLst>
                                    <p:animMotion origin="layout" path="M -0.24388 0.04282 L -0.20143 0.04236 " pathEditMode="relative" rAng="0" ptsTypes="AA">
                                      <p:cBhvr>
                                        <p:cTn id="89" dur="750" fill="hold"/>
                                        <p:tgtEl>
                                          <p:spTgt spid="228"/>
                                        </p:tgtEl>
                                        <p:attrNameLst>
                                          <p:attrName>ppt_x</p:attrName>
                                          <p:attrName>ppt_y</p:attrName>
                                        </p:attrNameLst>
                                      </p:cBhvr>
                                      <p:rCtr x="2122" y="-23"/>
                                    </p:animMotion>
                                  </p:childTnLst>
                                </p:cTn>
                              </p:par>
                            </p:childTnLst>
                          </p:cTn>
                        </p:par>
                      </p:childTnLst>
                    </p:cTn>
                  </p:par>
                  <p:par>
                    <p:cTn id="90" fill="hold">
                      <p:stCondLst>
                        <p:cond delay="indefinite"/>
                      </p:stCondLst>
                      <p:childTnLst>
                        <p:par>
                          <p:cTn id="91" fill="hold">
                            <p:stCondLst>
                              <p:cond delay="0"/>
                            </p:stCondLst>
                            <p:childTnLst>
                              <p:par>
                                <p:cTn id="92" presetID="63" presetClass="path" presetSubtype="0" accel="50000" decel="50000" fill="hold" nodeType="clickEffect">
                                  <p:stCondLst>
                                    <p:cond delay="0"/>
                                  </p:stCondLst>
                                  <p:childTnLst>
                                    <p:animMotion origin="layout" path="M -0.20143 0.04236 L -0.15911 0.04305 " pathEditMode="relative" rAng="0" ptsTypes="AA">
                                      <p:cBhvr>
                                        <p:cTn id="93" dur="750" fill="hold"/>
                                        <p:tgtEl>
                                          <p:spTgt spid="228"/>
                                        </p:tgtEl>
                                        <p:attrNameLst>
                                          <p:attrName>ppt_x</p:attrName>
                                          <p:attrName>ppt_y</p:attrName>
                                        </p:attrNameLst>
                                      </p:cBhvr>
                                      <p:rCtr x="2109" y="23"/>
                                    </p:animMotion>
                                  </p:childTnLst>
                                </p:cTn>
                              </p:par>
                            </p:childTnLst>
                          </p:cTn>
                        </p:par>
                      </p:childTnLst>
                    </p:cTn>
                  </p:par>
                  <p:par>
                    <p:cTn id="94" fill="hold">
                      <p:stCondLst>
                        <p:cond delay="indefinite"/>
                      </p:stCondLst>
                      <p:childTnLst>
                        <p:par>
                          <p:cTn id="95" fill="hold">
                            <p:stCondLst>
                              <p:cond delay="0"/>
                            </p:stCondLst>
                            <p:childTnLst>
                              <p:par>
                                <p:cTn id="96" presetID="63" presetClass="path" presetSubtype="0" accel="50000" decel="50000" fill="hold" nodeType="clickEffect">
                                  <p:stCondLst>
                                    <p:cond delay="0"/>
                                  </p:stCondLst>
                                  <p:childTnLst>
                                    <p:animMotion origin="layout" path="M -0.15911 0.04305 L -0.11679 0.04236 " pathEditMode="relative" rAng="0" ptsTypes="AA">
                                      <p:cBhvr>
                                        <p:cTn id="97" dur="750" fill="hold"/>
                                        <p:tgtEl>
                                          <p:spTgt spid="228"/>
                                        </p:tgtEl>
                                        <p:attrNameLst>
                                          <p:attrName>ppt_x</p:attrName>
                                          <p:attrName>ppt_y</p:attrName>
                                        </p:attrNameLst>
                                      </p:cBhvr>
                                      <p:rCtr x="2109" y="-46"/>
                                    </p:animMotion>
                                  </p:childTnLst>
                                </p:cTn>
                              </p:par>
                            </p:childTnLst>
                          </p:cTn>
                        </p:par>
                      </p:childTnLst>
                    </p:cTn>
                  </p:par>
                  <p:par>
                    <p:cTn id="98" fill="hold">
                      <p:stCondLst>
                        <p:cond delay="indefinite"/>
                      </p:stCondLst>
                      <p:childTnLst>
                        <p:par>
                          <p:cTn id="99" fill="hold">
                            <p:stCondLst>
                              <p:cond delay="0"/>
                            </p:stCondLst>
                            <p:childTnLst>
                              <p:par>
                                <p:cTn id="100" presetID="35" presetClass="path" presetSubtype="0" accel="50000" decel="50000" fill="hold" nodeType="clickEffect">
                                  <p:stCondLst>
                                    <p:cond delay="0"/>
                                  </p:stCondLst>
                                  <p:childTnLst>
                                    <p:animMotion origin="layout" path="M -0.11679 0.04236 L -0.24375 0.11829 " pathEditMode="relative" rAng="0" ptsTypes="AA">
                                      <p:cBhvr>
                                        <p:cTn id="101" dur="1250" fill="hold"/>
                                        <p:tgtEl>
                                          <p:spTgt spid="228"/>
                                        </p:tgtEl>
                                        <p:attrNameLst>
                                          <p:attrName>ppt_x</p:attrName>
                                          <p:attrName>ppt_y</p:attrName>
                                        </p:attrNameLst>
                                      </p:cBhvr>
                                      <p:rCtr x="-6354" y="3796"/>
                                    </p:animMotion>
                                  </p:childTnLst>
                                </p:cTn>
                              </p:par>
                            </p:childTnLst>
                          </p:cTn>
                        </p:par>
                      </p:childTnLst>
                    </p:cTn>
                  </p:par>
                  <p:par>
                    <p:cTn id="102" fill="hold">
                      <p:stCondLst>
                        <p:cond delay="indefinite"/>
                      </p:stCondLst>
                      <p:childTnLst>
                        <p:par>
                          <p:cTn id="103" fill="hold">
                            <p:stCondLst>
                              <p:cond delay="0"/>
                            </p:stCondLst>
                            <p:childTnLst>
                              <p:par>
                                <p:cTn id="104" presetID="63" presetClass="path" presetSubtype="0" accel="50000" decel="50000" fill="hold" nodeType="clickEffect">
                                  <p:stCondLst>
                                    <p:cond delay="0"/>
                                  </p:stCondLst>
                                  <p:childTnLst>
                                    <p:animMotion origin="layout" path="M -0.24375 0.11829 L -0.20143 0.11829 " pathEditMode="relative" rAng="0" ptsTypes="AA">
                                      <p:cBhvr>
                                        <p:cTn id="105" dur="750" fill="hold"/>
                                        <p:tgtEl>
                                          <p:spTgt spid="228"/>
                                        </p:tgtEl>
                                        <p:attrNameLst>
                                          <p:attrName>ppt_x</p:attrName>
                                          <p:attrName>ppt_y</p:attrName>
                                        </p:attrNameLst>
                                      </p:cBhvr>
                                      <p:rCtr x="2109" y="0"/>
                                    </p:animMotion>
                                  </p:childTnLst>
                                </p:cTn>
                              </p:par>
                            </p:childTnLst>
                          </p:cTn>
                        </p:par>
                      </p:childTnLst>
                    </p:cTn>
                  </p:par>
                  <p:par>
                    <p:cTn id="106" fill="hold">
                      <p:stCondLst>
                        <p:cond delay="indefinite"/>
                      </p:stCondLst>
                      <p:childTnLst>
                        <p:par>
                          <p:cTn id="107" fill="hold">
                            <p:stCondLst>
                              <p:cond delay="0"/>
                            </p:stCondLst>
                            <p:childTnLst>
                              <p:par>
                                <p:cTn id="108" presetID="63" presetClass="path" presetSubtype="0" accel="50000" decel="50000" fill="hold" nodeType="clickEffect">
                                  <p:stCondLst>
                                    <p:cond delay="0"/>
                                  </p:stCondLst>
                                  <p:childTnLst>
                                    <p:animMotion origin="layout" path="M -0.20143 0.11829 L -0.15885 0.11898 " pathEditMode="relative" rAng="0" ptsTypes="AA">
                                      <p:cBhvr>
                                        <p:cTn id="109" dur="750" fill="hold"/>
                                        <p:tgtEl>
                                          <p:spTgt spid="228"/>
                                        </p:tgtEl>
                                        <p:attrNameLst>
                                          <p:attrName>ppt_x</p:attrName>
                                          <p:attrName>ppt_y</p:attrName>
                                        </p:attrNameLst>
                                      </p:cBhvr>
                                      <p:rCtr x="2122" y="23"/>
                                    </p:animMotion>
                                  </p:childTnLst>
                                </p:cTn>
                              </p:par>
                            </p:childTnLst>
                          </p:cTn>
                        </p:par>
                      </p:childTnLst>
                    </p:cTn>
                  </p:par>
                  <p:par>
                    <p:cTn id="110" fill="hold">
                      <p:stCondLst>
                        <p:cond delay="indefinite"/>
                      </p:stCondLst>
                      <p:childTnLst>
                        <p:par>
                          <p:cTn id="111" fill="hold">
                            <p:stCondLst>
                              <p:cond delay="0"/>
                            </p:stCondLst>
                            <p:childTnLst>
                              <p:par>
                                <p:cTn id="112" presetID="63" presetClass="path" presetSubtype="0" accel="50000" decel="50000" fill="hold" nodeType="clickEffect">
                                  <p:stCondLst>
                                    <p:cond delay="0"/>
                                  </p:stCondLst>
                                  <p:childTnLst>
                                    <p:animMotion origin="layout" path="M -0.15885 0.11898 L -0.1164 0.11875 " pathEditMode="relative" rAng="0" ptsTypes="AA">
                                      <p:cBhvr>
                                        <p:cTn id="113" dur="750" fill="hold"/>
                                        <p:tgtEl>
                                          <p:spTgt spid="228"/>
                                        </p:tgtEl>
                                        <p:attrNameLst>
                                          <p:attrName>ppt_x</p:attrName>
                                          <p:attrName>ppt_y</p:attrName>
                                        </p:attrNameLst>
                                      </p:cBhvr>
                                      <p:rCtr x="2122" y="-23"/>
                                    </p:animMotion>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60"/>
                                        </p:tgtEl>
                                        <p:attrNameLst>
                                          <p:attrName>style.visibility</p:attrName>
                                        </p:attrNameLst>
                                      </p:cBhvr>
                                      <p:to>
                                        <p:strVal val="visible"/>
                                      </p:to>
                                    </p:set>
                                    <p:animEffect transition="in" filter="wipe(left)">
                                      <p:cBhvr>
                                        <p:cTn id="118" dur="75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23" name="组合 22">
            <a:extLst>
              <a:ext uri="{FF2B5EF4-FFF2-40B4-BE49-F238E27FC236}">
                <a16:creationId xmlns:a16="http://schemas.microsoft.com/office/drawing/2014/main" id="{DE36C8A9-0943-41E7-B64C-3BE93EAF0A14}"/>
              </a:ext>
            </a:extLst>
          </p:cNvPr>
          <p:cNvGrpSpPr/>
          <p:nvPr/>
        </p:nvGrpSpPr>
        <p:grpSpPr>
          <a:xfrm>
            <a:off x="1355620" y="1814513"/>
            <a:ext cx="5508730" cy="971550"/>
            <a:chOff x="1400978" y="2109153"/>
            <a:chExt cx="5508730" cy="971550"/>
          </a:xfrm>
        </p:grpSpPr>
        <p:sp>
          <p:nvSpPr>
            <p:cNvPr id="26" name="文本框 25">
              <a:extLst>
                <a:ext uri="{FF2B5EF4-FFF2-40B4-BE49-F238E27FC236}">
                  <a16:creationId xmlns:a16="http://schemas.microsoft.com/office/drawing/2014/main" id="{CFD627F1-DF07-49E8-ACCA-F884316172A5}"/>
                </a:ext>
              </a:extLst>
            </p:cNvPr>
            <p:cNvSpPr txBox="1"/>
            <p:nvPr/>
          </p:nvSpPr>
          <p:spPr>
            <a:xfrm>
              <a:off x="1400978" y="2345709"/>
              <a:ext cx="115352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膨胀：</a:t>
              </a:r>
            </a:p>
          </p:txBody>
        </p:sp>
        <p:graphicFrame>
          <p:nvGraphicFramePr>
            <p:cNvPr id="204" name="对象 203">
              <a:extLst>
                <a:ext uri="{FF2B5EF4-FFF2-40B4-BE49-F238E27FC236}">
                  <a16:creationId xmlns:a16="http://schemas.microsoft.com/office/drawing/2014/main" id="{16A6A361-C44B-408B-8827-99A4BF76CEE5}"/>
                </a:ext>
              </a:extLst>
            </p:cNvPr>
            <p:cNvGraphicFramePr>
              <a:graphicFrameLocks noChangeAspect="1"/>
            </p:cNvGraphicFramePr>
            <p:nvPr>
              <p:extLst>
                <p:ext uri="{D42A27DB-BD31-4B8C-83A1-F6EECF244321}">
                  <p14:modId xmlns:p14="http://schemas.microsoft.com/office/powerpoint/2010/main" val="726841301"/>
                </p:ext>
              </p:extLst>
            </p:nvPr>
          </p:nvGraphicFramePr>
          <p:xfrm>
            <a:off x="2475821" y="2109153"/>
            <a:ext cx="4433887" cy="971550"/>
          </p:xfrm>
          <a:graphic>
            <a:graphicData uri="http://schemas.openxmlformats.org/presentationml/2006/ole">
              <mc:AlternateContent xmlns:mc="http://schemas.openxmlformats.org/markup-compatibility/2006">
                <mc:Choice xmlns:v="urn:schemas-microsoft-com:vml" Requires="v">
                  <p:oleObj spid="_x0000_s105013" name="Equation" r:id="rId4" imgW="1600200" imgH="355320" progId="Equation.DSMT4">
                    <p:embed/>
                  </p:oleObj>
                </mc:Choice>
                <mc:Fallback>
                  <p:oleObj name="Equation" r:id="rId4" imgW="1600200" imgH="355320" progId="Equation.DSMT4">
                    <p:embed/>
                    <p:pic>
                      <p:nvPicPr>
                        <p:cNvPr id="204" name="对象 203">
                          <a:extLst>
                            <a:ext uri="{FF2B5EF4-FFF2-40B4-BE49-F238E27FC236}">
                              <a16:creationId xmlns:a16="http://schemas.microsoft.com/office/drawing/2014/main" id="{16A6A361-C44B-408B-8827-99A4BF76CEE5}"/>
                            </a:ext>
                          </a:extLst>
                        </p:cNvPr>
                        <p:cNvPicPr/>
                        <p:nvPr/>
                      </p:nvPicPr>
                      <p:blipFill>
                        <a:blip r:embed="rId5"/>
                        <a:stretch>
                          <a:fillRect/>
                        </a:stretch>
                      </p:blipFill>
                      <p:spPr>
                        <a:xfrm>
                          <a:off x="2475821" y="2109153"/>
                          <a:ext cx="4433887" cy="971550"/>
                        </a:xfrm>
                        <a:prstGeom prst="rect">
                          <a:avLst/>
                        </a:prstGeom>
                      </p:spPr>
                    </p:pic>
                  </p:oleObj>
                </mc:Fallback>
              </mc:AlternateContent>
            </a:graphicData>
          </a:graphic>
        </p:graphicFrame>
      </p:grpSp>
      <p:grpSp>
        <p:nvGrpSpPr>
          <p:cNvPr id="241" name="组合 240">
            <a:extLst>
              <a:ext uri="{FF2B5EF4-FFF2-40B4-BE49-F238E27FC236}">
                <a16:creationId xmlns:a16="http://schemas.microsoft.com/office/drawing/2014/main" id="{A2A78449-5362-413C-B1FC-61610B02FD27}"/>
              </a:ext>
            </a:extLst>
          </p:cNvPr>
          <p:cNvGrpSpPr/>
          <p:nvPr/>
        </p:nvGrpSpPr>
        <p:grpSpPr>
          <a:xfrm>
            <a:off x="2275361" y="2979132"/>
            <a:ext cx="2072388" cy="2075042"/>
            <a:chOff x="3524110" y="4097932"/>
            <a:chExt cx="2581226" cy="2584531"/>
          </a:xfrm>
        </p:grpSpPr>
        <p:sp>
          <p:nvSpPr>
            <p:cNvPr id="243" name="矩形 242">
              <a:extLst>
                <a:ext uri="{FF2B5EF4-FFF2-40B4-BE49-F238E27FC236}">
                  <a16:creationId xmlns:a16="http://schemas.microsoft.com/office/drawing/2014/main" id="{1BA062AD-949F-429C-B9C6-F89BDA714A0A}"/>
                </a:ext>
              </a:extLst>
            </p:cNvPr>
            <p:cNvSpPr/>
            <p:nvPr/>
          </p:nvSpPr>
          <p:spPr>
            <a:xfrm>
              <a:off x="3524111"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E4C020A5-1EA0-4560-856B-179FF3FC62A1}"/>
                </a:ext>
              </a:extLst>
            </p:cNvPr>
            <p:cNvSpPr/>
            <p:nvPr/>
          </p:nvSpPr>
          <p:spPr>
            <a:xfrm>
              <a:off x="4168756" y="4097932"/>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EF9691B2-2304-4566-A7B8-792EB99C6D30}"/>
                </a:ext>
              </a:extLst>
            </p:cNvPr>
            <p:cNvSpPr/>
            <p:nvPr/>
          </p:nvSpPr>
          <p:spPr>
            <a:xfrm>
              <a:off x="4813400"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E9BBA9A5-3F0D-4B49-83A0-BB3E8A1DA77B}"/>
                </a:ext>
              </a:extLst>
            </p:cNvPr>
            <p:cNvSpPr/>
            <p:nvPr/>
          </p:nvSpPr>
          <p:spPr>
            <a:xfrm>
              <a:off x="3524110" y="4743900"/>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CC1FE881-298E-4F5E-8DB7-93E4157C1439}"/>
                </a:ext>
              </a:extLst>
            </p:cNvPr>
            <p:cNvSpPr/>
            <p:nvPr/>
          </p:nvSpPr>
          <p:spPr>
            <a:xfrm>
              <a:off x="4813400" y="4743900"/>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76119BD6-A278-4FBB-BF01-37E43A0F81FD}"/>
                </a:ext>
              </a:extLst>
            </p:cNvPr>
            <p:cNvSpPr/>
            <p:nvPr/>
          </p:nvSpPr>
          <p:spPr>
            <a:xfrm>
              <a:off x="352411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D319955B-67C1-4EE1-8ED9-CE9F3E38836E}"/>
                </a:ext>
              </a:extLst>
            </p:cNvPr>
            <p:cNvSpPr/>
            <p:nvPr/>
          </p:nvSpPr>
          <p:spPr>
            <a:xfrm>
              <a:off x="4168755" y="5390527"/>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A2F25F2C-D9BA-4280-A705-F21A17E74E7E}"/>
                </a:ext>
              </a:extLst>
            </p:cNvPr>
            <p:cNvSpPr/>
            <p:nvPr/>
          </p:nvSpPr>
          <p:spPr>
            <a:xfrm>
              <a:off x="4813400" y="5390527"/>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2DBD8FD2-5B3D-4502-8258-64116DA78542}"/>
                </a:ext>
              </a:extLst>
            </p:cNvPr>
            <p:cNvSpPr/>
            <p:nvPr/>
          </p:nvSpPr>
          <p:spPr>
            <a:xfrm>
              <a:off x="4168755" y="4743900"/>
              <a:ext cx="645968" cy="64596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B1252200-B7C7-4B1E-977B-6D18ACABD067}"/>
                </a:ext>
              </a:extLst>
            </p:cNvPr>
            <p:cNvSpPr/>
            <p:nvPr/>
          </p:nvSpPr>
          <p:spPr>
            <a:xfrm>
              <a:off x="5459368"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60DCC853-7499-4978-AE88-813E56B5E29D}"/>
                </a:ext>
              </a:extLst>
            </p:cNvPr>
            <p:cNvSpPr/>
            <p:nvPr/>
          </p:nvSpPr>
          <p:spPr>
            <a:xfrm>
              <a:off x="5459368" y="4744229"/>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8244F251-96AE-4816-9B81-E33CDFE57965}"/>
                </a:ext>
              </a:extLst>
            </p:cNvPr>
            <p:cNvSpPr/>
            <p:nvPr/>
          </p:nvSpPr>
          <p:spPr>
            <a:xfrm>
              <a:off x="5459368"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F82C5EEA-C235-4C41-8E47-916478997564}"/>
                </a:ext>
              </a:extLst>
            </p:cNvPr>
            <p:cNvSpPr/>
            <p:nvPr/>
          </p:nvSpPr>
          <p:spPr>
            <a:xfrm>
              <a:off x="3524110"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7C56C3B8-1FB4-4B83-88A2-6F9A4C5CA936}"/>
                </a:ext>
              </a:extLst>
            </p:cNvPr>
            <p:cNvSpPr/>
            <p:nvPr/>
          </p:nvSpPr>
          <p:spPr>
            <a:xfrm>
              <a:off x="4169196" y="6036495"/>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85687BAE-B8CC-4B68-AE87-5E74B7CDFAD5}"/>
                </a:ext>
              </a:extLst>
            </p:cNvPr>
            <p:cNvSpPr/>
            <p:nvPr/>
          </p:nvSpPr>
          <p:spPr>
            <a:xfrm>
              <a:off x="4814282"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9AA42BD7-F0CD-486F-9202-113F23969396}"/>
                </a:ext>
              </a:extLst>
            </p:cNvPr>
            <p:cNvSpPr/>
            <p:nvPr/>
          </p:nvSpPr>
          <p:spPr>
            <a:xfrm>
              <a:off x="5459368"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8" name="组合 227">
            <a:extLst>
              <a:ext uri="{FF2B5EF4-FFF2-40B4-BE49-F238E27FC236}">
                <a16:creationId xmlns:a16="http://schemas.microsoft.com/office/drawing/2014/main" id="{9F8D4179-10D7-46F7-B12B-8834B033B666}"/>
              </a:ext>
            </a:extLst>
          </p:cNvPr>
          <p:cNvGrpSpPr/>
          <p:nvPr/>
        </p:nvGrpSpPr>
        <p:grpSpPr>
          <a:xfrm>
            <a:off x="4734214" y="3206380"/>
            <a:ext cx="1550790" cy="1553438"/>
            <a:chOff x="2878282" y="3055623"/>
            <a:chExt cx="1935258" cy="1938563"/>
          </a:xfrm>
        </p:grpSpPr>
        <p:sp>
          <p:nvSpPr>
            <p:cNvPr id="230" name="矩形 229">
              <a:extLst>
                <a:ext uri="{FF2B5EF4-FFF2-40B4-BE49-F238E27FC236}">
                  <a16:creationId xmlns:a16="http://schemas.microsoft.com/office/drawing/2014/main" id="{BC486923-95A9-4989-8FC6-912F99419FBC}"/>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2FE1E73A-8B5A-4597-A59D-761F83EC0A59}"/>
                </a:ext>
              </a:extLst>
            </p:cNvPr>
            <p:cNvSpPr/>
            <p:nvPr/>
          </p:nvSpPr>
          <p:spPr>
            <a:xfrm>
              <a:off x="3522928"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CB57BA60-8D1B-4F80-97E2-BFA9808C5AFA}"/>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A21E49CB-67B7-498E-ACB7-519B8CA4C233}"/>
                </a:ext>
              </a:extLst>
            </p:cNvPr>
            <p:cNvSpPr/>
            <p:nvPr/>
          </p:nvSpPr>
          <p:spPr>
            <a:xfrm>
              <a:off x="2878282" y="3701591"/>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0B82081C-3D69-447D-9195-2406ACF2A5AC}"/>
                </a:ext>
              </a:extLst>
            </p:cNvPr>
            <p:cNvSpPr/>
            <p:nvPr/>
          </p:nvSpPr>
          <p:spPr>
            <a:xfrm>
              <a:off x="4167572" y="3701591"/>
              <a:ext cx="645968" cy="645968"/>
            </a:xfrm>
            <a:prstGeom prst="rect">
              <a:avLst/>
            </a:prstGeom>
            <a:solidFill>
              <a:schemeClr val="accent1">
                <a:alpha val="50196"/>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矩形 234">
              <a:extLst>
                <a:ext uri="{FF2B5EF4-FFF2-40B4-BE49-F238E27FC236}">
                  <a16:creationId xmlns:a16="http://schemas.microsoft.com/office/drawing/2014/main" id="{51011F6C-8565-4AA4-9AEB-A1939185A7BA}"/>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10929935-5E99-412A-9133-E495FCFFA8C4}"/>
                </a:ext>
              </a:extLst>
            </p:cNvPr>
            <p:cNvSpPr/>
            <p:nvPr/>
          </p:nvSpPr>
          <p:spPr>
            <a:xfrm>
              <a:off x="3522927"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78D18DF-4A2B-4C6E-B5CE-1A705EE44F59}"/>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a:extLst>
                <a:ext uri="{FF2B5EF4-FFF2-40B4-BE49-F238E27FC236}">
                  <a16:creationId xmlns:a16="http://schemas.microsoft.com/office/drawing/2014/main" id="{7DE7078C-8682-41C0-9638-61F754402198}"/>
                </a:ext>
              </a:extLst>
            </p:cNvPr>
            <p:cNvGrpSpPr/>
            <p:nvPr/>
          </p:nvGrpSpPr>
          <p:grpSpPr>
            <a:xfrm>
              <a:off x="3522927" y="3701591"/>
              <a:ext cx="645968" cy="645968"/>
              <a:chOff x="3522927" y="3752851"/>
              <a:chExt cx="645968" cy="645968"/>
            </a:xfrm>
          </p:grpSpPr>
          <p:sp>
            <p:nvSpPr>
              <p:cNvPr id="239" name="矩形 238">
                <a:extLst>
                  <a:ext uri="{FF2B5EF4-FFF2-40B4-BE49-F238E27FC236}">
                    <a16:creationId xmlns:a16="http://schemas.microsoft.com/office/drawing/2014/main" id="{43197291-842F-4C08-9468-565A34FB8BD3}"/>
                  </a:ext>
                </a:extLst>
              </p:cNvPr>
              <p:cNvSpPr/>
              <p:nvPr/>
            </p:nvSpPr>
            <p:spPr>
              <a:xfrm>
                <a:off x="3522927" y="3752851"/>
                <a:ext cx="645968" cy="645968"/>
              </a:xfrm>
              <a:prstGeom prst="rect">
                <a:avLst/>
              </a:prstGeom>
              <a:solidFill>
                <a:schemeClr val="accent1">
                  <a:alpha val="89804"/>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A15A22D9-6080-49A5-9BBF-1A19AA109A33}"/>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260" name="对象 259">
            <a:extLst>
              <a:ext uri="{FF2B5EF4-FFF2-40B4-BE49-F238E27FC236}">
                <a16:creationId xmlns:a16="http://schemas.microsoft.com/office/drawing/2014/main" id="{88C67956-7492-48EB-9B95-930DB62746AD}"/>
              </a:ext>
            </a:extLst>
          </p:cNvPr>
          <p:cNvGraphicFramePr>
            <a:graphicFrameLocks noChangeAspect="1"/>
          </p:cNvGraphicFramePr>
          <p:nvPr>
            <p:extLst>
              <p:ext uri="{D42A27DB-BD31-4B8C-83A1-F6EECF244321}">
                <p14:modId xmlns:p14="http://schemas.microsoft.com/office/powerpoint/2010/main" val="2112382290"/>
              </p:ext>
            </p:extLst>
          </p:nvPr>
        </p:nvGraphicFramePr>
        <p:xfrm>
          <a:off x="2406361" y="5378259"/>
          <a:ext cx="6546850" cy="693737"/>
        </p:xfrm>
        <a:graphic>
          <a:graphicData uri="http://schemas.openxmlformats.org/presentationml/2006/ole">
            <mc:AlternateContent xmlns:mc="http://schemas.openxmlformats.org/markup-compatibility/2006">
              <mc:Choice xmlns:v="urn:schemas-microsoft-com:vml" Requires="v">
                <p:oleObj spid="_x0000_s105014" name="Equation" r:id="rId6" imgW="2361960" imgH="253800" progId="Equation.DSMT4">
                  <p:embed/>
                </p:oleObj>
              </mc:Choice>
              <mc:Fallback>
                <p:oleObj name="Equation" r:id="rId6" imgW="2361960" imgH="253800" progId="Equation.DSMT4">
                  <p:embed/>
                  <p:pic>
                    <p:nvPicPr>
                      <p:cNvPr id="260" name="对象 259">
                        <a:extLst>
                          <a:ext uri="{FF2B5EF4-FFF2-40B4-BE49-F238E27FC236}">
                            <a16:creationId xmlns:a16="http://schemas.microsoft.com/office/drawing/2014/main" id="{88C67956-7492-48EB-9B95-930DB62746AD}"/>
                          </a:ext>
                        </a:extLst>
                      </p:cNvPr>
                      <p:cNvPicPr/>
                      <p:nvPr/>
                    </p:nvPicPr>
                    <p:blipFill>
                      <a:blip r:embed="rId7"/>
                      <a:stretch>
                        <a:fillRect/>
                      </a:stretch>
                    </p:blipFill>
                    <p:spPr>
                      <a:xfrm>
                        <a:off x="2406361" y="5378259"/>
                        <a:ext cx="6546850" cy="693737"/>
                      </a:xfrm>
                      <a:prstGeom prst="rect">
                        <a:avLst/>
                      </a:prstGeom>
                    </p:spPr>
                  </p:pic>
                </p:oleObj>
              </mc:Fallback>
            </mc:AlternateContent>
          </a:graphicData>
        </a:graphic>
      </p:graphicFrame>
      <p:grpSp>
        <p:nvGrpSpPr>
          <p:cNvPr id="261" name="组合 260">
            <a:extLst>
              <a:ext uri="{FF2B5EF4-FFF2-40B4-BE49-F238E27FC236}">
                <a16:creationId xmlns:a16="http://schemas.microsoft.com/office/drawing/2014/main" id="{CD2C7610-CDF8-4737-9621-1E4FBC24BDB4}"/>
              </a:ext>
            </a:extLst>
          </p:cNvPr>
          <p:cNvGrpSpPr/>
          <p:nvPr/>
        </p:nvGrpSpPr>
        <p:grpSpPr>
          <a:xfrm>
            <a:off x="7061845" y="2852163"/>
            <a:ext cx="2072388" cy="2075042"/>
            <a:chOff x="3524110" y="4097932"/>
            <a:chExt cx="2581226" cy="2584531"/>
          </a:xfrm>
        </p:grpSpPr>
        <p:sp>
          <p:nvSpPr>
            <p:cNvPr id="262" name="矩形 261">
              <a:extLst>
                <a:ext uri="{FF2B5EF4-FFF2-40B4-BE49-F238E27FC236}">
                  <a16:creationId xmlns:a16="http://schemas.microsoft.com/office/drawing/2014/main" id="{602E9FD8-DF4D-4E11-B33C-120DFA04D70D}"/>
                </a:ext>
              </a:extLst>
            </p:cNvPr>
            <p:cNvSpPr/>
            <p:nvPr/>
          </p:nvSpPr>
          <p:spPr>
            <a:xfrm>
              <a:off x="3524111"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EEA2E587-AC1A-413A-A147-D2F01FB5D058}"/>
                </a:ext>
              </a:extLst>
            </p:cNvPr>
            <p:cNvSpPr/>
            <p:nvPr/>
          </p:nvSpPr>
          <p:spPr>
            <a:xfrm>
              <a:off x="4168756" y="4097932"/>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9D612317-9CB2-4933-8C82-E870EDE80ECC}"/>
                </a:ext>
              </a:extLst>
            </p:cNvPr>
            <p:cNvSpPr/>
            <p:nvPr/>
          </p:nvSpPr>
          <p:spPr>
            <a:xfrm>
              <a:off x="4813400"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5FEFCECF-B781-49F1-8103-686E8AB46F09}"/>
                </a:ext>
              </a:extLst>
            </p:cNvPr>
            <p:cNvSpPr/>
            <p:nvPr/>
          </p:nvSpPr>
          <p:spPr>
            <a:xfrm>
              <a:off x="3524110" y="4743900"/>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746F2AF6-A47E-4837-A181-D2A2DE390F79}"/>
                </a:ext>
              </a:extLst>
            </p:cNvPr>
            <p:cNvSpPr/>
            <p:nvPr/>
          </p:nvSpPr>
          <p:spPr>
            <a:xfrm>
              <a:off x="4813400" y="4743900"/>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DF50583B-FFD6-4D6E-858A-FEDD35D1A37E}"/>
                </a:ext>
              </a:extLst>
            </p:cNvPr>
            <p:cNvSpPr/>
            <p:nvPr/>
          </p:nvSpPr>
          <p:spPr>
            <a:xfrm>
              <a:off x="352411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849515D3-2240-41C3-9C23-E47E0961B026}"/>
                </a:ext>
              </a:extLst>
            </p:cNvPr>
            <p:cNvSpPr/>
            <p:nvPr/>
          </p:nvSpPr>
          <p:spPr>
            <a:xfrm>
              <a:off x="4168755" y="5390527"/>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7072969B-4F34-4EBB-81C5-9A6B0C5E7D7E}"/>
                </a:ext>
              </a:extLst>
            </p:cNvPr>
            <p:cNvSpPr/>
            <p:nvPr/>
          </p:nvSpPr>
          <p:spPr>
            <a:xfrm>
              <a:off x="4813400"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8B86CD81-3C7E-4B33-94A2-39609D3A4832}"/>
                </a:ext>
              </a:extLst>
            </p:cNvPr>
            <p:cNvSpPr/>
            <p:nvPr/>
          </p:nvSpPr>
          <p:spPr>
            <a:xfrm>
              <a:off x="4168755" y="4743900"/>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037BF259-8544-4987-928E-E2D096128202}"/>
                </a:ext>
              </a:extLst>
            </p:cNvPr>
            <p:cNvSpPr/>
            <p:nvPr/>
          </p:nvSpPr>
          <p:spPr>
            <a:xfrm>
              <a:off x="5459368" y="4097932"/>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CF88D58A-7D69-4212-AAC0-36F96A386AFA}"/>
                </a:ext>
              </a:extLst>
            </p:cNvPr>
            <p:cNvSpPr/>
            <p:nvPr/>
          </p:nvSpPr>
          <p:spPr>
            <a:xfrm>
              <a:off x="5459368" y="4744229"/>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B7CAC1F3-DCA5-44A2-A7E6-FB9996F44788}"/>
                </a:ext>
              </a:extLst>
            </p:cNvPr>
            <p:cNvSpPr/>
            <p:nvPr/>
          </p:nvSpPr>
          <p:spPr>
            <a:xfrm>
              <a:off x="5459368" y="5390527"/>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91B4A314-F91D-48E0-9D9F-AA0406C8B1B9}"/>
                </a:ext>
              </a:extLst>
            </p:cNvPr>
            <p:cNvSpPr/>
            <p:nvPr/>
          </p:nvSpPr>
          <p:spPr>
            <a:xfrm>
              <a:off x="3524110"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1ECD54AC-F5BD-4828-84CC-1CBCD8364633}"/>
                </a:ext>
              </a:extLst>
            </p:cNvPr>
            <p:cNvSpPr/>
            <p:nvPr/>
          </p:nvSpPr>
          <p:spPr>
            <a:xfrm>
              <a:off x="4169196" y="6036495"/>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6E66C971-7AC8-4851-919B-DD7D3E9123F6}"/>
                </a:ext>
              </a:extLst>
            </p:cNvPr>
            <p:cNvSpPr/>
            <p:nvPr/>
          </p:nvSpPr>
          <p:spPr>
            <a:xfrm>
              <a:off x="4814282"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F804342F-41FB-49FB-8DFA-2EBE997EA305}"/>
                </a:ext>
              </a:extLst>
            </p:cNvPr>
            <p:cNvSpPr/>
            <p:nvPr/>
          </p:nvSpPr>
          <p:spPr>
            <a:xfrm>
              <a:off x="5459368" y="6036495"/>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矩形 311">
            <a:extLst>
              <a:ext uri="{FF2B5EF4-FFF2-40B4-BE49-F238E27FC236}">
                <a16:creationId xmlns:a16="http://schemas.microsoft.com/office/drawing/2014/main" id="{94CBA3D2-376D-43D5-9827-E97941883F94}"/>
              </a:ext>
            </a:extLst>
          </p:cNvPr>
          <p:cNvSpPr/>
          <p:nvPr/>
        </p:nvSpPr>
        <p:spPr>
          <a:xfrm>
            <a:off x="7576370" y="3369585"/>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79E0797-67D0-4B06-8DFC-3C078C0DF910}"/>
              </a:ext>
            </a:extLst>
          </p:cNvPr>
          <p:cNvSpPr/>
          <p:nvPr/>
        </p:nvSpPr>
        <p:spPr>
          <a:xfrm>
            <a:off x="7062160" y="3369585"/>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4EBB321-3B04-4B06-97D9-ED43A1C4D56C}"/>
              </a:ext>
            </a:extLst>
          </p:cNvPr>
          <p:cNvSpPr/>
          <p:nvPr/>
        </p:nvSpPr>
        <p:spPr>
          <a:xfrm>
            <a:off x="8097404" y="3369585"/>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BC733A7F-A522-4B89-9764-3BACF51819B8}"/>
              </a:ext>
            </a:extLst>
          </p:cNvPr>
          <p:cNvSpPr/>
          <p:nvPr/>
        </p:nvSpPr>
        <p:spPr>
          <a:xfrm>
            <a:off x="7581450" y="3888213"/>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29F903D-F009-4032-8B1C-F2C37C3CF28B}"/>
              </a:ext>
            </a:extLst>
          </p:cNvPr>
          <p:cNvSpPr/>
          <p:nvPr/>
        </p:nvSpPr>
        <p:spPr>
          <a:xfrm>
            <a:off x="8094864" y="3888213"/>
            <a:ext cx="518628" cy="518628"/>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5" name="对象 64">
            <a:extLst>
              <a:ext uri="{FF2B5EF4-FFF2-40B4-BE49-F238E27FC236}">
                <a16:creationId xmlns:a16="http://schemas.microsoft.com/office/drawing/2014/main" id="{094BE5EF-7707-463F-8D69-037687103885}"/>
              </a:ext>
            </a:extLst>
          </p:cNvPr>
          <p:cNvGraphicFramePr>
            <a:graphicFrameLocks noChangeAspect="1"/>
          </p:cNvGraphicFramePr>
          <p:nvPr>
            <p:extLst>
              <p:ext uri="{D42A27DB-BD31-4B8C-83A1-F6EECF244321}">
                <p14:modId xmlns:p14="http://schemas.microsoft.com/office/powerpoint/2010/main" val="2223531797"/>
              </p:ext>
            </p:extLst>
          </p:nvPr>
        </p:nvGraphicFramePr>
        <p:xfrm>
          <a:off x="2210944" y="5187214"/>
          <a:ext cx="8094663" cy="1455738"/>
        </p:xfrm>
        <a:graphic>
          <a:graphicData uri="http://schemas.openxmlformats.org/presentationml/2006/ole">
            <mc:AlternateContent xmlns:mc="http://schemas.openxmlformats.org/markup-compatibility/2006">
              <mc:Choice xmlns:v="urn:schemas-microsoft-com:vml" Requires="v">
                <p:oleObj spid="_x0000_s105015" name="Equation" r:id="rId8" imgW="2920680" imgH="533160" progId="Equation.DSMT4">
                  <p:embed/>
                </p:oleObj>
              </mc:Choice>
              <mc:Fallback>
                <p:oleObj name="Equation" r:id="rId8" imgW="2920680" imgH="533160" progId="Equation.DSMT4">
                  <p:embed/>
                  <p:pic>
                    <p:nvPicPr>
                      <p:cNvPr id="260" name="对象 259">
                        <a:extLst>
                          <a:ext uri="{FF2B5EF4-FFF2-40B4-BE49-F238E27FC236}">
                            <a16:creationId xmlns:a16="http://schemas.microsoft.com/office/drawing/2014/main" id="{88C67956-7492-48EB-9B95-930DB62746AD}"/>
                          </a:ext>
                        </a:extLst>
                      </p:cNvPr>
                      <p:cNvPicPr/>
                      <p:nvPr/>
                    </p:nvPicPr>
                    <p:blipFill>
                      <a:blip r:embed="rId9"/>
                      <a:stretch>
                        <a:fillRect/>
                      </a:stretch>
                    </p:blipFill>
                    <p:spPr>
                      <a:xfrm>
                        <a:off x="2210944" y="5187214"/>
                        <a:ext cx="8094663" cy="1455738"/>
                      </a:xfrm>
                      <a:prstGeom prst="rect">
                        <a:avLst/>
                      </a:prstGeom>
                    </p:spPr>
                  </p:pic>
                </p:oleObj>
              </mc:Fallback>
            </mc:AlternateContent>
          </a:graphicData>
        </a:graphic>
      </p:graphicFrame>
    </p:spTree>
    <p:extLst>
      <p:ext uri="{BB962C8B-B14F-4D97-AF65-F5344CB8AC3E}">
        <p14:creationId xmlns:p14="http://schemas.microsoft.com/office/powerpoint/2010/main" val="148087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75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750"/>
                                        <p:tgtEl>
                                          <p:spTgt spid="2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animEffect transition="in" filter="fade">
                                      <p:cBhvr>
                                        <p:cTn id="25" dur="1000"/>
                                        <p:tgtEl>
                                          <p:spTgt spid="261"/>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path" presetSubtype="0" accel="50000" decel="50000" fill="hold" nodeType="clickEffect">
                                  <p:stCondLst>
                                    <p:cond delay="0"/>
                                  </p:stCondLst>
                                  <p:childTnLst>
                                    <p:animMotion origin="layout" path="M -2.91667E-6 2.96296E-6 L -0.24401 -0.10857 " pathEditMode="relative" rAng="0" ptsTypes="AA">
                                      <p:cBhvr>
                                        <p:cTn id="29" dur="2000" fill="hold"/>
                                        <p:tgtEl>
                                          <p:spTgt spid="228"/>
                                        </p:tgtEl>
                                        <p:attrNameLst>
                                          <p:attrName>ppt_x</p:attrName>
                                          <p:attrName>ppt_y</p:attrName>
                                        </p:attrNameLst>
                                      </p:cBhvr>
                                      <p:rCtr x="-12201" y="-5440"/>
                                    </p:animMotion>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24401 -0.10857 L -0.20182 -0.1088 " pathEditMode="relative" rAng="0" ptsTypes="AA">
                                      <p:cBhvr>
                                        <p:cTn id="33" dur="750" fill="hold"/>
                                        <p:tgtEl>
                                          <p:spTgt spid="228"/>
                                        </p:tgtEl>
                                        <p:attrNameLst>
                                          <p:attrName>ppt_x</p:attrName>
                                          <p:attrName>ppt_y</p:attrName>
                                        </p:attrNameLst>
                                      </p:cBhvr>
                                      <p:rCtr x="2109" y="-23"/>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20182 -0.1088 L -0.15937 -0.1088 " pathEditMode="relative" rAng="0" ptsTypes="AA">
                                      <p:cBhvr>
                                        <p:cTn id="37" dur="750" fill="hold"/>
                                        <p:tgtEl>
                                          <p:spTgt spid="228"/>
                                        </p:tgtEl>
                                        <p:attrNameLst>
                                          <p:attrName>ppt_x</p:attrName>
                                          <p:attrName>ppt_y</p:attrName>
                                        </p:attrNameLst>
                                      </p:cBhvr>
                                      <p:rCtr x="2122" y="0"/>
                                    </p:animMotion>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0.15937 -0.1088 L -0.11653 -0.10764 " pathEditMode="relative" rAng="0" ptsTypes="AA">
                                      <p:cBhvr>
                                        <p:cTn id="41" dur="750" fill="hold"/>
                                        <p:tgtEl>
                                          <p:spTgt spid="228"/>
                                        </p:tgtEl>
                                        <p:attrNameLst>
                                          <p:attrName>ppt_x</p:attrName>
                                          <p:attrName>ppt_y</p:attrName>
                                        </p:attrNameLst>
                                      </p:cBhvr>
                                      <p:rCtr x="2135" y="46"/>
                                    </p:animMotion>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Motion origin="layout" path="M -0.11653 -0.10764 L -0.24427 -0.0331 " pathEditMode="relative" rAng="0" ptsTypes="AA">
                                      <p:cBhvr>
                                        <p:cTn id="45" dur="1000" fill="hold"/>
                                        <p:tgtEl>
                                          <p:spTgt spid="228"/>
                                        </p:tgtEl>
                                        <p:attrNameLst>
                                          <p:attrName>ppt_x</p:attrName>
                                          <p:attrName>ppt_y</p:attrName>
                                        </p:attrNameLst>
                                      </p:cBhvr>
                                      <p:rCtr x="-6393" y="3727"/>
                                    </p:animMotion>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750"/>
                                        <p:tgtEl>
                                          <p:spTgt spid="6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400"/>
                                        <p:tgtEl>
                                          <p:spTgt spid="65"/>
                                        </p:tgtEl>
                                      </p:cBhvr>
                                    </p:animEffect>
                                    <p:set>
                                      <p:cBhvr>
                                        <p:cTn id="54" dur="1" fill="hold">
                                          <p:stCondLst>
                                            <p:cond delay="399"/>
                                          </p:stCondLst>
                                        </p:cTn>
                                        <p:tgtEl>
                                          <p:spTgt spid="65"/>
                                        </p:tgtEl>
                                        <p:attrNameLst>
                                          <p:attrName>style.visibility</p:attrName>
                                        </p:attrNameLst>
                                      </p:cBhvr>
                                      <p:to>
                                        <p:strVal val="hidden"/>
                                      </p:to>
                                    </p:set>
                                  </p:childTnLst>
                                </p:cTn>
                              </p:par>
                            </p:childTnLst>
                          </p:cTn>
                        </p:par>
                        <p:par>
                          <p:cTn id="55" fill="hold">
                            <p:stCondLst>
                              <p:cond delay="400"/>
                            </p:stCondLst>
                            <p:childTnLst>
                              <p:par>
                                <p:cTn id="56" presetID="10"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0.24427 -0.0331 L -0.20182 -0.0331 " pathEditMode="relative" rAng="0" ptsTypes="AA">
                                      <p:cBhvr>
                                        <p:cTn id="62" dur="750" fill="hold"/>
                                        <p:tgtEl>
                                          <p:spTgt spid="228"/>
                                        </p:tgtEl>
                                        <p:attrNameLst>
                                          <p:attrName>ppt_x</p:attrName>
                                          <p:attrName>ppt_y</p:attrName>
                                        </p:attrNameLst>
                                      </p:cBhvr>
                                      <p:rCtr x="2122" y="0"/>
                                    </p:animMotion>
                                  </p:childTnLst>
                                </p:cTn>
                              </p:par>
                            </p:childTnLst>
                          </p:cTn>
                        </p:par>
                        <p:par>
                          <p:cTn id="63" fill="hold">
                            <p:stCondLst>
                              <p:cond delay="750"/>
                            </p:stCondLst>
                            <p:childTnLst>
                              <p:par>
                                <p:cTn id="64" presetID="10" presetClass="entr" presetSubtype="0" fill="hold" grpId="0" nodeType="afterEffect">
                                  <p:stCondLst>
                                    <p:cond delay="0"/>
                                  </p:stCondLst>
                                  <p:childTnLst>
                                    <p:set>
                                      <p:cBhvr>
                                        <p:cTn id="65" dur="1" fill="hold">
                                          <p:stCondLst>
                                            <p:cond delay="0"/>
                                          </p:stCondLst>
                                        </p:cTn>
                                        <p:tgtEl>
                                          <p:spTgt spid="312"/>
                                        </p:tgtEl>
                                        <p:attrNameLst>
                                          <p:attrName>style.visibility</p:attrName>
                                        </p:attrNameLst>
                                      </p:cBhvr>
                                      <p:to>
                                        <p:strVal val="visible"/>
                                      </p:to>
                                    </p:set>
                                    <p:animEffect transition="in" filter="fade">
                                      <p:cBhvr>
                                        <p:cTn id="66" dur="500"/>
                                        <p:tgtEl>
                                          <p:spTgt spid="312"/>
                                        </p:tgtEl>
                                      </p:cBhvr>
                                    </p:animEffect>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nodeType="clickEffect">
                                  <p:stCondLst>
                                    <p:cond delay="0"/>
                                  </p:stCondLst>
                                  <p:childTnLst>
                                    <p:animMotion origin="layout" path="M -0.20182 -0.0331 L -0.15885 -0.03287 " pathEditMode="relative" rAng="0" ptsTypes="AA">
                                      <p:cBhvr>
                                        <p:cTn id="70" dur="750" fill="hold"/>
                                        <p:tgtEl>
                                          <p:spTgt spid="228"/>
                                        </p:tgtEl>
                                        <p:attrNameLst>
                                          <p:attrName>ppt_x</p:attrName>
                                          <p:attrName>ppt_y</p:attrName>
                                        </p:attrNameLst>
                                      </p:cBhvr>
                                      <p:rCtr x="2148" y="0"/>
                                    </p:animMotion>
                                  </p:childTnLst>
                                </p:cTn>
                              </p:par>
                            </p:childTnLst>
                          </p:cTn>
                        </p:par>
                        <p:par>
                          <p:cTn id="71" fill="hold">
                            <p:stCondLst>
                              <p:cond delay="75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nodeType="clickEffect">
                                  <p:stCondLst>
                                    <p:cond delay="0"/>
                                  </p:stCondLst>
                                  <p:childTnLst>
                                    <p:animMotion origin="layout" path="M -0.15885 -0.03287 L -0.1164 -0.0331 " pathEditMode="relative" rAng="0" ptsTypes="AA">
                                      <p:cBhvr>
                                        <p:cTn id="78" dur="750" fill="hold"/>
                                        <p:tgtEl>
                                          <p:spTgt spid="228"/>
                                        </p:tgtEl>
                                        <p:attrNameLst>
                                          <p:attrName>ppt_x</p:attrName>
                                          <p:attrName>ppt_y</p:attrName>
                                        </p:attrNameLst>
                                      </p:cBhvr>
                                      <p:rCtr x="2122" y="-23"/>
                                    </p:animMotion>
                                  </p:childTnLst>
                                </p:cTn>
                              </p:par>
                            </p:childTnLst>
                          </p:cTn>
                        </p:par>
                      </p:childTnLst>
                    </p:cTn>
                  </p:par>
                  <p:par>
                    <p:cTn id="79" fill="hold">
                      <p:stCondLst>
                        <p:cond delay="indefinite"/>
                      </p:stCondLst>
                      <p:childTnLst>
                        <p:par>
                          <p:cTn id="80" fill="hold">
                            <p:stCondLst>
                              <p:cond delay="0"/>
                            </p:stCondLst>
                            <p:childTnLst>
                              <p:par>
                                <p:cTn id="81" presetID="35" presetClass="path" presetSubtype="0" accel="50000" decel="50000" fill="hold" nodeType="clickEffect">
                                  <p:stCondLst>
                                    <p:cond delay="0"/>
                                  </p:stCondLst>
                                  <p:childTnLst>
                                    <p:animMotion origin="layout" path="M -0.1164 -0.0331 L -0.24388 0.04282 " pathEditMode="relative" rAng="0" ptsTypes="AA">
                                      <p:cBhvr>
                                        <p:cTn id="82" dur="1250" fill="hold"/>
                                        <p:tgtEl>
                                          <p:spTgt spid="228"/>
                                        </p:tgtEl>
                                        <p:attrNameLst>
                                          <p:attrName>ppt_x</p:attrName>
                                          <p:attrName>ppt_y</p:attrName>
                                        </p:attrNameLst>
                                      </p:cBhvr>
                                      <p:rCtr x="-6380" y="3796"/>
                                    </p:animMotion>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0.24388 0.04282 L -0.20143 0.04236 " pathEditMode="relative" rAng="0" ptsTypes="AA">
                                      <p:cBhvr>
                                        <p:cTn id="86" dur="750" fill="hold"/>
                                        <p:tgtEl>
                                          <p:spTgt spid="228"/>
                                        </p:tgtEl>
                                        <p:attrNameLst>
                                          <p:attrName>ppt_x</p:attrName>
                                          <p:attrName>ppt_y</p:attrName>
                                        </p:attrNameLst>
                                      </p:cBhvr>
                                      <p:rCtr x="2122" y="-23"/>
                                    </p:animMotion>
                                  </p:childTnLst>
                                </p:cTn>
                              </p:par>
                            </p:childTnLst>
                          </p:cTn>
                        </p:par>
                        <p:par>
                          <p:cTn id="87" fill="hold">
                            <p:stCondLst>
                              <p:cond delay="750"/>
                            </p:stCondLst>
                            <p:childTnLst>
                              <p:par>
                                <p:cTn id="88" presetID="10" presetClass="entr" presetSubtype="0" fill="hold" grpId="0" nodeType="after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childTnLst>
                          </p:cTn>
                        </p:par>
                      </p:childTnLst>
                    </p:cTn>
                  </p:par>
                  <p:par>
                    <p:cTn id="91" fill="hold">
                      <p:stCondLst>
                        <p:cond delay="indefinite"/>
                      </p:stCondLst>
                      <p:childTnLst>
                        <p:par>
                          <p:cTn id="92" fill="hold">
                            <p:stCondLst>
                              <p:cond delay="0"/>
                            </p:stCondLst>
                            <p:childTnLst>
                              <p:par>
                                <p:cTn id="93" presetID="63" presetClass="path" presetSubtype="0" accel="50000" decel="50000" fill="hold" nodeType="clickEffect">
                                  <p:stCondLst>
                                    <p:cond delay="0"/>
                                  </p:stCondLst>
                                  <p:childTnLst>
                                    <p:animMotion origin="layout" path="M -0.20143 0.04236 L -0.15911 0.04305 " pathEditMode="relative" rAng="0" ptsTypes="AA">
                                      <p:cBhvr>
                                        <p:cTn id="94" dur="750" fill="hold"/>
                                        <p:tgtEl>
                                          <p:spTgt spid="228"/>
                                        </p:tgtEl>
                                        <p:attrNameLst>
                                          <p:attrName>ppt_x</p:attrName>
                                          <p:attrName>ppt_y</p:attrName>
                                        </p:attrNameLst>
                                      </p:cBhvr>
                                      <p:rCtr x="2109" y="23"/>
                                    </p:animMotion>
                                  </p:childTnLst>
                                </p:cTn>
                              </p:par>
                            </p:childTnLst>
                          </p:cTn>
                        </p:par>
                        <p:par>
                          <p:cTn id="95" fill="hold">
                            <p:stCondLst>
                              <p:cond delay="750"/>
                            </p:stCondLst>
                            <p:childTnLst>
                              <p:par>
                                <p:cTn id="96" presetID="10" presetClass="entr" presetSubtype="0" fill="hold" grpId="0" nodeType="after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childTnLst>
                          </p:cTn>
                        </p:par>
                      </p:childTnLst>
                    </p:cTn>
                  </p:par>
                  <p:par>
                    <p:cTn id="99" fill="hold">
                      <p:stCondLst>
                        <p:cond delay="indefinite"/>
                      </p:stCondLst>
                      <p:childTnLst>
                        <p:par>
                          <p:cTn id="100" fill="hold">
                            <p:stCondLst>
                              <p:cond delay="0"/>
                            </p:stCondLst>
                            <p:childTnLst>
                              <p:par>
                                <p:cTn id="101" presetID="63" presetClass="path" presetSubtype="0" accel="50000" decel="50000" fill="hold" nodeType="clickEffect">
                                  <p:stCondLst>
                                    <p:cond delay="0"/>
                                  </p:stCondLst>
                                  <p:childTnLst>
                                    <p:animMotion origin="layout" path="M -0.15911 0.04305 L -0.11679 0.04236 " pathEditMode="relative" rAng="0" ptsTypes="AA">
                                      <p:cBhvr>
                                        <p:cTn id="102" dur="750" fill="hold"/>
                                        <p:tgtEl>
                                          <p:spTgt spid="228"/>
                                        </p:tgtEl>
                                        <p:attrNameLst>
                                          <p:attrName>ppt_x</p:attrName>
                                          <p:attrName>ppt_y</p:attrName>
                                        </p:attrNameLst>
                                      </p:cBhvr>
                                      <p:rCtr x="2109" y="-46"/>
                                    </p:animMotion>
                                  </p:childTnLst>
                                </p:cTn>
                              </p:par>
                            </p:childTnLst>
                          </p:cTn>
                        </p:par>
                      </p:childTnLst>
                    </p:cTn>
                  </p:par>
                  <p:par>
                    <p:cTn id="103" fill="hold">
                      <p:stCondLst>
                        <p:cond delay="indefinite"/>
                      </p:stCondLst>
                      <p:childTnLst>
                        <p:par>
                          <p:cTn id="104" fill="hold">
                            <p:stCondLst>
                              <p:cond delay="0"/>
                            </p:stCondLst>
                            <p:childTnLst>
                              <p:par>
                                <p:cTn id="105" presetID="35" presetClass="path" presetSubtype="0" accel="50000" decel="50000" fill="hold" nodeType="clickEffect">
                                  <p:stCondLst>
                                    <p:cond delay="0"/>
                                  </p:stCondLst>
                                  <p:childTnLst>
                                    <p:animMotion origin="layout" path="M -0.11679 0.04236 L -0.24375 0.11828 " pathEditMode="relative" rAng="0" ptsTypes="AA">
                                      <p:cBhvr>
                                        <p:cTn id="106" dur="1250" fill="hold"/>
                                        <p:tgtEl>
                                          <p:spTgt spid="228"/>
                                        </p:tgtEl>
                                        <p:attrNameLst>
                                          <p:attrName>ppt_x</p:attrName>
                                          <p:attrName>ppt_y</p:attrName>
                                        </p:attrNameLst>
                                      </p:cBhvr>
                                      <p:rCtr x="-6354" y="3796"/>
                                    </p:animMotion>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nodeType="clickEffect">
                                  <p:stCondLst>
                                    <p:cond delay="0"/>
                                  </p:stCondLst>
                                  <p:childTnLst>
                                    <p:animMotion origin="layout" path="M -0.24375 0.11828 L -0.20143 0.11828 " pathEditMode="relative" rAng="0" ptsTypes="AA">
                                      <p:cBhvr>
                                        <p:cTn id="110" dur="750" fill="hold"/>
                                        <p:tgtEl>
                                          <p:spTgt spid="228"/>
                                        </p:tgtEl>
                                        <p:attrNameLst>
                                          <p:attrName>ppt_x</p:attrName>
                                          <p:attrName>ppt_y</p:attrName>
                                        </p:attrNameLst>
                                      </p:cBhvr>
                                      <p:rCtr x="2109" y="0"/>
                                    </p:animMotion>
                                  </p:childTnLst>
                                </p:cTn>
                              </p:par>
                            </p:childTnLst>
                          </p:cTn>
                        </p:par>
                      </p:childTnLst>
                    </p:cTn>
                  </p:par>
                  <p:par>
                    <p:cTn id="111" fill="hold">
                      <p:stCondLst>
                        <p:cond delay="indefinite"/>
                      </p:stCondLst>
                      <p:childTnLst>
                        <p:par>
                          <p:cTn id="112" fill="hold">
                            <p:stCondLst>
                              <p:cond delay="0"/>
                            </p:stCondLst>
                            <p:childTnLst>
                              <p:par>
                                <p:cTn id="113" presetID="63" presetClass="path" presetSubtype="0" accel="50000" decel="50000" fill="hold" nodeType="clickEffect">
                                  <p:stCondLst>
                                    <p:cond delay="0"/>
                                  </p:stCondLst>
                                  <p:childTnLst>
                                    <p:animMotion origin="layout" path="M -0.20143 0.11828 L -0.15885 0.11898 " pathEditMode="relative" rAng="0" ptsTypes="AA">
                                      <p:cBhvr>
                                        <p:cTn id="114" dur="750" fill="hold"/>
                                        <p:tgtEl>
                                          <p:spTgt spid="228"/>
                                        </p:tgtEl>
                                        <p:attrNameLst>
                                          <p:attrName>ppt_x</p:attrName>
                                          <p:attrName>ppt_y</p:attrName>
                                        </p:attrNameLst>
                                      </p:cBhvr>
                                      <p:rCtr x="2122" y="23"/>
                                    </p:animMotion>
                                  </p:childTnLst>
                                </p:cTn>
                              </p:par>
                            </p:childTnLst>
                          </p:cTn>
                        </p:par>
                      </p:childTnLst>
                    </p:cTn>
                  </p:par>
                  <p:par>
                    <p:cTn id="115" fill="hold">
                      <p:stCondLst>
                        <p:cond delay="indefinite"/>
                      </p:stCondLst>
                      <p:childTnLst>
                        <p:par>
                          <p:cTn id="116" fill="hold">
                            <p:stCondLst>
                              <p:cond delay="0"/>
                            </p:stCondLst>
                            <p:childTnLst>
                              <p:par>
                                <p:cTn id="117" presetID="63" presetClass="path" presetSubtype="0" accel="50000" decel="50000" fill="hold" nodeType="clickEffect">
                                  <p:stCondLst>
                                    <p:cond delay="0"/>
                                  </p:stCondLst>
                                  <p:childTnLst>
                                    <p:animMotion origin="layout" path="M -0.15885 0.11898 L -0.1164 0.11875 " pathEditMode="relative" rAng="0" ptsTypes="AA">
                                      <p:cBhvr>
                                        <p:cTn id="118" dur="750" fill="hold"/>
                                        <p:tgtEl>
                                          <p:spTgt spid="228"/>
                                        </p:tgtEl>
                                        <p:attrNameLst>
                                          <p:attrName>ppt_x</p:attrName>
                                          <p:attrName>ppt_y</p:attrName>
                                        </p:attrNameLst>
                                      </p:cBhvr>
                                      <p:rCtr x="2122" y="-23"/>
                                    </p:animMotion>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60"/>
                                        </p:tgtEl>
                                        <p:attrNameLst>
                                          <p:attrName>style.visibility</p:attrName>
                                        </p:attrNameLst>
                                      </p:cBhvr>
                                      <p:to>
                                        <p:strVal val="visible"/>
                                      </p:to>
                                    </p:set>
                                    <p:animEffect transition="in" filter="wipe(left)">
                                      <p:cBhvr>
                                        <p:cTn id="123" dur="75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2" grpId="0" animBg="1"/>
      <p:bldP spid="61" grpId="0" animBg="1"/>
      <p:bldP spid="62" grpId="0" animBg="1"/>
      <p:bldP spid="63"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337919"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2.KISS</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2583907" y="3317955"/>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主要是指只完成系统必需的功能，最好不要去添加一些不必要的东西；也就是在进行软件开发时也应遵循“</a:t>
            </a:r>
            <a:r>
              <a:rPr lang="zh-CN" altLang="en-US" sz="2800" b="1" u="sng" dirty="0">
                <a:solidFill>
                  <a:srgbClr val="FF0000"/>
                </a:solidFill>
                <a:latin typeface="宋体" panose="02010600030101010101" pitchFamily="2" charset="-122"/>
                <a:ea typeface="宋体" panose="02010600030101010101" pitchFamily="2" charset="-122"/>
              </a:rPr>
              <a:t>极简主义</a:t>
            </a:r>
            <a:r>
              <a:rPr lang="zh-CN" altLang="en-US" sz="2800" b="1" dirty="0">
                <a:solidFill>
                  <a:schemeClr val="bg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6508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58685" y="642695"/>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65" name="组合 64">
            <a:extLst>
              <a:ext uri="{FF2B5EF4-FFF2-40B4-BE49-F238E27FC236}">
                <a16:creationId xmlns:a16="http://schemas.microsoft.com/office/drawing/2014/main" id="{9BF69510-054F-4B12-90A3-916471954029}"/>
              </a:ext>
            </a:extLst>
          </p:cNvPr>
          <p:cNvGrpSpPr/>
          <p:nvPr/>
        </p:nvGrpSpPr>
        <p:grpSpPr>
          <a:xfrm>
            <a:off x="1355620" y="2007918"/>
            <a:ext cx="3920806" cy="499176"/>
            <a:chOff x="1400978" y="2345709"/>
            <a:chExt cx="3920806" cy="499176"/>
          </a:xfrm>
        </p:grpSpPr>
        <p:sp>
          <p:nvSpPr>
            <p:cNvPr id="66" name="文本框 65">
              <a:extLst>
                <a:ext uri="{FF2B5EF4-FFF2-40B4-BE49-F238E27FC236}">
                  <a16:creationId xmlns:a16="http://schemas.microsoft.com/office/drawing/2014/main" id="{CE82D950-4B61-4261-8ED1-4B90C61E4202}"/>
                </a:ext>
              </a:extLst>
            </p:cNvPr>
            <p:cNvSpPr txBox="1"/>
            <p:nvPr/>
          </p:nvSpPr>
          <p:spPr>
            <a:xfrm>
              <a:off x="1400978" y="2345709"/>
              <a:ext cx="1376005"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交换律：</a:t>
              </a:r>
            </a:p>
          </p:txBody>
        </p:sp>
        <p:graphicFrame>
          <p:nvGraphicFramePr>
            <p:cNvPr id="67" name="对象 66">
              <a:extLst>
                <a:ext uri="{FF2B5EF4-FFF2-40B4-BE49-F238E27FC236}">
                  <a16:creationId xmlns:a16="http://schemas.microsoft.com/office/drawing/2014/main" id="{EEEBDD1C-A8BD-450D-9405-8AFA7DAFEFF5}"/>
                </a:ext>
              </a:extLst>
            </p:cNvPr>
            <p:cNvGraphicFramePr>
              <a:graphicFrameLocks noChangeAspect="1"/>
            </p:cNvGraphicFramePr>
            <p:nvPr>
              <p:extLst>
                <p:ext uri="{D42A27DB-BD31-4B8C-83A1-F6EECF244321}">
                  <p14:modId xmlns:p14="http://schemas.microsoft.com/office/powerpoint/2010/main" val="2647534113"/>
                </p:ext>
              </p:extLst>
            </p:nvPr>
          </p:nvGraphicFramePr>
          <p:xfrm>
            <a:off x="2929421" y="2352040"/>
            <a:ext cx="2392363" cy="485775"/>
          </p:xfrm>
          <a:graphic>
            <a:graphicData uri="http://schemas.openxmlformats.org/presentationml/2006/ole">
              <mc:AlternateContent xmlns:mc="http://schemas.openxmlformats.org/markup-compatibility/2006">
                <mc:Choice xmlns:v="urn:schemas-microsoft-com:vml" Requires="v">
                  <p:oleObj spid="_x0000_s152561" name="Equation" r:id="rId4" imgW="863280" imgH="177480" progId="Equation.DSMT4">
                    <p:embed/>
                  </p:oleObj>
                </mc:Choice>
                <mc:Fallback>
                  <p:oleObj name="Equation" r:id="rId4" imgW="863280" imgH="177480" progId="Equation.DSMT4">
                    <p:embed/>
                    <p:pic>
                      <p:nvPicPr>
                        <p:cNvPr id="204" name="对象 203">
                          <a:extLst>
                            <a:ext uri="{FF2B5EF4-FFF2-40B4-BE49-F238E27FC236}">
                              <a16:creationId xmlns:a16="http://schemas.microsoft.com/office/drawing/2014/main" id="{16A6A361-C44B-408B-8827-99A4BF76CEE5}"/>
                            </a:ext>
                          </a:extLst>
                        </p:cNvPr>
                        <p:cNvPicPr/>
                        <p:nvPr/>
                      </p:nvPicPr>
                      <p:blipFill>
                        <a:blip r:embed="rId5"/>
                        <a:stretch>
                          <a:fillRect/>
                        </a:stretch>
                      </p:blipFill>
                      <p:spPr>
                        <a:xfrm>
                          <a:off x="2929421" y="2352040"/>
                          <a:ext cx="2392363" cy="485775"/>
                        </a:xfrm>
                        <a:prstGeom prst="rect">
                          <a:avLst/>
                        </a:prstGeom>
                      </p:spPr>
                    </p:pic>
                  </p:oleObj>
                </mc:Fallback>
              </mc:AlternateContent>
            </a:graphicData>
          </a:graphic>
        </p:graphicFrame>
      </p:grpSp>
      <p:grpSp>
        <p:nvGrpSpPr>
          <p:cNvPr id="68" name="组合 67">
            <a:extLst>
              <a:ext uri="{FF2B5EF4-FFF2-40B4-BE49-F238E27FC236}">
                <a16:creationId xmlns:a16="http://schemas.microsoft.com/office/drawing/2014/main" id="{5EC0D286-FB29-446A-84B5-2734B16FA29B}"/>
              </a:ext>
            </a:extLst>
          </p:cNvPr>
          <p:cNvGrpSpPr/>
          <p:nvPr/>
        </p:nvGrpSpPr>
        <p:grpSpPr>
          <a:xfrm>
            <a:off x="1355620" y="2720838"/>
            <a:ext cx="6299428" cy="693737"/>
            <a:chOff x="1400978" y="2248298"/>
            <a:chExt cx="6299428" cy="693737"/>
          </a:xfrm>
        </p:grpSpPr>
        <p:sp>
          <p:nvSpPr>
            <p:cNvPr id="69" name="文本框 68">
              <a:extLst>
                <a:ext uri="{FF2B5EF4-FFF2-40B4-BE49-F238E27FC236}">
                  <a16:creationId xmlns:a16="http://schemas.microsoft.com/office/drawing/2014/main" id="{4E9428B1-238B-4839-9A37-79509BDB60F2}"/>
                </a:ext>
              </a:extLst>
            </p:cNvPr>
            <p:cNvSpPr txBox="1"/>
            <p:nvPr/>
          </p:nvSpPr>
          <p:spPr>
            <a:xfrm>
              <a:off x="1400978" y="2345709"/>
              <a:ext cx="1376005"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结合律：</a:t>
              </a:r>
            </a:p>
          </p:txBody>
        </p:sp>
        <p:graphicFrame>
          <p:nvGraphicFramePr>
            <p:cNvPr id="70" name="对象 69">
              <a:extLst>
                <a:ext uri="{FF2B5EF4-FFF2-40B4-BE49-F238E27FC236}">
                  <a16:creationId xmlns:a16="http://schemas.microsoft.com/office/drawing/2014/main" id="{73814D82-7416-4147-8530-2EE76C80C307}"/>
                </a:ext>
              </a:extLst>
            </p:cNvPr>
            <p:cNvGraphicFramePr>
              <a:graphicFrameLocks noChangeAspect="1"/>
            </p:cNvGraphicFramePr>
            <p:nvPr>
              <p:extLst>
                <p:ext uri="{D42A27DB-BD31-4B8C-83A1-F6EECF244321}">
                  <p14:modId xmlns:p14="http://schemas.microsoft.com/office/powerpoint/2010/main" val="1804301728"/>
                </p:ext>
              </p:extLst>
            </p:nvPr>
          </p:nvGraphicFramePr>
          <p:xfrm>
            <a:off x="2704544" y="2248298"/>
            <a:ext cx="4995862" cy="693737"/>
          </p:xfrm>
          <a:graphic>
            <a:graphicData uri="http://schemas.openxmlformats.org/presentationml/2006/ole">
              <mc:AlternateContent xmlns:mc="http://schemas.openxmlformats.org/markup-compatibility/2006">
                <mc:Choice xmlns:v="urn:schemas-microsoft-com:vml" Requires="v">
                  <p:oleObj spid="_x0000_s152562" name="Equation" r:id="rId6" imgW="1803240" imgH="253800" progId="Equation.DSMT4">
                    <p:embed/>
                  </p:oleObj>
                </mc:Choice>
                <mc:Fallback>
                  <p:oleObj name="Equation" r:id="rId6" imgW="1803240" imgH="253800" progId="Equation.DSMT4">
                    <p:embed/>
                    <p:pic>
                      <p:nvPicPr>
                        <p:cNvPr id="67" name="对象 66">
                          <a:extLst>
                            <a:ext uri="{FF2B5EF4-FFF2-40B4-BE49-F238E27FC236}">
                              <a16:creationId xmlns:a16="http://schemas.microsoft.com/office/drawing/2014/main" id="{EEEBDD1C-A8BD-450D-9405-8AFA7DAFEFF5}"/>
                            </a:ext>
                          </a:extLst>
                        </p:cNvPr>
                        <p:cNvPicPr/>
                        <p:nvPr/>
                      </p:nvPicPr>
                      <p:blipFill>
                        <a:blip r:embed="rId7"/>
                        <a:stretch>
                          <a:fillRect/>
                        </a:stretch>
                      </p:blipFill>
                      <p:spPr>
                        <a:xfrm>
                          <a:off x="2704544" y="2248298"/>
                          <a:ext cx="4995862" cy="693737"/>
                        </a:xfrm>
                        <a:prstGeom prst="rect">
                          <a:avLst/>
                        </a:prstGeom>
                      </p:spPr>
                    </p:pic>
                  </p:oleObj>
                </mc:Fallback>
              </mc:AlternateContent>
            </a:graphicData>
          </a:graphic>
        </p:graphicFrame>
      </p:grpSp>
      <p:graphicFrame>
        <p:nvGraphicFramePr>
          <p:cNvPr id="71" name="对象 70">
            <a:extLst>
              <a:ext uri="{FF2B5EF4-FFF2-40B4-BE49-F238E27FC236}">
                <a16:creationId xmlns:a16="http://schemas.microsoft.com/office/drawing/2014/main" id="{FF76EF57-98BA-4691-A250-5E41B85E4EA2}"/>
              </a:ext>
            </a:extLst>
          </p:cNvPr>
          <p:cNvGraphicFramePr>
            <a:graphicFrameLocks noChangeAspect="1"/>
          </p:cNvGraphicFramePr>
          <p:nvPr>
            <p:extLst>
              <p:ext uri="{D42A27DB-BD31-4B8C-83A1-F6EECF244321}">
                <p14:modId xmlns:p14="http://schemas.microsoft.com/office/powerpoint/2010/main" val="1220845777"/>
              </p:ext>
            </p:extLst>
          </p:nvPr>
        </p:nvGraphicFramePr>
        <p:xfrm>
          <a:off x="2657558" y="3534969"/>
          <a:ext cx="6580188" cy="831850"/>
        </p:xfrm>
        <a:graphic>
          <a:graphicData uri="http://schemas.openxmlformats.org/presentationml/2006/ole">
            <mc:AlternateContent xmlns:mc="http://schemas.openxmlformats.org/markup-compatibility/2006">
              <mc:Choice xmlns:v="urn:schemas-microsoft-com:vml" Requires="v">
                <p:oleObj spid="_x0000_s152563" name="Equation" r:id="rId8" imgW="2374560" imgH="304560" progId="Equation.DSMT4">
                  <p:embed/>
                </p:oleObj>
              </mc:Choice>
              <mc:Fallback>
                <p:oleObj name="Equation" r:id="rId8" imgW="2374560" imgH="304560" progId="Equation.DSMT4">
                  <p:embed/>
                  <p:pic>
                    <p:nvPicPr>
                      <p:cNvPr id="70" name="对象 69">
                        <a:extLst>
                          <a:ext uri="{FF2B5EF4-FFF2-40B4-BE49-F238E27FC236}">
                            <a16:creationId xmlns:a16="http://schemas.microsoft.com/office/drawing/2014/main" id="{73814D82-7416-4147-8530-2EE76C80C307}"/>
                          </a:ext>
                        </a:extLst>
                      </p:cNvPr>
                      <p:cNvPicPr/>
                      <p:nvPr/>
                    </p:nvPicPr>
                    <p:blipFill>
                      <a:blip r:embed="rId9"/>
                      <a:stretch>
                        <a:fillRect/>
                      </a:stretch>
                    </p:blipFill>
                    <p:spPr>
                      <a:xfrm>
                        <a:off x="2657558" y="3534969"/>
                        <a:ext cx="6580188" cy="831850"/>
                      </a:xfrm>
                      <a:prstGeom prst="rect">
                        <a:avLst/>
                      </a:prstGeom>
                    </p:spPr>
                  </p:pic>
                </p:oleObj>
              </mc:Fallback>
            </mc:AlternateContent>
          </a:graphicData>
        </a:graphic>
      </p:graphicFrame>
      <p:graphicFrame>
        <p:nvGraphicFramePr>
          <p:cNvPr id="73" name="对象 72">
            <a:extLst>
              <a:ext uri="{FF2B5EF4-FFF2-40B4-BE49-F238E27FC236}">
                <a16:creationId xmlns:a16="http://schemas.microsoft.com/office/drawing/2014/main" id="{AF9AB10F-68B6-4C8D-BDD3-F7BC3CECF5C6}"/>
              </a:ext>
            </a:extLst>
          </p:cNvPr>
          <p:cNvGraphicFramePr>
            <a:graphicFrameLocks noChangeAspect="1"/>
          </p:cNvGraphicFramePr>
          <p:nvPr>
            <p:extLst>
              <p:ext uri="{D42A27DB-BD31-4B8C-83A1-F6EECF244321}">
                <p14:modId xmlns:p14="http://schemas.microsoft.com/office/powerpoint/2010/main" val="1408773263"/>
              </p:ext>
            </p:extLst>
          </p:nvPr>
        </p:nvGraphicFramePr>
        <p:xfrm>
          <a:off x="6616700" y="2014619"/>
          <a:ext cx="2076450" cy="485775"/>
        </p:xfrm>
        <a:graphic>
          <a:graphicData uri="http://schemas.openxmlformats.org/presentationml/2006/ole">
            <mc:AlternateContent xmlns:mc="http://schemas.openxmlformats.org/markup-compatibility/2006">
              <mc:Choice xmlns:v="urn:schemas-microsoft-com:vml" Requires="v">
                <p:oleObj spid="_x0000_s152564" name="Equation" r:id="rId10" imgW="749160" imgH="177480" progId="Equation.DSMT4">
                  <p:embed/>
                </p:oleObj>
              </mc:Choice>
              <mc:Fallback>
                <p:oleObj name="Equation" r:id="rId10" imgW="749160" imgH="177480" progId="Equation.DSMT4">
                  <p:embed/>
                  <p:pic>
                    <p:nvPicPr>
                      <p:cNvPr id="260" name="对象 259">
                        <a:extLst>
                          <a:ext uri="{FF2B5EF4-FFF2-40B4-BE49-F238E27FC236}">
                            <a16:creationId xmlns:a16="http://schemas.microsoft.com/office/drawing/2014/main" id="{88C67956-7492-48EB-9B95-930DB62746AD}"/>
                          </a:ext>
                        </a:extLst>
                      </p:cNvPr>
                      <p:cNvPicPr/>
                      <p:nvPr/>
                    </p:nvPicPr>
                    <p:blipFill>
                      <a:blip r:embed="rId11"/>
                      <a:stretch>
                        <a:fillRect/>
                      </a:stretch>
                    </p:blipFill>
                    <p:spPr>
                      <a:xfrm>
                        <a:off x="6616700" y="2014619"/>
                        <a:ext cx="2076450" cy="485775"/>
                      </a:xfrm>
                      <a:prstGeom prst="rect">
                        <a:avLst/>
                      </a:prstGeom>
                    </p:spPr>
                  </p:pic>
                </p:oleObj>
              </mc:Fallback>
            </mc:AlternateContent>
          </a:graphicData>
        </a:graphic>
      </p:graphicFrame>
      <p:graphicFrame>
        <p:nvGraphicFramePr>
          <p:cNvPr id="76" name="对象 75">
            <a:extLst>
              <a:ext uri="{FF2B5EF4-FFF2-40B4-BE49-F238E27FC236}">
                <a16:creationId xmlns:a16="http://schemas.microsoft.com/office/drawing/2014/main" id="{ED26DAF2-1432-4F9E-BCB7-8F1797963DC5}"/>
              </a:ext>
            </a:extLst>
          </p:cNvPr>
          <p:cNvGraphicFramePr>
            <a:graphicFrameLocks noChangeAspect="1"/>
          </p:cNvGraphicFramePr>
          <p:nvPr>
            <p:extLst>
              <p:ext uri="{D42A27DB-BD31-4B8C-83A1-F6EECF244321}">
                <p14:modId xmlns:p14="http://schemas.microsoft.com/office/powerpoint/2010/main" val="3326438153"/>
              </p:ext>
            </p:extLst>
          </p:nvPr>
        </p:nvGraphicFramePr>
        <p:xfrm>
          <a:off x="2657558" y="4487213"/>
          <a:ext cx="4610100" cy="693737"/>
        </p:xfrm>
        <a:graphic>
          <a:graphicData uri="http://schemas.openxmlformats.org/presentationml/2006/ole">
            <mc:AlternateContent xmlns:mc="http://schemas.openxmlformats.org/markup-compatibility/2006">
              <mc:Choice xmlns:v="urn:schemas-microsoft-com:vml" Requires="v">
                <p:oleObj spid="_x0000_s152565" name="Equation" r:id="rId12" imgW="1663560" imgH="253800" progId="Equation.DSMT4">
                  <p:embed/>
                </p:oleObj>
              </mc:Choice>
              <mc:Fallback>
                <p:oleObj name="Equation" r:id="rId12" imgW="1663560" imgH="253800" progId="Equation.DSMT4">
                  <p:embed/>
                  <p:pic>
                    <p:nvPicPr>
                      <p:cNvPr id="73" name="对象 72">
                        <a:extLst>
                          <a:ext uri="{FF2B5EF4-FFF2-40B4-BE49-F238E27FC236}">
                            <a16:creationId xmlns:a16="http://schemas.microsoft.com/office/drawing/2014/main" id="{AF9AB10F-68B6-4C8D-BDD3-F7BC3CECF5C6}"/>
                          </a:ext>
                        </a:extLst>
                      </p:cNvPr>
                      <p:cNvPicPr/>
                      <p:nvPr/>
                    </p:nvPicPr>
                    <p:blipFill>
                      <a:blip r:embed="rId13"/>
                      <a:stretch>
                        <a:fillRect/>
                      </a:stretch>
                    </p:blipFill>
                    <p:spPr>
                      <a:xfrm>
                        <a:off x="2657558" y="4487213"/>
                        <a:ext cx="4610100" cy="693737"/>
                      </a:xfrm>
                      <a:prstGeom prst="rect">
                        <a:avLst/>
                      </a:prstGeom>
                    </p:spPr>
                  </p:pic>
                </p:oleObj>
              </mc:Fallback>
            </mc:AlternateContent>
          </a:graphicData>
        </a:graphic>
      </p:graphicFrame>
      <p:grpSp>
        <p:nvGrpSpPr>
          <p:cNvPr id="78" name="组合 77">
            <a:extLst>
              <a:ext uri="{FF2B5EF4-FFF2-40B4-BE49-F238E27FC236}">
                <a16:creationId xmlns:a16="http://schemas.microsoft.com/office/drawing/2014/main" id="{9F1A8659-5D62-4BE6-A2F1-FD9692B5FED2}"/>
              </a:ext>
            </a:extLst>
          </p:cNvPr>
          <p:cNvGrpSpPr/>
          <p:nvPr/>
        </p:nvGrpSpPr>
        <p:grpSpPr>
          <a:xfrm>
            <a:off x="1355620" y="5384800"/>
            <a:ext cx="7329553" cy="833438"/>
            <a:chOff x="1400978" y="2178706"/>
            <a:chExt cx="7329553" cy="833438"/>
          </a:xfrm>
        </p:grpSpPr>
        <p:sp>
          <p:nvSpPr>
            <p:cNvPr id="79" name="文本框 78">
              <a:extLst>
                <a:ext uri="{FF2B5EF4-FFF2-40B4-BE49-F238E27FC236}">
                  <a16:creationId xmlns:a16="http://schemas.microsoft.com/office/drawing/2014/main" id="{DC897DB4-3595-4C6D-8364-EC165EC33F99}"/>
                </a:ext>
              </a:extLst>
            </p:cNvPr>
            <p:cNvSpPr txBox="1"/>
            <p:nvPr/>
          </p:nvSpPr>
          <p:spPr>
            <a:xfrm>
              <a:off x="1400978" y="2345709"/>
              <a:ext cx="1376005"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对偶性：</a:t>
              </a:r>
            </a:p>
          </p:txBody>
        </p:sp>
        <p:graphicFrame>
          <p:nvGraphicFramePr>
            <p:cNvPr id="80" name="对象 79">
              <a:extLst>
                <a:ext uri="{FF2B5EF4-FFF2-40B4-BE49-F238E27FC236}">
                  <a16:creationId xmlns:a16="http://schemas.microsoft.com/office/drawing/2014/main" id="{DBB7AD2D-EF86-4FCE-8B7D-027CAC9AEB1B}"/>
                </a:ext>
              </a:extLst>
            </p:cNvPr>
            <p:cNvGraphicFramePr>
              <a:graphicFrameLocks noChangeAspect="1"/>
            </p:cNvGraphicFramePr>
            <p:nvPr>
              <p:extLst>
                <p:ext uri="{D42A27DB-BD31-4B8C-83A1-F6EECF244321}">
                  <p14:modId xmlns:p14="http://schemas.microsoft.com/office/powerpoint/2010/main" val="2737469214"/>
                </p:ext>
              </p:extLst>
            </p:nvPr>
          </p:nvGraphicFramePr>
          <p:xfrm>
            <a:off x="2786931" y="2178706"/>
            <a:ext cx="5943600" cy="833438"/>
          </p:xfrm>
          <a:graphic>
            <a:graphicData uri="http://schemas.openxmlformats.org/presentationml/2006/ole">
              <mc:AlternateContent xmlns:mc="http://schemas.openxmlformats.org/markup-compatibility/2006">
                <mc:Choice xmlns:v="urn:schemas-microsoft-com:vml" Requires="v">
                  <p:oleObj spid="_x0000_s152566" name="Equation" r:id="rId14" imgW="2145960" imgH="304560" progId="Equation.DSMT4">
                    <p:embed/>
                  </p:oleObj>
                </mc:Choice>
                <mc:Fallback>
                  <p:oleObj name="Equation" r:id="rId14" imgW="2145960" imgH="304560" progId="Equation.DSMT4">
                    <p:embed/>
                    <p:pic>
                      <p:nvPicPr>
                        <p:cNvPr id="70" name="对象 69">
                          <a:extLst>
                            <a:ext uri="{FF2B5EF4-FFF2-40B4-BE49-F238E27FC236}">
                              <a16:creationId xmlns:a16="http://schemas.microsoft.com/office/drawing/2014/main" id="{73814D82-7416-4147-8530-2EE76C80C307}"/>
                            </a:ext>
                          </a:extLst>
                        </p:cNvPr>
                        <p:cNvPicPr/>
                        <p:nvPr/>
                      </p:nvPicPr>
                      <p:blipFill>
                        <a:blip r:embed="rId15"/>
                        <a:stretch>
                          <a:fillRect/>
                        </a:stretch>
                      </p:blipFill>
                      <p:spPr>
                        <a:xfrm>
                          <a:off x="2786931" y="2178706"/>
                          <a:ext cx="5943600" cy="833438"/>
                        </a:xfrm>
                        <a:prstGeom prst="rect">
                          <a:avLst/>
                        </a:prstGeom>
                      </p:spPr>
                    </p:pic>
                  </p:oleObj>
                </mc:Fallback>
              </mc:AlternateContent>
            </a:graphicData>
          </a:graphic>
        </p:graphicFrame>
      </p:grpSp>
    </p:spTree>
    <p:extLst>
      <p:ext uri="{BB962C8B-B14F-4D97-AF65-F5344CB8AC3E}">
        <p14:creationId xmlns:p14="http://schemas.microsoft.com/office/powerpoint/2010/main" val="34578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75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10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7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750"/>
                                        <p:tgtEl>
                                          <p:spTgt spid="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10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8"/>
                                        </p:tgtEl>
                                      </p:cBhvr>
                                    </p:animEffect>
                                    <p:set>
                                      <p:cBhvr>
                                        <p:cTn id="43" dur="1" fill="hold">
                                          <p:stCondLst>
                                            <p:cond delay="499"/>
                                          </p:stCondLst>
                                        </p:cTn>
                                        <p:tgtEl>
                                          <p:spTgt spid="6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71"/>
                                        </p:tgtEl>
                                      </p:cBhvr>
                                    </p:animEffect>
                                    <p:set>
                                      <p:cBhvr>
                                        <p:cTn id="46" dur="1" fill="hold">
                                          <p:stCondLst>
                                            <p:cond delay="499"/>
                                          </p:stCondLst>
                                        </p:cTn>
                                        <p:tgtEl>
                                          <p:spTgt spid="7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8"/>
                                        </p:tgtEl>
                                      </p:cBhvr>
                                    </p:animEffect>
                                    <p:set>
                                      <p:cBhvr>
                                        <p:cTn id="52" dur="1" fill="hold">
                                          <p:stCondLst>
                                            <p:cond delay="4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46" name="组合 45">
            <a:extLst>
              <a:ext uri="{FF2B5EF4-FFF2-40B4-BE49-F238E27FC236}">
                <a16:creationId xmlns:a16="http://schemas.microsoft.com/office/drawing/2014/main" id="{D547849C-CA02-4D66-8A93-654921A00E60}"/>
              </a:ext>
            </a:extLst>
          </p:cNvPr>
          <p:cNvGrpSpPr/>
          <p:nvPr/>
        </p:nvGrpSpPr>
        <p:grpSpPr>
          <a:xfrm>
            <a:off x="2891914" y="1608071"/>
            <a:ext cx="2498912" cy="2498912"/>
            <a:chOff x="2159150" y="2044843"/>
            <a:chExt cx="3307311" cy="3307311"/>
          </a:xfrm>
        </p:grpSpPr>
        <p:sp>
          <p:nvSpPr>
            <p:cNvPr id="206" name="矩形 205">
              <a:extLst>
                <a:ext uri="{FF2B5EF4-FFF2-40B4-BE49-F238E27FC236}">
                  <a16:creationId xmlns:a16="http://schemas.microsoft.com/office/drawing/2014/main" id="{90E04C78-C47B-4255-BFC0-4704F854821F}"/>
                </a:ext>
              </a:extLst>
            </p:cNvPr>
            <p:cNvSpPr/>
            <p:nvPr/>
          </p:nvSpPr>
          <p:spPr>
            <a:xfrm>
              <a:off x="2159150"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F77192F2-C9E7-4B56-B270-5BC656319759}"/>
                </a:ext>
              </a:extLst>
            </p:cNvPr>
            <p:cNvSpPr/>
            <p:nvPr/>
          </p:nvSpPr>
          <p:spPr>
            <a:xfrm>
              <a:off x="2631623"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E95D3E04-C20F-44D9-8E33-18B260FA5C36}"/>
                </a:ext>
              </a:extLst>
            </p:cNvPr>
            <p:cNvSpPr/>
            <p:nvPr/>
          </p:nvSpPr>
          <p:spPr>
            <a:xfrm>
              <a:off x="3104096"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ADFA21EA-5AF8-4592-AC9B-E0D04E990468}"/>
                </a:ext>
              </a:extLst>
            </p:cNvPr>
            <p:cNvSpPr/>
            <p:nvPr/>
          </p:nvSpPr>
          <p:spPr>
            <a:xfrm>
              <a:off x="3576569"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D37EFE19-0E47-43D4-86D4-06A4AC16D900}"/>
                </a:ext>
              </a:extLst>
            </p:cNvPr>
            <p:cNvSpPr/>
            <p:nvPr/>
          </p:nvSpPr>
          <p:spPr>
            <a:xfrm>
              <a:off x="4049042"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EE9AD7-6BF5-4055-8AF1-83C7D8EB920D}"/>
                </a:ext>
              </a:extLst>
            </p:cNvPr>
            <p:cNvSpPr/>
            <p:nvPr/>
          </p:nvSpPr>
          <p:spPr>
            <a:xfrm>
              <a:off x="4521515"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D1B4671-DABE-4A4E-8823-2F9064F1AD66}"/>
                </a:ext>
              </a:extLst>
            </p:cNvPr>
            <p:cNvSpPr/>
            <p:nvPr/>
          </p:nvSpPr>
          <p:spPr>
            <a:xfrm>
              <a:off x="4993988"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DE6C76D3-6065-4987-AF89-9094D91E3B50}"/>
                </a:ext>
              </a:extLst>
            </p:cNvPr>
            <p:cNvSpPr/>
            <p:nvPr/>
          </p:nvSpPr>
          <p:spPr>
            <a:xfrm>
              <a:off x="2159150"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A8FC6E58-C2E7-4104-98B8-8E06F65B5022}"/>
                </a:ext>
              </a:extLst>
            </p:cNvPr>
            <p:cNvSpPr/>
            <p:nvPr/>
          </p:nvSpPr>
          <p:spPr>
            <a:xfrm>
              <a:off x="2631623"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0A05C319-8BED-43AC-8D09-B5BB15BADA32}"/>
                </a:ext>
              </a:extLst>
            </p:cNvPr>
            <p:cNvSpPr/>
            <p:nvPr/>
          </p:nvSpPr>
          <p:spPr>
            <a:xfrm>
              <a:off x="3104096"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4F3F6928-56B3-43D7-91E0-0801F0764AED}"/>
                </a:ext>
              </a:extLst>
            </p:cNvPr>
            <p:cNvSpPr/>
            <p:nvPr/>
          </p:nvSpPr>
          <p:spPr>
            <a:xfrm>
              <a:off x="3576569"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788B0E1E-6AFD-404C-A7C5-C0C0D93D0216}"/>
                </a:ext>
              </a:extLst>
            </p:cNvPr>
            <p:cNvSpPr/>
            <p:nvPr/>
          </p:nvSpPr>
          <p:spPr>
            <a:xfrm>
              <a:off x="4049042"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99F592F2-6685-4824-95DC-AA6EE5800DD0}"/>
                </a:ext>
              </a:extLst>
            </p:cNvPr>
            <p:cNvSpPr/>
            <p:nvPr/>
          </p:nvSpPr>
          <p:spPr>
            <a:xfrm>
              <a:off x="4521515"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D68256E3-67CC-41A3-81ED-1A31890C2CB8}"/>
                </a:ext>
              </a:extLst>
            </p:cNvPr>
            <p:cNvSpPr/>
            <p:nvPr/>
          </p:nvSpPr>
          <p:spPr>
            <a:xfrm>
              <a:off x="4993988"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2D0DB85-FFBF-49AF-AFB7-5AD14D0A5F03}"/>
                </a:ext>
              </a:extLst>
            </p:cNvPr>
            <p:cNvSpPr/>
            <p:nvPr/>
          </p:nvSpPr>
          <p:spPr>
            <a:xfrm>
              <a:off x="2159150"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873B757-D7EB-4F2B-9818-97C834366A73}"/>
                </a:ext>
              </a:extLst>
            </p:cNvPr>
            <p:cNvSpPr/>
            <p:nvPr/>
          </p:nvSpPr>
          <p:spPr>
            <a:xfrm>
              <a:off x="2631623"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7608164E-BA30-41D4-9E18-22765E3FDA33}"/>
                </a:ext>
              </a:extLst>
            </p:cNvPr>
            <p:cNvSpPr/>
            <p:nvPr/>
          </p:nvSpPr>
          <p:spPr>
            <a:xfrm>
              <a:off x="3104096"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84789C19-91AC-4A35-85F9-95B24FA5B917}"/>
                </a:ext>
              </a:extLst>
            </p:cNvPr>
            <p:cNvSpPr/>
            <p:nvPr/>
          </p:nvSpPr>
          <p:spPr>
            <a:xfrm>
              <a:off x="3576569"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2A3B510B-BE2D-4BA3-A113-AC8153865529}"/>
                </a:ext>
              </a:extLst>
            </p:cNvPr>
            <p:cNvSpPr/>
            <p:nvPr/>
          </p:nvSpPr>
          <p:spPr>
            <a:xfrm>
              <a:off x="4049042"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2382726E-B094-4C06-BAAA-612C3AC23F59}"/>
                </a:ext>
              </a:extLst>
            </p:cNvPr>
            <p:cNvSpPr/>
            <p:nvPr/>
          </p:nvSpPr>
          <p:spPr>
            <a:xfrm>
              <a:off x="4521515"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5628EA6-6DB1-4087-963D-B5AA872163EF}"/>
                </a:ext>
              </a:extLst>
            </p:cNvPr>
            <p:cNvSpPr/>
            <p:nvPr/>
          </p:nvSpPr>
          <p:spPr>
            <a:xfrm>
              <a:off x="4993988"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5DA49A32-FC85-47EF-A786-AB17A32CA204}"/>
                </a:ext>
              </a:extLst>
            </p:cNvPr>
            <p:cNvSpPr/>
            <p:nvPr/>
          </p:nvSpPr>
          <p:spPr>
            <a:xfrm>
              <a:off x="2159150"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C914FDC4-0F3E-46C1-B742-3B8B525EF80D}"/>
                </a:ext>
              </a:extLst>
            </p:cNvPr>
            <p:cNvSpPr/>
            <p:nvPr/>
          </p:nvSpPr>
          <p:spPr>
            <a:xfrm>
              <a:off x="2631623"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42421413-C052-4D85-90AF-675BF2395386}"/>
                </a:ext>
              </a:extLst>
            </p:cNvPr>
            <p:cNvSpPr/>
            <p:nvPr/>
          </p:nvSpPr>
          <p:spPr>
            <a:xfrm>
              <a:off x="3104096"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BEDE521F-B955-42C2-A05D-06D084C5D365}"/>
                </a:ext>
              </a:extLst>
            </p:cNvPr>
            <p:cNvSpPr/>
            <p:nvPr/>
          </p:nvSpPr>
          <p:spPr>
            <a:xfrm>
              <a:off x="3576569"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E6628697-BE09-4194-8E44-A539A0D5FC71}"/>
                </a:ext>
              </a:extLst>
            </p:cNvPr>
            <p:cNvSpPr/>
            <p:nvPr/>
          </p:nvSpPr>
          <p:spPr>
            <a:xfrm>
              <a:off x="4049042"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9130C4C6-EA9A-4738-BB93-ADF5F33D07EC}"/>
                </a:ext>
              </a:extLst>
            </p:cNvPr>
            <p:cNvSpPr/>
            <p:nvPr/>
          </p:nvSpPr>
          <p:spPr>
            <a:xfrm>
              <a:off x="4521515"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8F89EBFA-B32B-483A-98A8-34763BAF552F}"/>
                </a:ext>
              </a:extLst>
            </p:cNvPr>
            <p:cNvSpPr/>
            <p:nvPr/>
          </p:nvSpPr>
          <p:spPr>
            <a:xfrm>
              <a:off x="4993988"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BCE56C8-B2A3-436D-940C-D9E5BA623C35}"/>
                </a:ext>
              </a:extLst>
            </p:cNvPr>
            <p:cNvSpPr/>
            <p:nvPr/>
          </p:nvSpPr>
          <p:spPr>
            <a:xfrm>
              <a:off x="2159150"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FE140A5-E2D8-4C5F-A8FD-6A9038B74AF9}"/>
                </a:ext>
              </a:extLst>
            </p:cNvPr>
            <p:cNvSpPr/>
            <p:nvPr/>
          </p:nvSpPr>
          <p:spPr>
            <a:xfrm>
              <a:off x="2631623"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7C918EA8-CC17-42B2-BD1D-8C0A6E8CA510}"/>
                </a:ext>
              </a:extLst>
            </p:cNvPr>
            <p:cNvSpPr/>
            <p:nvPr/>
          </p:nvSpPr>
          <p:spPr>
            <a:xfrm>
              <a:off x="3104096"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1AE70658-3B85-468E-8DFB-1425D6CDAE52}"/>
                </a:ext>
              </a:extLst>
            </p:cNvPr>
            <p:cNvSpPr/>
            <p:nvPr/>
          </p:nvSpPr>
          <p:spPr>
            <a:xfrm>
              <a:off x="3576569"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1E51D24C-163D-4C8E-B3A3-E462A519A790}"/>
                </a:ext>
              </a:extLst>
            </p:cNvPr>
            <p:cNvSpPr/>
            <p:nvPr/>
          </p:nvSpPr>
          <p:spPr>
            <a:xfrm>
              <a:off x="4049042"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0B5E3E85-27E6-451C-9A69-D83F0BF0826E}"/>
                </a:ext>
              </a:extLst>
            </p:cNvPr>
            <p:cNvSpPr/>
            <p:nvPr/>
          </p:nvSpPr>
          <p:spPr>
            <a:xfrm>
              <a:off x="4521515"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3105D604-6C9E-4A23-8C37-FEB7BBCEF099}"/>
                </a:ext>
              </a:extLst>
            </p:cNvPr>
            <p:cNvSpPr/>
            <p:nvPr/>
          </p:nvSpPr>
          <p:spPr>
            <a:xfrm>
              <a:off x="4993988"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E3B970AC-9CF4-42B6-9954-0B2C72212045}"/>
                </a:ext>
              </a:extLst>
            </p:cNvPr>
            <p:cNvSpPr/>
            <p:nvPr/>
          </p:nvSpPr>
          <p:spPr>
            <a:xfrm>
              <a:off x="2159150"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B8B96ED2-F135-4347-9253-2BF2D0463606}"/>
                </a:ext>
              </a:extLst>
            </p:cNvPr>
            <p:cNvSpPr/>
            <p:nvPr/>
          </p:nvSpPr>
          <p:spPr>
            <a:xfrm>
              <a:off x="2631623"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46B49E95-C3AE-491A-8B0A-0E74AC8A1B6B}"/>
                </a:ext>
              </a:extLst>
            </p:cNvPr>
            <p:cNvSpPr/>
            <p:nvPr/>
          </p:nvSpPr>
          <p:spPr>
            <a:xfrm>
              <a:off x="3104096"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CB56C39F-161C-4B30-85DC-C3D598AA018B}"/>
                </a:ext>
              </a:extLst>
            </p:cNvPr>
            <p:cNvSpPr/>
            <p:nvPr/>
          </p:nvSpPr>
          <p:spPr>
            <a:xfrm>
              <a:off x="3576569"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4110D00E-9AAE-4980-A9C3-AA05F4632816}"/>
                </a:ext>
              </a:extLst>
            </p:cNvPr>
            <p:cNvSpPr/>
            <p:nvPr/>
          </p:nvSpPr>
          <p:spPr>
            <a:xfrm>
              <a:off x="4049042"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7C211CA2-481A-4818-8F13-E49F4D06CFC5}"/>
                </a:ext>
              </a:extLst>
            </p:cNvPr>
            <p:cNvSpPr/>
            <p:nvPr/>
          </p:nvSpPr>
          <p:spPr>
            <a:xfrm>
              <a:off x="4521515"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B453F821-EF9F-4885-91ED-DCE7DF72419A}"/>
                </a:ext>
              </a:extLst>
            </p:cNvPr>
            <p:cNvSpPr/>
            <p:nvPr/>
          </p:nvSpPr>
          <p:spPr>
            <a:xfrm>
              <a:off x="4993988"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66355B6F-C3C3-40D9-BD3C-C8B63045A67F}"/>
                </a:ext>
              </a:extLst>
            </p:cNvPr>
            <p:cNvSpPr/>
            <p:nvPr/>
          </p:nvSpPr>
          <p:spPr>
            <a:xfrm>
              <a:off x="2159150"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956D49A6-4C22-42BA-B016-CE183C3D76F6}"/>
                </a:ext>
              </a:extLst>
            </p:cNvPr>
            <p:cNvSpPr/>
            <p:nvPr/>
          </p:nvSpPr>
          <p:spPr>
            <a:xfrm>
              <a:off x="2631623"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67193F62-EB9D-40DB-93CA-A7B057D5C904}"/>
                </a:ext>
              </a:extLst>
            </p:cNvPr>
            <p:cNvSpPr/>
            <p:nvPr/>
          </p:nvSpPr>
          <p:spPr>
            <a:xfrm>
              <a:off x="3104096"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F1569F69-9DB1-46A4-A097-D06BBA2B54E4}"/>
                </a:ext>
              </a:extLst>
            </p:cNvPr>
            <p:cNvSpPr/>
            <p:nvPr/>
          </p:nvSpPr>
          <p:spPr>
            <a:xfrm>
              <a:off x="3576569"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A648C8D1-804D-4698-A6FB-F9B68D8F843F}"/>
                </a:ext>
              </a:extLst>
            </p:cNvPr>
            <p:cNvSpPr/>
            <p:nvPr/>
          </p:nvSpPr>
          <p:spPr>
            <a:xfrm>
              <a:off x="4049042"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D2D27F6A-9CD3-4772-AB88-D17B2AFEF227}"/>
                </a:ext>
              </a:extLst>
            </p:cNvPr>
            <p:cNvSpPr/>
            <p:nvPr/>
          </p:nvSpPr>
          <p:spPr>
            <a:xfrm>
              <a:off x="4521515"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A075B179-626D-404F-9F7F-0E2FC14B30CD}"/>
                </a:ext>
              </a:extLst>
            </p:cNvPr>
            <p:cNvSpPr/>
            <p:nvPr/>
          </p:nvSpPr>
          <p:spPr>
            <a:xfrm>
              <a:off x="4993988"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6" name="组合 255">
            <a:extLst>
              <a:ext uri="{FF2B5EF4-FFF2-40B4-BE49-F238E27FC236}">
                <a16:creationId xmlns:a16="http://schemas.microsoft.com/office/drawing/2014/main" id="{082CC307-7CFA-495B-9FA9-80C06B7116FA}"/>
              </a:ext>
            </a:extLst>
          </p:cNvPr>
          <p:cNvGrpSpPr/>
          <p:nvPr/>
        </p:nvGrpSpPr>
        <p:grpSpPr>
          <a:xfrm>
            <a:off x="1552670" y="1876218"/>
            <a:ext cx="1064446" cy="1066264"/>
            <a:chOff x="2878282" y="3055623"/>
            <a:chExt cx="1935258" cy="1938563"/>
          </a:xfrm>
        </p:grpSpPr>
        <p:sp>
          <p:nvSpPr>
            <p:cNvPr id="257" name="矩形 256">
              <a:extLst>
                <a:ext uri="{FF2B5EF4-FFF2-40B4-BE49-F238E27FC236}">
                  <a16:creationId xmlns:a16="http://schemas.microsoft.com/office/drawing/2014/main" id="{3AD4EA67-B700-45EB-9466-13574E94E3FA}"/>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44DD2274-197D-4762-BF21-595B11F7E712}"/>
                </a:ext>
              </a:extLst>
            </p:cNvPr>
            <p:cNvSpPr/>
            <p:nvPr/>
          </p:nvSpPr>
          <p:spPr>
            <a:xfrm>
              <a:off x="3522928" y="3055623"/>
              <a:ext cx="645968" cy="645968"/>
            </a:xfrm>
            <a:prstGeom prst="rect">
              <a:avLst/>
            </a:prstGeom>
            <a:solidFill>
              <a:srgbClr val="4472C4">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52C58485-2C91-4180-92E0-FB21743DEF60}"/>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30381BE1-6698-44E9-9B3C-1B55F1251964}"/>
                </a:ext>
              </a:extLst>
            </p:cNvPr>
            <p:cNvSpPr/>
            <p:nvPr/>
          </p:nvSpPr>
          <p:spPr>
            <a:xfrm>
              <a:off x="2878282" y="3701591"/>
              <a:ext cx="645968" cy="645968"/>
            </a:xfrm>
            <a:prstGeom prst="rect">
              <a:avLst/>
            </a:prstGeom>
            <a:solidFill>
              <a:srgbClr val="4472C4">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9E5A35BB-71FA-40BA-B704-6CDEDC4C5FA7}"/>
                </a:ext>
              </a:extLst>
            </p:cNvPr>
            <p:cNvSpPr/>
            <p:nvPr/>
          </p:nvSpPr>
          <p:spPr>
            <a:xfrm>
              <a:off x="4167572" y="3701591"/>
              <a:ext cx="645968" cy="645968"/>
            </a:xfrm>
            <a:prstGeom prst="rect">
              <a:avLst/>
            </a:prstGeom>
            <a:solidFill>
              <a:schemeClr val="accent1">
                <a:alpha val="50196"/>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2" name="矩形 261">
              <a:extLst>
                <a:ext uri="{FF2B5EF4-FFF2-40B4-BE49-F238E27FC236}">
                  <a16:creationId xmlns:a16="http://schemas.microsoft.com/office/drawing/2014/main" id="{B4776B9E-0F76-4E95-84D8-1508C08D8001}"/>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3628A8B3-A243-4C1A-A017-DF7AE31E6676}"/>
                </a:ext>
              </a:extLst>
            </p:cNvPr>
            <p:cNvSpPr/>
            <p:nvPr/>
          </p:nvSpPr>
          <p:spPr>
            <a:xfrm>
              <a:off x="3522927" y="4348218"/>
              <a:ext cx="645968" cy="645968"/>
            </a:xfrm>
            <a:prstGeom prst="rect">
              <a:avLst/>
            </a:prstGeom>
            <a:solidFill>
              <a:srgbClr val="4472C4">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A3B4BDCC-8EA8-49FA-9020-EEF7B6C2515A}"/>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5" name="组合 264">
              <a:extLst>
                <a:ext uri="{FF2B5EF4-FFF2-40B4-BE49-F238E27FC236}">
                  <a16:creationId xmlns:a16="http://schemas.microsoft.com/office/drawing/2014/main" id="{0397469A-EFAA-42D9-9C11-A1C90B5688EB}"/>
                </a:ext>
              </a:extLst>
            </p:cNvPr>
            <p:cNvGrpSpPr/>
            <p:nvPr/>
          </p:nvGrpSpPr>
          <p:grpSpPr>
            <a:xfrm>
              <a:off x="3522927" y="3701591"/>
              <a:ext cx="645968" cy="645968"/>
              <a:chOff x="3522927" y="3752851"/>
              <a:chExt cx="645968" cy="645968"/>
            </a:xfrm>
          </p:grpSpPr>
          <p:sp>
            <p:nvSpPr>
              <p:cNvPr id="266" name="矩形 265">
                <a:extLst>
                  <a:ext uri="{FF2B5EF4-FFF2-40B4-BE49-F238E27FC236}">
                    <a16:creationId xmlns:a16="http://schemas.microsoft.com/office/drawing/2014/main" id="{0C3181B8-E970-4609-B884-DCADF0A6FDD1}"/>
                  </a:ext>
                </a:extLst>
              </p:cNvPr>
              <p:cNvSpPr/>
              <p:nvPr/>
            </p:nvSpPr>
            <p:spPr>
              <a:xfrm>
                <a:off x="3522927" y="3752851"/>
                <a:ext cx="645968" cy="645968"/>
              </a:xfrm>
              <a:prstGeom prst="rect">
                <a:avLst/>
              </a:prstGeom>
              <a:solidFill>
                <a:srgbClr val="4472C4">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CF193890-46A0-4202-9CFB-424A43152630}"/>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a:extLst>
              <a:ext uri="{FF2B5EF4-FFF2-40B4-BE49-F238E27FC236}">
                <a16:creationId xmlns:a16="http://schemas.microsoft.com/office/drawing/2014/main" id="{AA40AB8B-22B6-4F0A-9370-5C93FB4803E9}"/>
              </a:ext>
            </a:extLst>
          </p:cNvPr>
          <p:cNvGrpSpPr/>
          <p:nvPr/>
        </p:nvGrpSpPr>
        <p:grpSpPr>
          <a:xfrm>
            <a:off x="2928397" y="4258219"/>
            <a:ext cx="2498912" cy="2498912"/>
            <a:chOff x="6489302" y="2061322"/>
            <a:chExt cx="3307311" cy="3307311"/>
          </a:xfrm>
        </p:grpSpPr>
        <p:sp>
          <p:nvSpPr>
            <p:cNvPr id="268" name="矩形 267">
              <a:extLst>
                <a:ext uri="{FF2B5EF4-FFF2-40B4-BE49-F238E27FC236}">
                  <a16:creationId xmlns:a16="http://schemas.microsoft.com/office/drawing/2014/main" id="{C6369EFB-F12D-4E31-9706-993A5336D252}"/>
                </a:ext>
              </a:extLst>
            </p:cNvPr>
            <p:cNvSpPr/>
            <p:nvPr/>
          </p:nvSpPr>
          <p:spPr>
            <a:xfrm>
              <a:off x="6489302"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5D4A6C8A-6B9F-44CF-8001-CA20AEEEECDE}"/>
                </a:ext>
              </a:extLst>
            </p:cNvPr>
            <p:cNvSpPr/>
            <p:nvPr/>
          </p:nvSpPr>
          <p:spPr>
            <a:xfrm>
              <a:off x="6961775"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21103604-7796-4135-8D23-05AF1F1C53FF}"/>
                </a:ext>
              </a:extLst>
            </p:cNvPr>
            <p:cNvSpPr/>
            <p:nvPr/>
          </p:nvSpPr>
          <p:spPr>
            <a:xfrm>
              <a:off x="7434248"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C56EF84A-57D2-4FFB-9349-F37BA22092FA}"/>
                </a:ext>
              </a:extLst>
            </p:cNvPr>
            <p:cNvSpPr/>
            <p:nvPr/>
          </p:nvSpPr>
          <p:spPr>
            <a:xfrm>
              <a:off x="7906721"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7498709F-959D-4926-A358-E39BDBCC7E4D}"/>
                </a:ext>
              </a:extLst>
            </p:cNvPr>
            <p:cNvSpPr/>
            <p:nvPr/>
          </p:nvSpPr>
          <p:spPr>
            <a:xfrm>
              <a:off x="8379194"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1B9FE0AD-ACE8-40E6-A264-5B775B4CF72E}"/>
                </a:ext>
              </a:extLst>
            </p:cNvPr>
            <p:cNvSpPr/>
            <p:nvPr/>
          </p:nvSpPr>
          <p:spPr>
            <a:xfrm>
              <a:off x="8851667"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C2DA9117-B77D-4EAC-B7E4-7B38FF07D4E9}"/>
                </a:ext>
              </a:extLst>
            </p:cNvPr>
            <p:cNvSpPr/>
            <p:nvPr/>
          </p:nvSpPr>
          <p:spPr>
            <a:xfrm>
              <a:off x="9324140" y="206132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91524047-B196-42F5-88E1-70F02CC3F900}"/>
                </a:ext>
              </a:extLst>
            </p:cNvPr>
            <p:cNvSpPr/>
            <p:nvPr/>
          </p:nvSpPr>
          <p:spPr>
            <a:xfrm>
              <a:off x="6489302"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FD39AF59-7530-4636-8920-35BE39AA7CCF}"/>
                </a:ext>
              </a:extLst>
            </p:cNvPr>
            <p:cNvSpPr/>
            <p:nvPr/>
          </p:nvSpPr>
          <p:spPr>
            <a:xfrm>
              <a:off x="6961775"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6026F0FB-3910-4330-897F-34E425371A0F}"/>
                </a:ext>
              </a:extLst>
            </p:cNvPr>
            <p:cNvSpPr/>
            <p:nvPr/>
          </p:nvSpPr>
          <p:spPr>
            <a:xfrm>
              <a:off x="7434248"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DF16F73-4EBC-468C-8EAA-E56022CDE269}"/>
                </a:ext>
              </a:extLst>
            </p:cNvPr>
            <p:cNvSpPr/>
            <p:nvPr/>
          </p:nvSpPr>
          <p:spPr>
            <a:xfrm>
              <a:off x="7906721"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65FC9DA5-8ABD-4C75-9D74-9197CC9006FF}"/>
                </a:ext>
              </a:extLst>
            </p:cNvPr>
            <p:cNvSpPr/>
            <p:nvPr/>
          </p:nvSpPr>
          <p:spPr>
            <a:xfrm>
              <a:off x="8379194"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53E4C00E-8185-41CD-970B-211F6F12F894}"/>
                </a:ext>
              </a:extLst>
            </p:cNvPr>
            <p:cNvSpPr/>
            <p:nvPr/>
          </p:nvSpPr>
          <p:spPr>
            <a:xfrm>
              <a:off x="8851667"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FB05A8E8-AA46-4157-B687-7CD64B62B114}"/>
                </a:ext>
              </a:extLst>
            </p:cNvPr>
            <p:cNvSpPr/>
            <p:nvPr/>
          </p:nvSpPr>
          <p:spPr>
            <a:xfrm>
              <a:off x="9324140" y="253379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5C3385D8-E905-4639-8DEF-8188444480DD}"/>
                </a:ext>
              </a:extLst>
            </p:cNvPr>
            <p:cNvSpPr/>
            <p:nvPr/>
          </p:nvSpPr>
          <p:spPr>
            <a:xfrm>
              <a:off x="6489302"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1265361A-20E4-4C10-8993-3492B9E9ECE1}"/>
                </a:ext>
              </a:extLst>
            </p:cNvPr>
            <p:cNvSpPr/>
            <p:nvPr/>
          </p:nvSpPr>
          <p:spPr>
            <a:xfrm>
              <a:off x="6961775"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a:extLst>
                <a:ext uri="{FF2B5EF4-FFF2-40B4-BE49-F238E27FC236}">
                  <a16:creationId xmlns:a16="http://schemas.microsoft.com/office/drawing/2014/main" id="{11B1D98E-2662-4F63-8911-4D7EE17CFF6A}"/>
                </a:ext>
              </a:extLst>
            </p:cNvPr>
            <p:cNvSpPr/>
            <p:nvPr/>
          </p:nvSpPr>
          <p:spPr>
            <a:xfrm>
              <a:off x="7434248"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057490AF-2A4D-4797-87FA-28B4C5F39051}"/>
                </a:ext>
              </a:extLst>
            </p:cNvPr>
            <p:cNvSpPr/>
            <p:nvPr/>
          </p:nvSpPr>
          <p:spPr>
            <a:xfrm>
              <a:off x="7906721"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C08B6DE1-5D94-47E5-8307-DBF6AC45C121}"/>
                </a:ext>
              </a:extLst>
            </p:cNvPr>
            <p:cNvSpPr/>
            <p:nvPr/>
          </p:nvSpPr>
          <p:spPr>
            <a:xfrm>
              <a:off x="8379194"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FAD70FBF-B2DC-414B-B915-C6720F0C4E12}"/>
                </a:ext>
              </a:extLst>
            </p:cNvPr>
            <p:cNvSpPr/>
            <p:nvPr/>
          </p:nvSpPr>
          <p:spPr>
            <a:xfrm>
              <a:off x="8851667"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3A93CB67-CFFD-483A-84D0-A16282198F5B}"/>
                </a:ext>
              </a:extLst>
            </p:cNvPr>
            <p:cNvSpPr/>
            <p:nvPr/>
          </p:nvSpPr>
          <p:spPr>
            <a:xfrm>
              <a:off x="9324140" y="300626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C7A87A66-4534-4514-A44B-28FD99FD6518}"/>
                </a:ext>
              </a:extLst>
            </p:cNvPr>
            <p:cNvSpPr/>
            <p:nvPr/>
          </p:nvSpPr>
          <p:spPr>
            <a:xfrm>
              <a:off x="6489302"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CA579C66-B3C2-4623-912F-AC7E7B7FE579}"/>
                </a:ext>
              </a:extLst>
            </p:cNvPr>
            <p:cNvSpPr/>
            <p:nvPr/>
          </p:nvSpPr>
          <p:spPr>
            <a:xfrm>
              <a:off x="6961775"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DF1FD17A-1754-48C2-BE4E-AA9E3C93D470}"/>
                </a:ext>
              </a:extLst>
            </p:cNvPr>
            <p:cNvSpPr/>
            <p:nvPr/>
          </p:nvSpPr>
          <p:spPr>
            <a:xfrm>
              <a:off x="7434248"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矩形 291">
              <a:extLst>
                <a:ext uri="{FF2B5EF4-FFF2-40B4-BE49-F238E27FC236}">
                  <a16:creationId xmlns:a16="http://schemas.microsoft.com/office/drawing/2014/main" id="{BE214E16-503F-4C63-B969-4C1B6F6BAC0A}"/>
                </a:ext>
              </a:extLst>
            </p:cNvPr>
            <p:cNvSpPr/>
            <p:nvPr/>
          </p:nvSpPr>
          <p:spPr>
            <a:xfrm>
              <a:off x="7906721"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A074C570-CE91-477E-8950-1AAF47347BE5}"/>
                </a:ext>
              </a:extLst>
            </p:cNvPr>
            <p:cNvSpPr/>
            <p:nvPr/>
          </p:nvSpPr>
          <p:spPr>
            <a:xfrm>
              <a:off x="8379194"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85F7F4CA-1F4E-4DB7-A077-DEE44ECED745}"/>
                </a:ext>
              </a:extLst>
            </p:cNvPr>
            <p:cNvSpPr/>
            <p:nvPr/>
          </p:nvSpPr>
          <p:spPr>
            <a:xfrm>
              <a:off x="8851667"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CBE3ABB7-FC7A-401D-B337-D1E6CD2B63C5}"/>
                </a:ext>
              </a:extLst>
            </p:cNvPr>
            <p:cNvSpPr/>
            <p:nvPr/>
          </p:nvSpPr>
          <p:spPr>
            <a:xfrm>
              <a:off x="9324140" y="347874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EFCE7463-575E-4F2D-B3F9-A105FFCF9356}"/>
                </a:ext>
              </a:extLst>
            </p:cNvPr>
            <p:cNvSpPr/>
            <p:nvPr/>
          </p:nvSpPr>
          <p:spPr>
            <a:xfrm>
              <a:off x="6489302"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D99DB0F6-C576-402D-931B-65D8E252FF4D}"/>
                </a:ext>
              </a:extLst>
            </p:cNvPr>
            <p:cNvSpPr/>
            <p:nvPr/>
          </p:nvSpPr>
          <p:spPr>
            <a:xfrm>
              <a:off x="6961775"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017C997B-E256-4514-937A-05C2AE62A91C}"/>
                </a:ext>
              </a:extLst>
            </p:cNvPr>
            <p:cNvSpPr/>
            <p:nvPr/>
          </p:nvSpPr>
          <p:spPr>
            <a:xfrm>
              <a:off x="7434248"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a:extLst>
                <a:ext uri="{FF2B5EF4-FFF2-40B4-BE49-F238E27FC236}">
                  <a16:creationId xmlns:a16="http://schemas.microsoft.com/office/drawing/2014/main" id="{10881B4D-D70A-4A87-9FAE-5EE35CF6E88A}"/>
                </a:ext>
              </a:extLst>
            </p:cNvPr>
            <p:cNvSpPr/>
            <p:nvPr/>
          </p:nvSpPr>
          <p:spPr>
            <a:xfrm>
              <a:off x="7906721"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a:extLst>
                <a:ext uri="{FF2B5EF4-FFF2-40B4-BE49-F238E27FC236}">
                  <a16:creationId xmlns:a16="http://schemas.microsoft.com/office/drawing/2014/main" id="{9DA653A4-78F6-46DD-B40A-B22AC8A26DCF}"/>
                </a:ext>
              </a:extLst>
            </p:cNvPr>
            <p:cNvSpPr/>
            <p:nvPr/>
          </p:nvSpPr>
          <p:spPr>
            <a:xfrm>
              <a:off x="8379194"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a:extLst>
                <a:ext uri="{FF2B5EF4-FFF2-40B4-BE49-F238E27FC236}">
                  <a16:creationId xmlns:a16="http://schemas.microsoft.com/office/drawing/2014/main" id="{7CC200E4-ADC1-4947-AF92-C941BCD83662}"/>
                </a:ext>
              </a:extLst>
            </p:cNvPr>
            <p:cNvSpPr/>
            <p:nvPr/>
          </p:nvSpPr>
          <p:spPr>
            <a:xfrm>
              <a:off x="8851667"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a:extLst>
                <a:ext uri="{FF2B5EF4-FFF2-40B4-BE49-F238E27FC236}">
                  <a16:creationId xmlns:a16="http://schemas.microsoft.com/office/drawing/2014/main" id="{C06D4F12-5147-4BDA-8C7B-F821C813BBFF}"/>
                </a:ext>
              </a:extLst>
            </p:cNvPr>
            <p:cNvSpPr/>
            <p:nvPr/>
          </p:nvSpPr>
          <p:spPr>
            <a:xfrm>
              <a:off x="9324140" y="3951214"/>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a:extLst>
                <a:ext uri="{FF2B5EF4-FFF2-40B4-BE49-F238E27FC236}">
                  <a16:creationId xmlns:a16="http://schemas.microsoft.com/office/drawing/2014/main" id="{1F2EFA21-5737-49CB-9CB3-84D398BBF1F7}"/>
                </a:ext>
              </a:extLst>
            </p:cNvPr>
            <p:cNvSpPr/>
            <p:nvPr/>
          </p:nvSpPr>
          <p:spPr>
            <a:xfrm>
              <a:off x="6489302"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a:extLst>
                <a:ext uri="{FF2B5EF4-FFF2-40B4-BE49-F238E27FC236}">
                  <a16:creationId xmlns:a16="http://schemas.microsoft.com/office/drawing/2014/main" id="{5E3F58BB-43D8-4233-9591-D09991968850}"/>
                </a:ext>
              </a:extLst>
            </p:cNvPr>
            <p:cNvSpPr/>
            <p:nvPr/>
          </p:nvSpPr>
          <p:spPr>
            <a:xfrm>
              <a:off x="6961775"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a:extLst>
                <a:ext uri="{FF2B5EF4-FFF2-40B4-BE49-F238E27FC236}">
                  <a16:creationId xmlns:a16="http://schemas.microsoft.com/office/drawing/2014/main" id="{5F289942-5255-44B0-85F6-8075BF5CEE8D}"/>
                </a:ext>
              </a:extLst>
            </p:cNvPr>
            <p:cNvSpPr/>
            <p:nvPr/>
          </p:nvSpPr>
          <p:spPr>
            <a:xfrm>
              <a:off x="7434248"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6470EFCA-A195-4578-8982-17D6AF619CC9}"/>
                </a:ext>
              </a:extLst>
            </p:cNvPr>
            <p:cNvSpPr/>
            <p:nvPr/>
          </p:nvSpPr>
          <p:spPr>
            <a:xfrm>
              <a:off x="7906721"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306">
              <a:extLst>
                <a:ext uri="{FF2B5EF4-FFF2-40B4-BE49-F238E27FC236}">
                  <a16:creationId xmlns:a16="http://schemas.microsoft.com/office/drawing/2014/main" id="{212D1429-F11A-438F-AD6E-A973CDCF8500}"/>
                </a:ext>
              </a:extLst>
            </p:cNvPr>
            <p:cNvSpPr/>
            <p:nvPr/>
          </p:nvSpPr>
          <p:spPr>
            <a:xfrm>
              <a:off x="8379194"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2C0DDDBF-43BB-49DD-8EA6-DA66BCD1B408}"/>
                </a:ext>
              </a:extLst>
            </p:cNvPr>
            <p:cNvSpPr/>
            <p:nvPr/>
          </p:nvSpPr>
          <p:spPr>
            <a:xfrm>
              <a:off x="8851667"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a:extLst>
                <a:ext uri="{FF2B5EF4-FFF2-40B4-BE49-F238E27FC236}">
                  <a16:creationId xmlns:a16="http://schemas.microsoft.com/office/drawing/2014/main" id="{61517928-8FE2-47B4-8429-EC63F4E859C1}"/>
                </a:ext>
              </a:extLst>
            </p:cNvPr>
            <p:cNvSpPr/>
            <p:nvPr/>
          </p:nvSpPr>
          <p:spPr>
            <a:xfrm>
              <a:off x="9324140" y="4423687"/>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a:extLst>
                <a:ext uri="{FF2B5EF4-FFF2-40B4-BE49-F238E27FC236}">
                  <a16:creationId xmlns:a16="http://schemas.microsoft.com/office/drawing/2014/main" id="{E39919F1-7192-4552-8B6A-A3BA2BB4F655}"/>
                </a:ext>
              </a:extLst>
            </p:cNvPr>
            <p:cNvSpPr/>
            <p:nvPr/>
          </p:nvSpPr>
          <p:spPr>
            <a:xfrm>
              <a:off x="6489302"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a:extLst>
                <a:ext uri="{FF2B5EF4-FFF2-40B4-BE49-F238E27FC236}">
                  <a16:creationId xmlns:a16="http://schemas.microsoft.com/office/drawing/2014/main" id="{87B965D9-B3CD-4D7A-981B-D2D4A4EF8397}"/>
                </a:ext>
              </a:extLst>
            </p:cNvPr>
            <p:cNvSpPr/>
            <p:nvPr/>
          </p:nvSpPr>
          <p:spPr>
            <a:xfrm>
              <a:off x="6961775"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a:extLst>
                <a:ext uri="{FF2B5EF4-FFF2-40B4-BE49-F238E27FC236}">
                  <a16:creationId xmlns:a16="http://schemas.microsoft.com/office/drawing/2014/main" id="{F92816F3-2985-4A5B-8C9E-35BB0F29084C}"/>
                </a:ext>
              </a:extLst>
            </p:cNvPr>
            <p:cNvSpPr/>
            <p:nvPr/>
          </p:nvSpPr>
          <p:spPr>
            <a:xfrm>
              <a:off x="7434248"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a:extLst>
                <a:ext uri="{FF2B5EF4-FFF2-40B4-BE49-F238E27FC236}">
                  <a16:creationId xmlns:a16="http://schemas.microsoft.com/office/drawing/2014/main" id="{55361209-810C-4665-BAB7-21EF4AF9B20D}"/>
                </a:ext>
              </a:extLst>
            </p:cNvPr>
            <p:cNvSpPr/>
            <p:nvPr/>
          </p:nvSpPr>
          <p:spPr>
            <a:xfrm>
              <a:off x="7906721"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a:extLst>
                <a:ext uri="{FF2B5EF4-FFF2-40B4-BE49-F238E27FC236}">
                  <a16:creationId xmlns:a16="http://schemas.microsoft.com/office/drawing/2014/main" id="{18899EBB-F10C-4AF7-86A9-1BE9076ED39A}"/>
                </a:ext>
              </a:extLst>
            </p:cNvPr>
            <p:cNvSpPr/>
            <p:nvPr/>
          </p:nvSpPr>
          <p:spPr>
            <a:xfrm>
              <a:off x="8379194"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a:extLst>
                <a:ext uri="{FF2B5EF4-FFF2-40B4-BE49-F238E27FC236}">
                  <a16:creationId xmlns:a16="http://schemas.microsoft.com/office/drawing/2014/main" id="{91036956-CD32-471F-B98E-2F473F7C86CF}"/>
                </a:ext>
              </a:extLst>
            </p:cNvPr>
            <p:cNvSpPr/>
            <p:nvPr/>
          </p:nvSpPr>
          <p:spPr>
            <a:xfrm>
              <a:off x="8851667"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32BD23EF-4330-4E2F-AD81-29E6A3C8D5E1}"/>
                </a:ext>
              </a:extLst>
            </p:cNvPr>
            <p:cNvSpPr/>
            <p:nvPr/>
          </p:nvSpPr>
          <p:spPr>
            <a:xfrm>
              <a:off x="9324140" y="4896160"/>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3" name="矩形 382">
            <a:extLst>
              <a:ext uri="{FF2B5EF4-FFF2-40B4-BE49-F238E27FC236}">
                <a16:creationId xmlns:a16="http://schemas.microsoft.com/office/drawing/2014/main" id="{486F6A99-AC09-4D82-9FE6-1E2E94D3F34D}"/>
              </a:ext>
            </a:extLst>
          </p:cNvPr>
          <p:cNvSpPr/>
          <p:nvPr/>
        </p:nvSpPr>
        <p:spPr>
          <a:xfrm>
            <a:off x="3642371" y="4972193"/>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BEF44E18-4ABF-40CE-83B8-84E21614DA0D}"/>
              </a:ext>
            </a:extLst>
          </p:cNvPr>
          <p:cNvSpPr/>
          <p:nvPr/>
        </p:nvSpPr>
        <p:spPr>
          <a:xfrm>
            <a:off x="4000829" y="4972193"/>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a:extLst>
              <a:ext uri="{FF2B5EF4-FFF2-40B4-BE49-F238E27FC236}">
                <a16:creationId xmlns:a16="http://schemas.microsoft.com/office/drawing/2014/main" id="{E3295B94-B896-4ED1-A657-4F920D0FB5D6}"/>
              </a:ext>
            </a:extLst>
          </p:cNvPr>
          <p:cNvSpPr/>
          <p:nvPr/>
        </p:nvSpPr>
        <p:spPr>
          <a:xfrm>
            <a:off x="3642371" y="5328039"/>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385">
            <a:extLst>
              <a:ext uri="{FF2B5EF4-FFF2-40B4-BE49-F238E27FC236}">
                <a16:creationId xmlns:a16="http://schemas.microsoft.com/office/drawing/2014/main" id="{C5B3933E-F7EC-4C50-A61D-07BE1BA5AB07}"/>
              </a:ext>
            </a:extLst>
          </p:cNvPr>
          <p:cNvSpPr/>
          <p:nvPr/>
        </p:nvSpPr>
        <p:spPr>
          <a:xfrm>
            <a:off x="4006544" y="5328039"/>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1D62E31E-7245-45FE-B255-8575A3124F9A}"/>
              </a:ext>
            </a:extLst>
          </p:cNvPr>
          <p:cNvSpPr/>
          <p:nvPr/>
        </p:nvSpPr>
        <p:spPr>
          <a:xfrm>
            <a:off x="4355770" y="5328039"/>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203BBD13-F642-441A-8916-231C8370A772}"/>
              </a:ext>
            </a:extLst>
          </p:cNvPr>
          <p:cNvSpPr/>
          <p:nvPr/>
        </p:nvSpPr>
        <p:spPr>
          <a:xfrm>
            <a:off x="3998540" y="5683801"/>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B0B3A342-F09B-404C-84F4-98141998A331}"/>
              </a:ext>
            </a:extLst>
          </p:cNvPr>
          <p:cNvSpPr/>
          <p:nvPr/>
        </p:nvSpPr>
        <p:spPr>
          <a:xfrm>
            <a:off x="4355770" y="5683801"/>
            <a:ext cx="358129" cy="358129"/>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1" name="组合 390">
            <a:extLst>
              <a:ext uri="{FF2B5EF4-FFF2-40B4-BE49-F238E27FC236}">
                <a16:creationId xmlns:a16="http://schemas.microsoft.com/office/drawing/2014/main" id="{2F71E2FA-5B02-4ECB-8BB6-540F7F2AE68E}"/>
              </a:ext>
            </a:extLst>
          </p:cNvPr>
          <p:cNvGrpSpPr/>
          <p:nvPr/>
        </p:nvGrpSpPr>
        <p:grpSpPr>
          <a:xfrm>
            <a:off x="6229212" y="4258219"/>
            <a:ext cx="2498912" cy="2498912"/>
            <a:chOff x="2159150" y="2044843"/>
            <a:chExt cx="3307311" cy="3307311"/>
          </a:xfrm>
        </p:grpSpPr>
        <p:sp>
          <p:nvSpPr>
            <p:cNvPr id="392" name="矩形 391">
              <a:extLst>
                <a:ext uri="{FF2B5EF4-FFF2-40B4-BE49-F238E27FC236}">
                  <a16:creationId xmlns:a16="http://schemas.microsoft.com/office/drawing/2014/main" id="{EF77172A-111B-42F5-AFFD-D055E687AA33}"/>
                </a:ext>
              </a:extLst>
            </p:cNvPr>
            <p:cNvSpPr/>
            <p:nvPr/>
          </p:nvSpPr>
          <p:spPr>
            <a:xfrm>
              <a:off x="2159150"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矩形 392">
              <a:extLst>
                <a:ext uri="{FF2B5EF4-FFF2-40B4-BE49-F238E27FC236}">
                  <a16:creationId xmlns:a16="http://schemas.microsoft.com/office/drawing/2014/main" id="{9CDD99F8-F7E5-406C-A479-BAE9F8463DF1}"/>
                </a:ext>
              </a:extLst>
            </p:cNvPr>
            <p:cNvSpPr/>
            <p:nvPr/>
          </p:nvSpPr>
          <p:spPr>
            <a:xfrm>
              <a:off x="2631623"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7E1A2710-5C0F-40E0-AB02-F50565E90101}"/>
                </a:ext>
              </a:extLst>
            </p:cNvPr>
            <p:cNvSpPr/>
            <p:nvPr/>
          </p:nvSpPr>
          <p:spPr>
            <a:xfrm>
              <a:off x="3104096"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5D1363CC-1DF9-4B3C-B40F-FEF9138EFAD6}"/>
                </a:ext>
              </a:extLst>
            </p:cNvPr>
            <p:cNvSpPr/>
            <p:nvPr/>
          </p:nvSpPr>
          <p:spPr>
            <a:xfrm>
              <a:off x="3576569"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51D82A4E-1310-48D6-8A0F-5765E87B130F}"/>
                </a:ext>
              </a:extLst>
            </p:cNvPr>
            <p:cNvSpPr/>
            <p:nvPr/>
          </p:nvSpPr>
          <p:spPr>
            <a:xfrm>
              <a:off x="4049042"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D0FB4EF7-6E66-4DA6-B245-1458C614241A}"/>
                </a:ext>
              </a:extLst>
            </p:cNvPr>
            <p:cNvSpPr/>
            <p:nvPr/>
          </p:nvSpPr>
          <p:spPr>
            <a:xfrm>
              <a:off x="4521515"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33BA6C14-CCCC-4F80-9149-EFDFBC63C2D6}"/>
                </a:ext>
              </a:extLst>
            </p:cNvPr>
            <p:cNvSpPr/>
            <p:nvPr/>
          </p:nvSpPr>
          <p:spPr>
            <a:xfrm>
              <a:off x="4993988" y="2044843"/>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398">
              <a:extLst>
                <a:ext uri="{FF2B5EF4-FFF2-40B4-BE49-F238E27FC236}">
                  <a16:creationId xmlns:a16="http://schemas.microsoft.com/office/drawing/2014/main" id="{F5637CDB-6707-4FDA-87AF-2A730ECB6F31}"/>
                </a:ext>
              </a:extLst>
            </p:cNvPr>
            <p:cNvSpPr/>
            <p:nvPr/>
          </p:nvSpPr>
          <p:spPr>
            <a:xfrm>
              <a:off x="2159150"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a:extLst>
                <a:ext uri="{FF2B5EF4-FFF2-40B4-BE49-F238E27FC236}">
                  <a16:creationId xmlns:a16="http://schemas.microsoft.com/office/drawing/2014/main" id="{25375BE9-7FB3-45AE-BFA1-FD14BB07CC6F}"/>
                </a:ext>
              </a:extLst>
            </p:cNvPr>
            <p:cNvSpPr/>
            <p:nvPr/>
          </p:nvSpPr>
          <p:spPr>
            <a:xfrm>
              <a:off x="2631623"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a:extLst>
                <a:ext uri="{FF2B5EF4-FFF2-40B4-BE49-F238E27FC236}">
                  <a16:creationId xmlns:a16="http://schemas.microsoft.com/office/drawing/2014/main" id="{3E169D97-B7B8-4964-B50B-239855274104}"/>
                </a:ext>
              </a:extLst>
            </p:cNvPr>
            <p:cNvSpPr/>
            <p:nvPr/>
          </p:nvSpPr>
          <p:spPr>
            <a:xfrm>
              <a:off x="3104096"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矩形 401">
              <a:extLst>
                <a:ext uri="{FF2B5EF4-FFF2-40B4-BE49-F238E27FC236}">
                  <a16:creationId xmlns:a16="http://schemas.microsoft.com/office/drawing/2014/main" id="{BBAF0297-189B-4BBB-87CE-AC9E754D9937}"/>
                </a:ext>
              </a:extLst>
            </p:cNvPr>
            <p:cNvSpPr/>
            <p:nvPr/>
          </p:nvSpPr>
          <p:spPr>
            <a:xfrm>
              <a:off x="3576569"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402">
              <a:extLst>
                <a:ext uri="{FF2B5EF4-FFF2-40B4-BE49-F238E27FC236}">
                  <a16:creationId xmlns:a16="http://schemas.microsoft.com/office/drawing/2014/main" id="{CF9C4E19-6B57-493A-A00F-55DBFC055135}"/>
                </a:ext>
              </a:extLst>
            </p:cNvPr>
            <p:cNvSpPr/>
            <p:nvPr/>
          </p:nvSpPr>
          <p:spPr>
            <a:xfrm>
              <a:off x="4049042"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a:extLst>
                <a:ext uri="{FF2B5EF4-FFF2-40B4-BE49-F238E27FC236}">
                  <a16:creationId xmlns:a16="http://schemas.microsoft.com/office/drawing/2014/main" id="{FE3A97E7-81AD-4AE4-8E96-C39459633112}"/>
                </a:ext>
              </a:extLst>
            </p:cNvPr>
            <p:cNvSpPr/>
            <p:nvPr/>
          </p:nvSpPr>
          <p:spPr>
            <a:xfrm>
              <a:off x="4521515"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a:extLst>
                <a:ext uri="{FF2B5EF4-FFF2-40B4-BE49-F238E27FC236}">
                  <a16:creationId xmlns:a16="http://schemas.microsoft.com/office/drawing/2014/main" id="{04EE0E17-B5C8-4AEC-8743-2A04C3B00779}"/>
                </a:ext>
              </a:extLst>
            </p:cNvPr>
            <p:cNvSpPr/>
            <p:nvPr/>
          </p:nvSpPr>
          <p:spPr>
            <a:xfrm>
              <a:off x="4993988"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a:extLst>
                <a:ext uri="{FF2B5EF4-FFF2-40B4-BE49-F238E27FC236}">
                  <a16:creationId xmlns:a16="http://schemas.microsoft.com/office/drawing/2014/main" id="{D45391C2-1625-460E-8B07-0E8EC359C49F}"/>
                </a:ext>
              </a:extLst>
            </p:cNvPr>
            <p:cNvSpPr/>
            <p:nvPr/>
          </p:nvSpPr>
          <p:spPr>
            <a:xfrm>
              <a:off x="2159150"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a:extLst>
                <a:ext uri="{FF2B5EF4-FFF2-40B4-BE49-F238E27FC236}">
                  <a16:creationId xmlns:a16="http://schemas.microsoft.com/office/drawing/2014/main" id="{D7EF8301-CCE5-4D18-BE67-B3EBB5DDC87A}"/>
                </a:ext>
              </a:extLst>
            </p:cNvPr>
            <p:cNvSpPr/>
            <p:nvPr/>
          </p:nvSpPr>
          <p:spPr>
            <a:xfrm>
              <a:off x="2631623"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a:extLst>
                <a:ext uri="{FF2B5EF4-FFF2-40B4-BE49-F238E27FC236}">
                  <a16:creationId xmlns:a16="http://schemas.microsoft.com/office/drawing/2014/main" id="{6F5B47B7-C783-48E3-85E5-D04FB940859C}"/>
                </a:ext>
              </a:extLst>
            </p:cNvPr>
            <p:cNvSpPr/>
            <p:nvPr/>
          </p:nvSpPr>
          <p:spPr>
            <a:xfrm>
              <a:off x="3104096"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a:extLst>
                <a:ext uri="{FF2B5EF4-FFF2-40B4-BE49-F238E27FC236}">
                  <a16:creationId xmlns:a16="http://schemas.microsoft.com/office/drawing/2014/main" id="{0758A43A-37CE-43F7-BB9A-C4CE4C04047C}"/>
                </a:ext>
              </a:extLst>
            </p:cNvPr>
            <p:cNvSpPr/>
            <p:nvPr/>
          </p:nvSpPr>
          <p:spPr>
            <a:xfrm>
              <a:off x="3576569"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矩形 409">
              <a:extLst>
                <a:ext uri="{FF2B5EF4-FFF2-40B4-BE49-F238E27FC236}">
                  <a16:creationId xmlns:a16="http://schemas.microsoft.com/office/drawing/2014/main" id="{5E55A010-EA53-40A2-BFA5-0B4521C3042C}"/>
                </a:ext>
              </a:extLst>
            </p:cNvPr>
            <p:cNvSpPr/>
            <p:nvPr/>
          </p:nvSpPr>
          <p:spPr>
            <a:xfrm>
              <a:off x="4049042"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矩形 410">
              <a:extLst>
                <a:ext uri="{FF2B5EF4-FFF2-40B4-BE49-F238E27FC236}">
                  <a16:creationId xmlns:a16="http://schemas.microsoft.com/office/drawing/2014/main" id="{CD58331B-5AA7-4C86-8DB5-67EE9BB4CD69}"/>
                </a:ext>
              </a:extLst>
            </p:cNvPr>
            <p:cNvSpPr/>
            <p:nvPr/>
          </p:nvSpPr>
          <p:spPr>
            <a:xfrm>
              <a:off x="4521515"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矩形 411">
              <a:extLst>
                <a:ext uri="{FF2B5EF4-FFF2-40B4-BE49-F238E27FC236}">
                  <a16:creationId xmlns:a16="http://schemas.microsoft.com/office/drawing/2014/main" id="{86197C89-2A2D-4207-ABF6-BD804F874242}"/>
                </a:ext>
              </a:extLst>
            </p:cNvPr>
            <p:cNvSpPr/>
            <p:nvPr/>
          </p:nvSpPr>
          <p:spPr>
            <a:xfrm>
              <a:off x="4993988"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矩形 412">
              <a:extLst>
                <a:ext uri="{FF2B5EF4-FFF2-40B4-BE49-F238E27FC236}">
                  <a16:creationId xmlns:a16="http://schemas.microsoft.com/office/drawing/2014/main" id="{0575096B-5837-4626-BB31-9EBA15218C2B}"/>
                </a:ext>
              </a:extLst>
            </p:cNvPr>
            <p:cNvSpPr/>
            <p:nvPr/>
          </p:nvSpPr>
          <p:spPr>
            <a:xfrm>
              <a:off x="2159150"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2B4849C0-AD7B-4C09-8799-B9C2F0BFD6C4}"/>
                </a:ext>
              </a:extLst>
            </p:cNvPr>
            <p:cNvSpPr/>
            <p:nvPr/>
          </p:nvSpPr>
          <p:spPr>
            <a:xfrm>
              <a:off x="2631623"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6BFEB4AF-1F6E-4FC4-8219-AB9ED8D15842}"/>
                </a:ext>
              </a:extLst>
            </p:cNvPr>
            <p:cNvSpPr/>
            <p:nvPr/>
          </p:nvSpPr>
          <p:spPr>
            <a:xfrm>
              <a:off x="3104096"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37ED4279-7185-4FD6-A0FF-B9BEFF8D1660}"/>
                </a:ext>
              </a:extLst>
            </p:cNvPr>
            <p:cNvSpPr/>
            <p:nvPr/>
          </p:nvSpPr>
          <p:spPr>
            <a:xfrm>
              <a:off x="3576569"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B18D2FC4-2F33-46D8-A446-C84F7214E8E6}"/>
                </a:ext>
              </a:extLst>
            </p:cNvPr>
            <p:cNvSpPr/>
            <p:nvPr/>
          </p:nvSpPr>
          <p:spPr>
            <a:xfrm>
              <a:off x="4049042"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F5BD382F-7C90-4964-89A3-FFC91C8502ED}"/>
                </a:ext>
              </a:extLst>
            </p:cNvPr>
            <p:cNvSpPr/>
            <p:nvPr/>
          </p:nvSpPr>
          <p:spPr>
            <a:xfrm>
              <a:off x="4521515"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7A5A0860-C3AD-4398-8B2D-9AA455AE3AF3}"/>
                </a:ext>
              </a:extLst>
            </p:cNvPr>
            <p:cNvSpPr/>
            <p:nvPr/>
          </p:nvSpPr>
          <p:spPr>
            <a:xfrm>
              <a:off x="4993988"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317F72BE-BB4D-4465-AB22-20C8B550DDC1}"/>
                </a:ext>
              </a:extLst>
            </p:cNvPr>
            <p:cNvSpPr/>
            <p:nvPr/>
          </p:nvSpPr>
          <p:spPr>
            <a:xfrm>
              <a:off x="2159150"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8A23A81A-9135-415D-92E1-D59573E30BC6}"/>
                </a:ext>
              </a:extLst>
            </p:cNvPr>
            <p:cNvSpPr/>
            <p:nvPr/>
          </p:nvSpPr>
          <p:spPr>
            <a:xfrm>
              <a:off x="2631623"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8E1B8550-0767-43F8-A5E1-6CD943136F57}"/>
                </a:ext>
              </a:extLst>
            </p:cNvPr>
            <p:cNvSpPr/>
            <p:nvPr/>
          </p:nvSpPr>
          <p:spPr>
            <a:xfrm>
              <a:off x="3104096"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6922A5B7-9785-4B03-B08C-A148952925F1}"/>
                </a:ext>
              </a:extLst>
            </p:cNvPr>
            <p:cNvSpPr/>
            <p:nvPr/>
          </p:nvSpPr>
          <p:spPr>
            <a:xfrm>
              <a:off x="3576569"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7938E00F-4B54-4ABD-84BA-4B42E1F102D7}"/>
                </a:ext>
              </a:extLst>
            </p:cNvPr>
            <p:cNvSpPr/>
            <p:nvPr/>
          </p:nvSpPr>
          <p:spPr>
            <a:xfrm>
              <a:off x="4049042"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6B2BE1ED-CD07-4C09-9552-0BCCEA48C95A}"/>
                </a:ext>
              </a:extLst>
            </p:cNvPr>
            <p:cNvSpPr/>
            <p:nvPr/>
          </p:nvSpPr>
          <p:spPr>
            <a:xfrm>
              <a:off x="4521515"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EF31C962-8FE8-45F6-BD07-05EC3C879AAF}"/>
                </a:ext>
              </a:extLst>
            </p:cNvPr>
            <p:cNvSpPr/>
            <p:nvPr/>
          </p:nvSpPr>
          <p:spPr>
            <a:xfrm>
              <a:off x="4993988"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0F098B02-030B-4433-8478-8AEAA68CAAAD}"/>
                </a:ext>
              </a:extLst>
            </p:cNvPr>
            <p:cNvSpPr/>
            <p:nvPr/>
          </p:nvSpPr>
          <p:spPr>
            <a:xfrm>
              <a:off x="2159150"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57918F30-6DC3-4E72-B399-BCA9F932FCE3}"/>
                </a:ext>
              </a:extLst>
            </p:cNvPr>
            <p:cNvSpPr/>
            <p:nvPr/>
          </p:nvSpPr>
          <p:spPr>
            <a:xfrm>
              <a:off x="2631623"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a:extLst>
                <a:ext uri="{FF2B5EF4-FFF2-40B4-BE49-F238E27FC236}">
                  <a16:creationId xmlns:a16="http://schemas.microsoft.com/office/drawing/2014/main" id="{9BAA2678-A94E-421A-B606-550A5B69E742}"/>
                </a:ext>
              </a:extLst>
            </p:cNvPr>
            <p:cNvSpPr/>
            <p:nvPr/>
          </p:nvSpPr>
          <p:spPr>
            <a:xfrm>
              <a:off x="3104096"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矩形 429">
              <a:extLst>
                <a:ext uri="{FF2B5EF4-FFF2-40B4-BE49-F238E27FC236}">
                  <a16:creationId xmlns:a16="http://schemas.microsoft.com/office/drawing/2014/main" id="{B9E51F29-DDFA-4B85-913D-17BC200D0248}"/>
                </a:ext>
              </a:extLst>
            </p:cNvPr>
            <p:cNvSpPr/>
            <p:nvPr/>
          </p:nvSpPr>
          <p:spPr>
            <a:xfrm>
              <a:off x="3576569"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矩形 430">
              <a:extLst>
                <a:ext uri="{FF2B5EF4-FFF2-40B4-BE49-F238E27FC236}">
                  <a16:creationId xmlns:a16="http://schemas.microsoft.com/office/drawing/2014/main" id="{BFABD107-A7FB-499B-BC9C-ED92D7908E66}"/>
                </a:ext>
              </a:extLst>
            </p:cNvPr>
            <p:cNvSpPr/>
            <p:nvPr/>
          </p:nvSpPr>
          <p:spPr>
            <a:xfrm>
              <a:off x="4049042"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矩形 431">
              <a:extLst>
                <a:ext uri="{FF2B5EF4-FFF2-40B4-BE49-F238E27FC236}">
                  <a16:creationId xmlns:a16="http://schemas.microsoft.com/office/drawing/2014/main" id="{707ACD39-8E9A-482C-BAE3-BC0F784FBC68}"/>
                </a:ext>
              </a:extLst>
            </p:cNvPr>
            <p:cNvSpPr/>
            <p:nvPr/>
          </p:nvSpPr>
          <p:spPr>
            <a:xfrm>
              <a:off x="4521515"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矩形 432">
              <a:extLst>
                <a:ext uri="{FF2B5EF4-FFF2-40B4-BE49-F238E27FC236}">
                  <a16:creationId xmlns:a16="http://schemas.microsoft.com/office/drawing/2014/main" id="{5906BE55-A50F-45D8-B701-00E55EA33439}"/>
                </a:ext>
              </a:extLst>
            </p:cNvPr>
            <p:cNvSpPr/>
            <p:nvPr/>
          </p:nvSpPr>
          <p:spPr>
            <a:xfrm>
              <a:off x="4993988"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矩形 433">
              <a:extLst>
                <a:ext uri="{FF2B5EF4-FFF2-40B4-BE49-F238E27FC236}">
                  <a16:creationId xmlns:a16="http://schemas.microsoft.com/office/drawing/2014/main" id="{CF005CEA-72F8-4916-AA6D-E91C201223EC}"/>
                </a:ext>
              </a:extLst>
            </p:cNvPr>
            <p:cNvSpPr/>
            <p:nvPr/>
          </p:nvSpPr>
          <p:spPr>
            <a:xfrm>
              <a:off x="2159150"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矩形 434">
              <a:extLst>
                <a:ext uri="{FF2B5EF4-FFF2-40B4-BE49-F238E27FC236}">
                  <a16:creationId xmlns:a16="http://schemas.microsoft.com/office/drawing/2014/main" id="{471E1BA8-8F3C-4B44-A612-9431D3ECB6FB}"/>
                </a:ext>
              </a:extLst>
            </p:cNvPr>
            <p:cNvSpPr/>
            <p:nvPr/>
          </p:nvSpPr>
          <p:spPr>
            <a:xfrm>
              <a:off x="2631623"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矩形 435">
              <a:extLst>
                <a:ext uri="{FF2B5EF4-FFF2-40B4-BE49-F238E27FC236}">
                  <a16:creationId xmlns:a16="http://schemas.microsoft.com/office/drawing/2014/main" id="{0C754DC2-5778-44E3-8E09-B026675A291B}"/>
                </a:ext>
              </a:extLst>
            </p:cNvPr>
            <p:cNvSpPr/>
            <p:nvPr/>
          </p:nvSpPr>
          <p:spPr>
            <a:xfrm>
              <a:off x="3104096"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A60C4D71-CA80-46FC-BCAE-3C15CAF8C687}"/>
                </a:ext>
              </a:extLst>
            </p:cNvPr>
            <p:cNvSpPr/>
            <p:nvPr/>
          </p:nvSpPr>
          <p:spPr>
            <a:xfrm>
              <a:off x="3576569"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FB7A4DAE-C3CD-448F-A4DC-A8C291CB6B8E}"/>
                </a:ext>
              </a:extLst>
            </p:cNvPr>
            <p:cNvSpPr/>
            <p:nvPr/>
          </p:nvSpPr>
          <p:spPr>
            <a:xfrm>
              <a:off x="4049042"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5E43ACDF-B3AB-459D-A873-F1482B3D1866}"/>
                </a:ext>
              </a:extLst>
            </p:cNvPr>
            <p:cNvSpPr/>
            <p:nvPr/>
          </p:nvSpPr>
          <p:spPr>
            <a:xfrm>
              <a:off x="4521515"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矩形 439">
              <a:extLst>
                <a:ext uri="{FF2B5EF4-FFF2-40B4-BE49-F238E27FC236}">
                  <a16:creationId xmlns:a16="http://schemas.microsoft.com/office/drawing/2014/main" id="{9D4FAFC0-4739-4B33-8189-41825F77C191}"/>
                </a:ext>
              </a:extLst>
            </p:cNvPr>
            <p:cNvSpPr/>
            <p:nvPr/>
          </p:nvSpPr>
          <p:spPr>
            <a:xfrm>
              <a:off x="4993988" y="4879681"/>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2" name="组合 491">
            <a:extLst>
              <a:ext uri="{FF2B5EF4-FFF2-40B4-BE49-F238E27FC236}">
                <a16:creationId xmlns:a16="http://schemas.microsoft.com/office/drawing/2014/main" id="{71562715-1EF4-42E4-BCF9-5F479E77FF58}"/>
              </a:ext>
            </a:extLst>
          </p:cNvPr>
          <p:cNvGrpSpPr/>
          <p:nvPr/>
        </p:nvGrpSpPr>
        <p:grpSpPr>
          <a:xfrm>
            <a:off x="6229212" y="1661579"/>
            <a:ext cx="2498912" cy="2498912"/>
            <a:chOff x="2159150" y="2044843"/>
            <a:chExt cx="3307311" cy="3307311"/>
          </a:xfrm>
        </p:grpSpPr>
        <p:sp>
          <p:nvSpPr>
            <p:cNvPr id="493" name="矩形 492">
              <a:extLst>
                <a:ext uri="{FF2B5EF4-FFF2-40B4-BE49-F238E27FC236}">
                  <a16:creationId xmlns:a16="http://schemas.microsoft.com/office/drawing/2014/main" id="{AB274E2A-7F39-4775-8DFB-D5CA60730CE3}"/>
                </a:ext>
              </a:extLst>
            </p:cNvPr>
            <p:cNvSpPr/>
            <p:nvPr/>
          </p:nvSpPr>
          <p:spPr>
            <a:xfrm>
              <a:off x="2159150"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a:extLst>
                <a:ext uri="{FF2B5EF4-FFF2-40B4-BE49-F238E27FC236}">
                  <a16:creationId xmlns:a16="http://schemas.microsoft.com/office/drawing/2014/main" id="{318AFCC5-074B-4912-9DF8-DDC89CF2439D}"/>
                </a:ext>
              </a:extLst>
            </p:cNvPr>
            <p:cNvSpPr/>
            <p:nvPr/>
          </p:nvSpPr>
          <p:spPr>
            <a:xfrm>
              <a:off x="2631623"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494">
              <a:extLst>
                <a:ext uri="{FF2B5EF4-FFF2-40B4-BE49-F238E27FC236}">
                  <a16:creationId xmlns:a16="http://schemas.microsoft.com/office/drawing/2014/main" id="{80736B98-02A3-46A8-B6DD-1D10BEB521C2}"/>
                </a:ext>
              </a:extLst>
            </p:cNvPr>
            <p:cNvSpPr/>
            <p:nvPr/>
          </p:nvSpPr>
          <p:spPr>
            <a:xfrm>
              <a:off x="3104096"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495">
              <a:extLst>
                <a:ext uri="{FF2B5EF4-FFF2-40B4-BE49-F238E27FC236}">
                  <a16:creationId xmlns:a16="http://schemas.microsoft.com/office/drawing/2014/main" id="{1E40A8EC-EC8C-40EB-AEE4-558C2796EB4F}"/>
                </a:ext>
              </a:extLst>
            </p:cNvPr>
            <p:cNvSpPr/>
            <p:nvPr/>
          </p:nvSpPr>
          <p:spPr>
            <a:xfrm>
              <a:off x="3576569"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a:extLst>
                <a:ext uri="{FF2B5EF4-FFF2-40B4-BE49-F238E27FC236}">
                  <a16:creationId xmlns:a16="http://schemas.microsoft.com/office/drawing/2014/main" id="{462B5162-69A3-4529-8F8E-45FE47F63896}"/>
                </a:ext>
              </a:extLst>
            </p:cNvPr>
            <p:cNvSpPr/>
            <p:nvPr/>
          </p:nvSpPr>
          <p:spPr>
            <a:xfrm>
              <a:off x="4049042"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a:extLst>
                <a:ext uri="{FF2B5EF4-FFF2-40B4-BE49-F238E27FC236}">
                  <a16:creationId xmlns:a16="http://schemas.microsoft.com/office/drawing/2014/main" id="{F9F02F6F-D701-4533-B3AD-BF30EB21F109}"/>
                </a:ext>
              </a:extLst>
            </p:cNvPr>
            <p:cNvSpPr/>
            <p:nvPr/>
          </p:nvSpPr>
          <p:spPr>
            <a:xfrm>
              <a:off x="4521515"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矩形 498">
              <a:extLst>
                <a:ext uri="{FF2B5EF4-FFF2-40B4-BE49-F238E27FC236}">
                  <a16:creationId xmlns:a16="http://schemas.microsoft.com/office/drawing/2014/main" id="{45D68886-6A07-4390-906B-74821D744152}"/>
                </a:ext>
              </a:extLst>
            </p:cNvPr>
            <p:cNvSpPr/>
            <p:nvPr/>
          </p:nvSpPr>
          <p:spPr>
            <a:xfrm>
              <a:off x="4993988" y="2044843"/>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矩形 499">
              <a:extLst>
                <a:ext uri="{FF2B5EF4-FFF2-40B4-BE49-F238E27FC236}">
                  <a16:creationId xmlns:a16="http://schemas.microsoft.com/office/drawing/2014/main" id="{05C34FE3-A4ED-478D-B40E-D44B63050EF9}"/>
                </a:ext>
              </a:extLst>
            </p:cNvPr>
            <p:cNvSpPr/>
            <p:nvPr/>
          </p:nvSpPr>
          <p:spPr>
            <a:xfrm>
              <a:off x="2159150"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矩形 500">
              <a:extLst>
                <a:ext uri="{FF2B5EF4-FFF2-40B4-BE49-F238E27FC236}">
                  <a16:creationId xmlns:a16="http://schemas.microsoft.com/office/drawing/2014/main" id="{A14B15D9-93D0-4E50-9575-0E485443DC93}"/>
                </a:ext>
              </a:extLst>
            </p:cNvPr>
            <p:cNvSpPr/>
            <p:nvPr/>
          </p:nvSpPr>
          <p:spPr>
            <a:xfrm>
              <a:off x="2631623"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501">
              <a:extLst>
                <a:ext uri="{FF2B5EF4-FFF2-40B4-BE49-F238E27FC236}">
                  <a16:creationId xmlns:a16="http://schemas.microsoft.com/office/drawing/2014/main" id="{B220604F-D65D-43A6-AA44-C67A2CD2E2B2}"/>
                </a:ext>
              </a:extLst>
            </p:cNvPr>
            <p:cNvSpPr/>
            <p:nvPr/>
          </p:nvSpPr>
          <p:spPr>
            <a:xfrm>
              <a:off x="3104096"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矩形 502">
              <a:extLst>
                <a:ext uri="{FF2B5EF4-FFF2-40B4-BE49-F238E27FC236}">
                  <a16:creationId xmlns:a16="http://schemas.microsoft.com/office/drawing/2014/main" id="{FB5CDA8B-B663-4615-A912-D7A03B3D4DE5}"/>
                </a:ext>
              </a:extLst>
            </p:cNvPr>
            <p:cNvSpPr/>
            <p:nvPr/>
          </p:nvSpPr>
          <p:spPr>
            <a:xfrm>
              <a:off x="3576569"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a:extLst>
                <a:ext uri="{FF2B5EF4-FFF2-40B4-BE49-F238E27FC236}">
                  <a16:creationId xmlns:a16="http://schemas.microsoft.com/office/drawing/2014/main" id="{36952A6F-0D58-4C5C-B2CD-A9E861618268}"/>
                </a:ext>
              </a:extLst>
            </p:cNvPr>
            <p:cNvSpPr/>
            <p:nvPr/>
          </p:nvSpPr>
          <p:spPr>
            <a:xfrm>
              <a:off x="4049042"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矩形 504">
              <a:extLst>
                <a:ext uri="{FF2B5EF4-FFF2-40B4-BE49-F238E27FC236}">
                  <a16:creationId xmlns:a16="http://schemas.microsoft.com/office/drawing/2014/main" id="{F61D31E7-1C7B-4452-BE94-BBD228CA30EE}"/>
                </a:ext>
              </a:extLst>
            </p:cNvPr>
            <p:cNvSpPr/>
            <p:nvPr/>
          </p:nvSpPr>
          <p:spPr>
            <a:xfrm>
              <a:off x="4521515" y="2517316"/>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矩形 505">
              <a:extLst>
                <a:ext uri="{FF2B5EF4-FFF2-40B4-BE49-F238E27FC236}">
                  <a16:creationId xmlns:a16="http://schemas.microsoft.com/office/drawing/2014/main" id="{04BF1219-BD69-4809-8397-88B6BBF8F475}"/>
                </a:ext>
              </a:extLst>
            </p:cNvPr>
            <p:cNvSpPr/>
            <p:nvPr/>
          </p:nvSpPr>
          <p:spPr>
            <a:xfrm>
              <a:off x="4993988" y="2517316"/>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矩形 506">
              <a:extLst>
                <a:ext uri="{FF2B5EF4-FFF2-40B4-BE49-F238E27FC236}">
                  <a16:creationId xmlns:a16="http://schemas.microsoft.com/office/drawing/2014/main" id="{3526331A-28E8-4578-89E7-9A7619B2C090}"/>
                </a:ext>
              </a:extLst>
            </p:cNvPr>
            <p:cNvSpPr/>
            <p:nvPr/>
          </p:nvSpPr>
          <p:spPr>
            <a:xfrm>
              <a:off x="2159150"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矩形 507">
              <a:extLst>
                <a:ext uri="{FF2B5EF4-FFF2-40B4-BE49-F238E27FC236}">
                  <a16:creationId xmlns:a16="http://schemas.microsoft.com/office/drawing/2014/main" id="{0A2E78FF-46E2-47E2-88E7-E10E43E4DF45}"/>
                </a:ext>
              </a:extLst>
            </p:cNvPr>
            <p:cNvSpPr/>
            <p:nvPr/>
          </p:nvSpPr>
          <p:spPr>
            <a:xfrm>
              <a:off x="2631623"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D8029D45-5736-4A79-A199-86DEB3D1DB60}"/>
                </a:ext>
              </a:extLst>
            </p:cNvPr>
            <p:cNvSpPr/>
            <p:nvPr/>
          </p:nvSpPr>
          <p:spPr>
            <a:xfrm>
              <a:off x="3104096"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509">
              <a:extLst>
                <a:ext uri="{FF2B5EF4-FFF2-40B4-BE49-F238E27FC236}">
                  <a16:creationId xmlns:a16="http://schemas.microsoft.com/office/drawing/2014/main" id="{D054DFB4-5036-419D-A360-50499BA8F06D}"/>
                </a:ext>
              </a:extLst>
            </p:cNvPr>
            <p:cNvSpPr/>
            <p:nvPr/>
          </p:nvSpPr>
          <p:spPr>
            <a:xfrm>
              <a:off x="3576569"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510">
              <a:extLst>
                <a:ext uri="{FF2B5EF4-FFF2-40B4-BE49-F238E27FC236}">
                  <a16:creationId xmlns:a16="http://schemas.microsoft.com/office/drawing/2014/main" id="{B95ABDAB-1C40-4188-B4D0-BCF1370DD6B0}"/>
                </a:ext>
              </a:extLst>
            </p:cNvPr>
            <p:cNvSpPr/>
            <p:nvPr/>
          </p:nvSpPr>
          <p:spPr>
            <a:xfrm>
              <a:off x="4049042"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矩形 511">
              <a:extLst>
                <a:ext uri="{FF2B5EF4-FFF2-40B4-BE49-F238E27FC236}">
                  <a16:creationId xmlns:a16="http://schemas.microsoft.com/office/drawing/2014/main" id="{3F0195F1-E83A-4D3E-800E-B7389E0F1D29}"/>
                </a:ext>
              </a:extLst>
            </p:cNvPr>
            <p:cNvSpPr/>
            <p:nvPr/>
          </p:nvSpPr>
          <p:spPr>
            <a:xfrm>
              <a:off x="4521515" y="2989789"/>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矩形 512">
              <a:extLst>
                <a:ext uri="{FF2B5EF4-FFF2-40B4-BE49-F238E27FC236}">
                  <a16:creationId xmlns:a16="http://schemas.microsoft.com/office/drawing/2014/main" id="{E98D8061-39A2-483A-B403-178F597FCA88}"/>
                </a:ext>
              </a:extLst>
            </p:cNvPr>
            <p:cNvSpPr/>
            <p:nvPr/>
          </p:nvSpPr>
          <p:spPr>
            <a:xfrm>
              <a:off x="4993988" y="2989789"/>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矩形 513">
              <a:extLst>
                <a:ext uri="{FF2B5EF4-FFF2-40B4-BE49-F238E27FC236}">
                  <a16:creationId xmlns:a16="http://schemas.microsoft.com/office/drawing/2014/main" id="{D2656276-BBD1-488D-999E-2930336E4465}"/>
                </a:ext>
              </a:extLst>
            </p:cNvPr>
            <p:cNvSpPr/>
            <p:nvPr/>
          </p:nvSpPr>
          <p:spPr>
            <a:xfrm>
              <a:off x="2159150"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矩形 514">
              <a:extLst>
                <a:ext uri="{FF2B5EF4-FFF2-40B4-BE49-F238E27FC236}">
                  <a16:creationId xmlns:a16="http://schemas.microsoft.com/office/drawing/2014/main" id="{77B333CA-1780-42FA-9596-F3D8EEA92555}"/>
                </a:ext>
              </a:extLst>
            </p:cNvPr>
            <p:cNvSpPr/>
            <p:nvPr/>
          </p:nvSpPr>
          <p:spPr>
            <a:xfrm>
              <a:off x="2631623"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a:extLst>
                <a:ext uri="{FF2B5EF4-FFF2-40B4-BE49-F238E27FC236}">
                  <a16:creationId xmlns:a16="http://schemas.microsoft.com/office/drawing/2014/main" id="{7AE30C66-E043-4EBA-920D-FC88FD74395F}"/>
                </a:ext>
              </a:extLst>
            </p:cNvPr>
            <p:cNvSpPr/>
            <p:nvPr/>
          </p:nvSpPr>
          <p:spPr>
            <a:xfrm>
              <a:off x="3104096"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矩形 516">
              <a:extLst>
                <a:ext uri="{FF2B5EF4-FFF2-40B4-BE49-F238E27FC236}">
                  <a16:creationId xmlns:a16="http://schemas.microsoft.com/office/drawing/2014/main" id="{1C88BE32-7580-4325-B824-04E367DAB357}"/>
                </a:ext>
              </a:extLst>
            </p:cNvPr>
            <p:cNvSpPr/>
            <p:nvPr/>
          </p:nvSpPr>
          <p:spPr>
            <a:xfrm>
              <a:off x="3576569"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a:extLst>
                <a:ext uri="{FF2B5EF4-FFF2-40B4-BE49-F238E27FC236}">
                  <a16:creationId xmlns:a16="http://schemas.microsoft.com/office/drawing/2014/main" id="{4F0AFBF8-12CC-4B2C-9EEE-D439D8073E59}"/>
                </a:ext>
              </a:extLst>
            </p:cNvPr>
            <p:cNvSpPr/>
            <p:nvPr/>
          </p:nvSpPr>
          <p:spPr>
            <a:xfrm>
              <a:off x="4049042"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a:extLst>
                <a:ext uri="{FF2B5EF4-FFF2-40B4-BE49-F238E27FC236}">
                  <a16:creationId xmlns:a16="http://schemas.microsoft.com/office/drawing/2014/main" id="{1949BF42-67C1-4B52-9DA8-EF1BB0D315A1}"/>
                </a:ext>
              </a:extLst>
            </p:cNvPr>
            <p:cNvSpPr/>
            <p:nvPr/>
          </p:nvSpPr>
          <p:spPr>
            <a:xfrm>
              <a:off x="4521515" y="3462262"/>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a:extLst>
                <a:ext uri="{FF2B5EF4-FFF2-40B4-BE49-F238E27FC236}">
                  <a16:creationId xmlns:a16="http://schemas.microsoft.com/office/drawing/2014/main" id="{0DF56567-0FBC-408C-9F6A-379D58EC3E1F}"/>
                </a:ext>
              </a:extLst>
            </p:cNvPr>
            <p:cNvSpPr/>
            <p:nvPr/>
          </p:nvSpPr>
          <p:spPr>
            <a:xfrm>
              <a:off x="4993988" y="3462262"/>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5C5EA80D-A495-4A61-B7F4-AF7DCEAC7C31}"/>
                </a:ext>
              </a:extLst>
            </p:cNvPr>
            <p:cNvSpPr/>
            <p:nvPr/>
          </p:nvSpPr>
          <p:spPr>
            <a:xfrm>
              <a:off x="2159150"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矩形 521">
              <a:extLst>
                <a:ext uri="{FF2B5EF4-FFF2-40B4-BE49-F238E27FC236}">
                  <a16:creationId xmlns:a16="http://schemas.microsoft.com/office/drawing/2014/main" id="{54C97E32-2352-4430-B978-20889340AC64}"/>
                </a:ext>
              </a:extLst>
            </p:cNvPr>
            <p:cNvSpPr/>
            <p:nvPr/>
          </p:nvSpPr>
          <p:spPr>
            <a:xfrm>
              <a:off x="2631623"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矩形 522">
              <a:extLst>
                <a:ext uri="{FF2B5EF4-FFF2-40B4-BE49-F238E27FC236}">
                  <a16:creationId xmlns:a16="http://schemas.microsoft.com/office/drawing/2014/main" id="{B4F674D3-E1AE-4E94-81D0-B9037FC43F12}"/>
                </a:ext>
              </a:extLst>
            </p:cNvPr>
            <p:cNvSpPr/>
            <p:nvPr/>
          </p:nvSpPr>
          <p:spPr>
            <a:xfrm>
              <a:off x="3104096"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矩形 523">
              <a:extLst>
                <a:ext uri="{FF2B5EF4-FFF2-40B4-BE49-F238E27FC236}">
                  <a16:creationId xmlns:a16="http://schemas.microsoft.com/office/drawing/2014/main" id="{C60AAB7E-303C-42EC-8A13-70D08C6AC5AE}"/>
                </a:ext>
              </a:extLst>
            </p:cNvPr>
            <p:cNvSpPr/>
            <p:nvPr/>
          </p:nvSpPr>
          <p:spPr>
            <a:xfrm>
              <a:off x="3576569"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a:extLst>
                <a:ext uri="{FF2B5EF4-FFF2-40B4-BE49-F238E27FC236}">
                  <a16:creationId xmlns:a16="http://schemas.microsoft.com/office/drawing/2014/main" id="{05DAC2B1-F20E-4522-BABB-78D0E6D84C4B}"/>
                </a:ext>
              </a:extLst>
            </p:cNvPr>
            <p:cNvSpPr/>
            <p:nvPr/>
          </p:nvSpPr>
          <p:spPr>
            <a:xfrm>
              <a:off x="4049042"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矩形 525">
              <a:extLst>
                <a:ext uri="{FF2B5EF4-FFF2-40B4-BE49-F238E27FC236}">
                  <a16:creationId xmlns:a16="http://schemas.microsoft.com/office/drawing/2014/main" id="{EAF18BB2-14AB-447A-9030-B08F9A0DB7A7}"/>
                </a:ext>
              </a:extLst>
            </p:cNvPr>
            <p:cNvSpPr/>
            <p:nvPr/>
          </p:nvSpPr>
          <p:spPr>
            <a:xfrm>
              <a:off x="4521515" y="3934735"/>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矩形 526">
              <a:extLst>
                <a:ext uri="{FF2B5EF4-FFF2-40B4-BE49-F238E27FC236}">
                  <a16:creationId xmlns:a16="http://schemas.microsoft.com/office/drawing/2014/main" id="{04286340-0E01-4185-8C9C-EC898D9B35C8}"/>
                </a:ext>
              </a:extLst>
            </p:cNvPr>
            <p:cNvSpPr/>
            <p:nvPr/>
          </p:nvSpPr>
          <p:spPr>
            <a:xfrm>
              <a:off x="4993988" y="3934735"/>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矩形 527">
              <a:extLst>
                <a:ext uri="{FF2B5EF4-FFF2-40B4-BE49-F238E27FC236}">
                  <a16:creationId xmlns:a16="http://schemas.microsoft.com/office/drawing/2014/main" id="{43B6415A-5CBE-4B35-B11D-2914C75668E8}"/>
                </a:ext>
              </a:extLst>
            </p:cNvPr>
            <p:cNvSpPr/>
            <p:nvPr/>
          </p:nvSpPr>
          <p:spPr>
            <a:xfrm>
              <a:off x="2159150"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矩形 528">
              <a:extLst>
                <a:ext uri="{FF2B5EF4-FFF2-40B4-BE49-F238E27FC236}">
                  <a16:creationId xmlns:a16="http://schemas.microsoft.com/office/drawing/2014/main" id="{4D7BCA46-4425-4881-9339-4131248C82CC}"/>
                </a:ext>
              </a:extLst>
            </p:cNvPr>
            <p:cNvSpPr/>
            <p:nvPr/>
          </p:nvSpPr>
          <p:spPr>
            <a:xfrm>
              <a:off x="2631623"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矩形 529">
              <a:extLst>
                <a:ext uri="{FF2B5EF4-FFF2-40B4-BE49-F238E27FC236}">
                  <a16:creationId xmlns:a16="http://schemas.microsoft.com/office/drawing/2014/main" id="{7857833A-0B38-4A90-93C4-7695582306E6}"/>
                </a:ext>
              </a:extLst>
            </p:cNvPr>
            <p:cNvSpPr/>
            <p:nvPr/>
          </p:nvSpPr>
          <p:spPr>
            <a:xfrm>
              <a:off x="3104096"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矩形 530">
              <a:extLst>
                <a:ext uri="{FF2B5EF4-FFF2-40B4-BE49-F238E27FC236}">
                  <a16:creationId xmlns:a16="http://schemas.microsoft.com/office/drawing/2014/main" id="{7961641B-DF6F-44CA-B1C7-103D86E7DD11}"/>
                </a:ext>
              </a:extLst>
            </p:cNvPr>
            <p:cNvSpPr/>
            <p:nvPr/>
          </p:nvSpPr>
          <p:spPr>
            <a:xfrm>
              <a:off x="3576569"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矩形 531">
              <a:extLst>
                <a:ext uri="{FF2B5EF4-FFF2-40B4-BE49-F238E27FC236}">
                  <a16:creationId xmlns:a16="http://schemas.microsoft.com/office/drawing/2014/main" id="{D9024F60-B739-4CC4-813B-053F9D9EF8E5}"/>
                </a:ext>
              </a:extLst>
            </p:cNvPr>
            <p:cNvSpPr/>
            <p:nvPr/>
          </p:nvSpPr>
          <p:spPr>
            <a:xfrm>
              <a:off x="4049042"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矩形 532">
              <a:extLst>
                <a:ext uri="{FF2B5EF4-FFF2-40B4-BE49-F238E27FC236}">
                  <a16:creationId xmlns:a16="http://schemas.microsoft.com/office/drawing/2014/main" id="{A0E290F2-982E-4A40-8A27-6033A30A00DA}"/>
                </a:ext>
              </a:extLst>
            </p:cNvPr>
            <p:cNvSpPr/>
            <p:nvPr/>
          </p:nvSpPr>
          <p:spPr>
            <a:xfrm>
              <a:off x="4521515" y="4407208"/>
              <a:ext cx="472473" cy="472473"/>
            </a:xfrm>
            <a:prstGeom prst="rect">
              <a:avLst/>
            </a:prstGeom>
            <a:solidFill>
              <a:srgbClr val="C0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矩形 533">
              <a:extLst>
                <a:ext uri="{FF2B5EF4-FFF2-40B4-BE49-F238E27FC236}">
                  <a16:creationId xmlns:a16="http://schemas.microsoft.com/office/drawing/2014/main" id="{116C0168-AB44-4893-BBEE-6A79BB16E1EC}"/>
                </a:ext>
              </a:extLst>
            </p:cNvPr>
            <p:cNvSpPr/>
            <p:nvPr/>
          </p:nvSpPr>
          <p:spPr>
            <a:xfrm>
              <a:off x="4993988" y="4407208"/>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矩形 534">
              <a:extLst>
                <a:ext uri="{FF2B5EF4-FFF2-40B4-BE49-F238E27FC236}">
                  <a16:creationId xmlns:a16="http://schemas.microsoft.com/office/drawing/2014/main" id="{C4A3004F-E23F-4FE1-8C11-FA298D82D0AD}"/>
                </a:ext>
              </a:extLst>
            </p:cNvPr>
            <p:cNvSpPr/>
            <p:nvPr/>
          </p:nvSpPr>
          <p:spPr>
            <a:xfrm>
              <a:off x="2159150"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矩形 535">
              <a:extLst>
                <a:ext uri="{FF2B5EF4-FFF2-40B4-BE49-F238E27FC236}">
                  <a16:creationId xmlns:a16="http://schemas.microsoft.com/office/drawing/2014/main" id="{491EB126-44B0-4AB4-9815-724F88637488}"/>
                </a:ext>
              </a:extLst>
            </p:cNvPr>
            <p:cNvSpPr/>
            <p:nvPr/>
          </p:nvSpPr>
          <p:spPr>
            <a:xfrm>
              <a:off x="2631623"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矩形 536">
              <a:extLst>
                <a:ext uri="{FF2B5EF4-FFF2-40B4-BE49-F238E27FC236}">
                  <a16:creationId xmlns:a16="http://schemas.microsoft.com/office/drawing/2014/main" id="{989DA34E-8074-4B11-BC96-A30E39D3C6BC}"/>
                </a:ext>
              </a:extLst>
            </p:cNvPr>
            <p:cNvSpPr/>
            <p:nvPr/>
          </p:nvSpPr>
          <p:spPr>
            <a:xfrm>
              <a:off x="3104096"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矩形 537">
              <a:extLst>
                <a:ext uri="{FF2B5EF4-FFF2-40B4-BE49-F238E27FC236}">
                  <a16:creationId xmlns:a16="http://schemas.microsoft.com/office/drawing/2014/main" id="{9B532C9E-13DE-4947-9722-F9DB8A3A3FB5}"/>
                </a:ext>
              </a:extLst>
            </p:cNvPr>
            <p:cNvSpPr/>
            <p:nvPr/>
          </p:nvSpPr>
          <p:spPr>
            <a:xfrm>
              <a:off x="3576569"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矩形 538">
              <a:extLst>
                <a:ext uri="{FF2B5EF4-FFF2-40B4-BE49-F238E27FC236}">
                  <a16:creationId xmlns:a16="http://schemas.microsoft.com/office/drawing/2014/main" id="{3FC1AA1F-2585-474F-932C-1D572DB8E806}"/>
                </a:ext>
              </a:extLst>
            </p:cNvPr>
            <p:cNvSpPr/>
            <p:nvPr/>
          </p:nvSpPr>
          <p:spPr>
            <a:xfrm>
              <a:off x="4049042"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矩形 539">
              <a:extLst>
                <a:ext uri="{FF2B5EF4-FFF2-40B4-BE49-F238E27FC236}">
                  <a16:creationId xmlns:a16="http://schemas.microsoft.com/office/drawing/2014/main" id="{3EECF976-F148-466B-A210-71A9944E2D74}"/>
                </a:ext>
              </a:extLst>
            </p:cNvPr>
            <p:cNvSpPr/>
            <p:nvPr/>
          </p:nvSpPr>
          <p:spPr>
            <a:xfrm>
              <a:off x="4521515"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矩形 540">
              <a:extLst>
                <a:ext uri="{FF2B5EF4-FFF2-40B4-BE49-F238E27FC236}">
                  <a16:creationId xmlns:a16="http://schemas.microsoft.com/office/drawing/2014/main" id="{95D6C4F8-AF23-4DC7-A482-62402687BCF4}"/>
                </a:ext>
              </a:extLst>
            </p:cNvPr>
            <p:cNvSpPr/>
            <p:nvPr/>
          </p:nvSpPr>
          <p:spPr>
            <a:xfrm>
              <a:off x="4993988" y="4879681"/>
              <a:ext cx="472473" cy="472473"/>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3" name="图片 542">
            <a:extLst>
              <a:ext uri="{FF2B5EF4-FFF2-40B4-BE49-F238E27FC236}">
                <a16:creationId xmlns:a16="http://schemas.microsoft.com/office/drawing/2014/main" id="{6888856E-4021-4257-99FF-B3A195AA04AC}"/>
              </a:ext>
            </a:extLst>
          </p:cNvPr>
          <p:cNvPicPr>
            <a:picLocks noChangeAspect="1"/>
          </p:cNvPicPr>
          <p:nvPr/>
        </p:nvPicPr>
        <p:blipFill rotWithShape="1">
          <a:blip r:embed="rId3"/>
          <a:srcRect l="673" t="1106" r="727" b="488"/>
          <a:stretch/>
        </p:blipFill>
        <p:spPr>
          <a:xfrm>
            <a:off x="9118863" y="2719399"/>
            <a:ext cx="2970694" cy="2158470"/>
          </a:xfrm>
          <a:prstGeom prst="rect">
            <a:avLst/>
          </a:prstGeom>
        </p:spPr>
      </p:pic>
      <p:pic>
        <p:nvPicPr>
          <p:cNvPr id="544" name="图片 543">
            <a:extLst>
              <a:ext uri="{FF2B5EF4-FFF2-40B4-BE49-F238E27FC236}">
                <a16:creationId xmlns:a16="http://schemas.microsoft.com/office/drawing/2014/main" id="{16A601A8-1410-4999-9D09-7FC42C354C6D}"/>
              </a:ext>
            </a:extLst>
          </p:cNvPr>
          <p:cNvPicPr>
            <a:picLocks noChangeAspect="1"/>
          </p:cNvPicPr>
          <p:nvPr/>
        </p:nvPicPr>
        <p:blipFill rotWithShape="1">
          <a:blip r:embed="rId4"/>
          <a:srcRect l="1034" t="1819" r="3327" b="2109"/>
          <a:stretch/>
        </p:blipFill>
        <p:spPr>
          <a:xfrm>
            <a:off x="9090449" y="383715"/>
            <a:ext cx="2970694" cy="2157595"/>
          </a:xfrm>
          <a:prstGeom prst="rect">
            <a:avLst/>
          </a:prstGeom>
        </p:spPr>
      </p:pic>
    </p:spTree>
    <p:extLst>
      <p:ext uri="{BB962C8B-B14F-4D97-AF65-F5344CB8AC3E}">
        <p14:creationId xmlns:p14="http://schemas.microsoft.com/office/powerpoint/2010/main" val="1791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fade">
                                      <p:cBhvr>
                                        <p:cTn id="12" dur="75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75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54167E-6 1.11111E-6 L 0.14258 -0.03171 " pathEditMode="relative" rAng="0" ptsTypes="AA">
                                      <p:cBhvr>
                                        <p:cTn id="21" dur="1250" fill="hold"/>
                                        <p:tgtEl>
                                          <p:spTgt spid="256"/>
                                        </p:tgtEl>
                                        <p:attrNameLst>
                                          <p:attrName>ppt_x</p:attrName>
                                          <p:attrName>ppt_y</p:attrName>
                                        </p:attrNameLst>
                                      </p:cBhvr>
                                      <p:rCtr x="7122" y="-1597"/>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14258 -0.03171 L 0.17175 -0.03148 " pathEditMode="relative" rAng="0" ptsTypes="AA">
                                      <p:cBhvr>
                                        <p:cTn id="25" dur="500" fill="hold"/>
                                        <p:tgtEl>
                                          <p:spTgt spid="256"/>
                                        </p:tgtEl>
                                        <p:attrNameLst>
                                          <p:attrName>ppt_x</p:attrName>
                                          <p:attrName>ppt_y</p:attrName>
                                        </p:attrNameLst>
                                      </p:cBhvr>
                                      <p:rCtr x="1458" y="0"/>
                                    </p:animMotion>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17175 -0.03148 L 0.20092 -0.03171 " pathEditMode="relative" rAng="0" ptsTypes="AA">
                                      <p:cBhvr>
                                        <p:cTn id="29" dur="500" fill="hold"/>
                                        <p:tgtEl>
                                          <p:spTgt spid="256"/>
                                        </p:tgtEl>
                                        <p:attrNameLst>
                                          <p:attrName>ppt_x</p:attrName>
                                          <p:attrName>ppt_y</p:attrName>
                                        </p:attrNameLst>
                                      </p:cBhvr>
                                      <p:rCtr x="1458" y="-23"/>
                                    </p:animMotion>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20092 -0.03171 L 0.23034 -0.03148 " pathEditMode="relative" rAng="0" ptsTypes="AA">
                                      <p:cBhvr>
                                        <p:cTn id="33" dur="500" fill="hold"/>
                                        <p:tgtEl>
                                          <p:spTgt spid="256"/>
                                        </p:tgtEl>
                                        <p:attrNameLst>
                                          <p:attrName>ppt_x</p:attrName>
                                          <p:attrName>ppt_y</p:attrName>
                                        </p:attrNameLst>
                                      </p:cBhvr>
                                      <p:rCtr x="1471" y="0"/>
                                    </p:animMotion>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nodeType="clickEffect">
                                  <p:stCondLst>
                                    <p:cond delay="0"/>
                                  </p:stCondLst>
                                  <p:childTnLst>
                                    <p:animMotion origin="layout" path="M 0.23034 -0.03148 L 0.11315 0.02037 " pathEditMode="relative" rAng="0" ptsTypes="AA">
                                      <p:cBhvr>
                                        <p:cTn id="37" dur="1000" fill="hold"/>
                                        <p:tgtEl>
                                          <p:spTgt spid="256"/>
                                        </p:tgtEl>
                                        <p:attrNameLst>
                                          <p:attrName>ppt_x</p:attrName>
                                          <p:attrName>ppt_y</p:attrName>
                                        </p:attrNameLst>
                                      </p:cBhvr>
                                      <p:rCtr x="-5859" y="2593"/>
                                    </p:animMotion>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0.11315 0.02037 L 0.14258 0.02153 " pathEditMode="relative" rAng="0" ptsTypes="AA">
                                      <p:cBhvr>
                                        <p:cTn id="41" dur="500" fill="hold"/>
                                        <p:tgtEl>
                                          <p:spTgt spid="256"/>
                                        </p:tgtEl>
                                        <p:attrNameLst>
                                          <p:attrName>ppt_x</p:attrName>
                                          <p:attrName>ppt_y</p:attrName>
                                        </p:attrNameLst>
                                      </p:cBhvr>
                                      <p:rCtr x="1471" y="46"/>
                                    </p:animMotion>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83"/>
                                        </p:tgtEl>
                                        <p:attrNameLst>
                                          <p:attrName>style.visibility</p:attrName>
                                        </p:attrNameLst>
                                      </p:cBhvr>
                                      <p:to>
                                        <p:strVal val="visible"/>
                                      </p:to>
                                    </p:set>
                                    <p:animEffect transition="in" filter="fade">
                                      <p:cBhvr>
                                        <p:cTn id="45" dur="500"/>
                                        <p:tgtEl>
                                          <p:spTgt spid="383"/>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14258 0.0206 L 0.17175 0.0213 " pathEditMode="relative" rAng="0" ptsTypes="AA">
                                      <p:cBhvr>
                                        <p:cTn id="49" dur="500" fill="hold"/>
                                        <p:tgtEl>
                                          <p:spTgt spid="256"/>
                                        </p:tgtEl>
                                        <p:attrNameLst>
                                          <p:attrName>ppt_x</p:attrName>
                                          <p:attrName>ppt_y</p:attrName>
                                        </p:attrNameLst>
                                      </p:cBhvr>
                                      <p:rCtr x="1458" y="23"/>
                                    </p:animMotion>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84"/>
                                        </p:tgtEl>
                                        <p:attrNameLst>
                                          <p:attrName>style.visibility</p:attrName>
                                        </p:attrNameLst>
                                      </p:cBhvr>
                                      <p:to>
                                        <p:strVal val="visible"/>
                                      </p:to>
                                    </p:set>
                                    <p:animEffect transition="in" filter="fade">
                                      <p:cBhvr>
                                        <p:cTn id="53" dur="500"/>
                                        <p:tgtEl>
                                          <p:spTgt spid="384"/>
                                        </p:tgtEl>
                                      </p:cBhvr>
                                    </p:animEffect>
                                  </p:childTnLst>
                                </p:cTn>
                              </p:par>
                            </p:childTnLst>
                          </p:cTn>
                        </p:par>
                      </p:childTnLst>
                    </p:cTn>
                  </p:par>
                  <p:par>
                    <p:cTn id="54" fill="hold">
                      <p:stCondLst>
                        <p:cond delay="indefinite"/>
                      </p:stCondLst>
                      <p:childTnLst>
                        <p:par>
                          <p:cTn id="55" fill="hold">
                            <p:stCondLst>
                              <p:cond delay="0"/>
                            </p:stCondLst>
                            <p:childTnLst>
                              <p:par>
                                <p:cTn id="56" presetID="63" presetClass="path" presetSubtype="0" accel="50000" decel="50000" fill="hold" nodeType="clickEffect">
                                  <p:stCondLst>
                                    <p:cond delay="0"/>
                                  </p:stCondLst>
                                  <p:childTnLst>
                                    <p:animMotion origin="layout" path="M 0.17175 0.02037 L 0.20092 0.02153 " pathEditMode="relative" rAng="0" ptsTypes="AA">
                                      <p:cBhvr>
                                        <p:cTn id="57" dur="500" fill="hold"/>
                                        <p:tgtEl>
                                          <p:spTgt spid="256"/>
                                        </p:tgtEl>
                                        <p:attrNameLst>
                                          <p:attrName>ppt_x</p:attrName>
                                          <p:attrName>ppt_y</p:attrName>
                                        </p:attrNameLst>
                                      </p:cBhvr>
                                      <p:rCtr x="1458" y="46"/>
                                    </p:animMotion>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20092 0.0206 L 0.23034 0.02083 " pathEditMode="relative" rAng="0" ptsTypes="AA">
                                      <p:cBhvr>
                                        <p:cTn id="61" dur="500" fill="hold"/>
                                        <p:tgtEl>
                                          <p:spTgt spid="256"/>
                                        </p:tgtEl>
                                        <p:attrNameLst>
                                          <p:attrName>ppt_x</p:attrName>
                                          <p:attrName>ppt_y</p:attrName>
                                        </p:attrNameLst>
                                      </p:cBhvr>
                                      <p:rCtr x="1471" y="0"/>
                                    </p:animMotion>
                                  </p:childTnLst>
                                </p:cTn>
                              </p:par>
                            </p:childTnLst>
                          </p:cTn>
                        </p:par>
                      </p:childTnLst>
                    </p:cTn>
                  </p:par>
                  <p:par>
                    <p:cTn id="62" fill="hold">
                      <p:stCondLst>
                        <p:cond delay="indefinite"/>
                      </p:stCondLst>
                      <p:childTnLst>
                        <p:par>
                          <p:cTn id="63" fill="hold">
                            <p:stCondLst>
                              <p:cond delay="0"/>
                            </p:stCondLst>
                            <p:childTnLst>
                              <p:par>
                                <p:cTn id="64" presetID="35" presetClass="path" presetSubtype="0" accel="50000" decel="50000" fill="hold" nodeType="clickEffect">
                                  <p:stCondLst>
                                    <p:cond delay="0"/>
                                  </p:stCondLst>
                                  <p:childTnLst>
                                    <p:animMotion origin="layout" path="M 0.23034 0.02083 L 0.11342 0.07268 " pathEditMode="relative" rAng="0" ptsTypes="AA">
                                      <p:cBhvr>
                                        <p:cTn id="65" dur="1000" fill="hold"/>
                                        <p:tgtEl>
                                          <p:spTgt spid="256"/>
                                        </p:tgtEl>
                                        <p:attrNameLst>
                                          <p:attrName>ppt_x</p:attrName>
                                          <p:attrName>ppt_y</p:attrName>
                                        </p:attrNameLst>
                                      </p:cBhvr>
                                      <p:rCtr x="-5846" y="2593"/>
                                    </p:animMotion>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11342 0.07268 L 0.14232 0.07222 " pathEditMode="relative" rAng="0" ptsTypes="AA">
                                      <p:cBhvr>
                                        <p:cTn id="69" dur="500" fill="hold"/>
                                        <p:tgtEl>
                                          <p:spTgt spid="256"/>
                                        </p:tgtEl>
                                        <p:attrNameLst>
                                          <p:attrName>ppt_x</p:attrName>
                                          <p:attrName>ppt_y</p:attrName>
                                        </p:attrNameLst>
                                      </p:cBhvr>
                                      <p:rCtr x="1445" y="-23"/>
                                    </p:animMotion>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385"/>
                                        </p:tgtEl>
                                        <p:attrNameLst>
                                          <p:attrName>style.visibility</p:attrName>
                                        </p:attrNameLst>
                                      </p:cBhvr>
                                      <p:to>
                                        <p:strVal val="visible"/>
                                      </p:to>
                                    </p:set>
                                    <p:animEffect transition="in" filter="fade">
                                      <p:cBhvr>
                                        <p:cTn id="73" dur="500"/>
                                        <p:tgtEl>
                                          <p:spTgt spid="385"/>
                                        </p:tgtEl>
                                      </p:cBhvr>
                                    </p:animEffect>
                                  </p:childTnLst>
                                </p:cTn>
                              </p:par>
                            </p:childTnLst>
                          </p:cTn>
                        </p:par>
                      </p:childTnLst>
                    </p:cTn>
                  </p:par>
                  <p:par>
                    <p:cTn id="74" fill="hold">
                      <p:stCondLst>
                        <p:cond delay="indefinite"/>
                      </p:stCondLst>
                      <p:childTnLst>
                        <p:par>
                          <p:cTn id="75" fill="hold">
                            <p:stCondLst>
                              <p:cond delay="0"/>
                            </p:stCondLst>
                            <p:childTnLst>
                              <p:par>
                                <p:cTn id="76" presetID="63" presetClass="path" presetSubtype="0" accel="50000" decel="50000" fill="hold" nodeType="clickEffect">
                                  <p:stCondLst>
                                    <p:cond delay="0"/>
                                  </p:stCondLst>
                                  <p:childTnLst>
                                    <p:animMotion origin="layout" path="M 0.14232 0.07176 L 0.17149 0.07222 " pathEditMode="relative" rAng="0" ptsTypes="AA">
                                      <p:cBhvr>
                                        <p:cTn id="77" dur="500" fill="hold"/>
                                        <p:tgtEl>
                                          <p:spTgt spid="256"/>
                                        </p:tgtEl>
                                        <p:attrNameLst>
                                          <p:attrName>ppt_x</p:attrName>
                                          <p:attrName>ppt_y</p:attrName>
                                        </p:attrNameLst>
                                      </p:cBhvr>
                                      <p:rCtr x="1458" y="23"/>
                                    </p:animMotion>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86"/>
                                        </p:tgtEl>
                                        <p:attrNameLst>
                                          <p:attrName>style.visibility</p:attrName>
                                        </p:attrNameLst>
                                      </p:cBhvr>
                                      <p:to>
                                        <p:strVal val="visible"/>
                                      </p:to>
                                    </p:set>
                                    <p:animEffect transition="in" filter="fade">
                                      <p:cBhvr>
                                        <p:cTn id="81" dur="500"/>
                                        <p:tgtEl>
                                          <p:spTgt spid="386"/>
                                        </p:tgtEl>
                                      </p:cBhvr>
                                    </p:animEffect>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50000" decel="50000" fill="hold" nodeType="clickEffect">
                                  <p:stCondLst>
                                    <p:cond delay="0"/>
                                  </p:stCondLst>
                                  <p:childTnLst>
                                    <p:animMotion origin="layout" path="M 0.17149 0.07222 L 0.20092 0.07268 " pathEditMode="relative" rAng="0" ptsTypes="AA">
                                      <p:cBhvr>
                                        <p:cTn id="85" dur="500" fill="hold"/>
                                        <p:tgtEl>
                                          <p:spTgt spid="256"/>
                                        </p:tgtEl>
                                        <p:attrNameLst>
                                          <p:attrName>ppt_x</p:attrName>
                                          <p:attrName>ppt_y</p:attrName>
                                        </p:attrNameLst>
                                      </p:cBhvr>
                                      <p:rCtr x="1445" y="23"/>
                                    </p:animMotion>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87"/>
                                        </p:tgtEl>
                                        <p:attrNameLst>
                                          <p:attrName>style.visibility</p:attrName>
                                        </p:attrNameLst>
                                      </p:cBhvr>
                                      <p:to>
                                        <p:strVal val="visible"/>
                                      </p:to>
                                    </p:set>
                                    <p:animEffect transition="in" filter="fade">
                                      <p:cBhvr>
                                        <p:cTn id="89" dur="500"/>
                                        <p:tgtEl>
                                          <p:spTgt spid="387"/>
                                        </p:tgtEl>
                                      </p:cBhvr>
                                    </p:animEffect>
                                  </p:childTnLst>
                                </p:cTn>
                              </p:par>
                            </p:childTnLst>
                          </p:cTn>
                        </p:par>
                      </p:childTnLst>
                    </p:cTn>
                  </p:par>
                  <p:par>
                    <p:cTn id="90" fill="hold">
                      <p:stCondLst>
                        <p:cond delay="indefinite"/>
                      </p:stCondLst>
                      <p:childTnLst>
                        <p:par>
                          <p:cTn id="91" fill="hold">
                            <p:stCondLst>
                              <p:cond delay="0"/>
                            </p:stCondLst>
                            <p:childTnLst>
                              <p:par>
                                <p:cTn id="92" presetID="63" presetClass="path" presetSubtype="0" accel="50000" decel="50000" fill="hold" nodeType="clickEffect">
                                  <p:stCondLst>
                                    <p:cond delay="0"/>
                                  </p:stCondLst>
                                  <p:childTnLst>
                                    <p:animMotion origin="layout" path="M 0.20092 0.07268 L 0.23021 0.07222 " pathEditMode="relative" rAng="0" ptsTypes="AA">
                                      <p:cBhvr>
                                        <p:cTn id="93" dur="500" fill="hold"/>
                                        <p:tgtEl>
                                          <p:spTgt spid="256"/>
                                        </p:tgtEl>
                                        <p:attrNameLst>
                                          <p:attrName>ppt_x</p:attrName>
                                          <p:attrName>ppt_y</p:attrName>
                                        </p:attrNameLst>
                                      </p:cBhvr>
                                      <p:rCtr x="1445" y="0"/>
                                    </p:animMotion>
                                  </p:childTnLst>
                                </p:cTn>
                              </p:par>
                            </p:childTnLst>
                          </p:cTn>
                        </p:par>
                      </p:childTnLst>
                    </p:cTn>
                  </p:par>
                  <p:par>
                    <p:cTn id="94" fill="hold">
                      <p:stCondLst>
                        <p:cond delay="indefinite"/>
                      </p:stCondLst>
                      <p:childTnLst>
                        <p:par>
                          <p:cTn id="95" fill="hold">
                            <p:stCondLst>
                              <p:cond delay="0"/>
                            </p:stCondLst>
                            <p:childTnLst>
                              <p:par>
                                <p:cTn id="96" presetID="63" presetClass="path" presetSubtype="0" accel="50000" decel="50000" fill="hold" nodeType="clickEffect">
                                  <p:stCondLst>
                                    <p:cond delay="0"/>
                                  </p:stCondLst>
                                  <p:childTnLst>
                                    <p:animMotion origin="layout" path="M 0.23021 0.07222 L 0.14258 0.12454 " pathEditMode="relative" rAng="0" ptsTypes="AA">
                                      <p:cBhvr>
                                        <p:cTn id="97" dur="1000" fill="hold"/>
                                        <p:tgtEl>
                                          <p:spTgt spid="256"/>
                                        </p:tgtEl>
                                        <p:attrNameLst>
                                          <p:attrName>ppt_x</p:attrName>
                                          <p:attrName>ppt_y</p:attrName>
                                        </p:attrNameLst>
                                      </p:cBhvr>
                                      <p:rCtr x="-4401" y="2616"/>
                                    </p:animMotion>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nodeType="clickEffect">
                                  <p:stCondLst>
                                    <p:cond delay="0"/>
                                  </p:stCondLst>
                                  <p:childTnLst>
                                    <p:animMotion origin="layout" path="M 0.14258 0.12454 L 0.17175 0.1243 " pathEditMode="relative" rAng="0" ptsTypes="AA">
                                      <p:cBhvr>
                                        <p:cTn id="101" dur="500" fill="hold"/>
                                        <p:tgtEl>
                                          <p:spTgt spid="256"/>
                                        </p:tgtEl>
                                        <p:attrNameLst>
                                          <p:attrName>ppt_x</p:attrName>
                                          <p:attrName>ppt_y</p:attrName>
                                        </p:attrNameLst>
                                      </p:cBhvr>
                                      <p:rCtr x="1445" y="-46"/>
                                    </p:animMotion>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388"/>
                                        </p:tgtEl>
                                        <p:attrNameLst>
                                          <p:attrName>style.visibility</p:attrName>
                                        </p:attrNameLst>
                                      </p:cBhvr>
                                      <p:to>
                                        <p:strVal val="visible"/>
                                      </p:to>
                                    </p:set>
                                    <p:animEffect transition="in" filter="fade">
                                      <p:cBhvr>
                                        <p:cTn id="105" dur="500"/>
                                        <p:tgtEl>
                                          <p:spTgt spid="388"/>
                                        </p:tgtEl>
                                      </p:cBhvr>
                                    </p:animEffect>
                                  </p:childTnLst>
                                </p:cTn>
                              </p:par>
                            </p:childTnLst>
                          </p:cTn>
                        </p:par>
                      </p:childTnLst>
                    </p:cTn>
                  </p:par>
                  <p:par>
                    <p:cTn id="106" fill="hold">
                      <p:stCondLst>
                        <p:cond delay="indefinite"/>
                      </p:stCondLst>
                      <p:childTnLst>
                        <p:par>
                          <p:cTn id="107" fill="hold">
                            <p:stCondLst>
                              <p:cond delay="0"/>
                            </p:stCondLst>
                            <p:childTnLst>
                              <p:par>
                                <p:cTn id="108" presetID="63" presetClass="path" presetSubtype="0" accel="50000" decel="50000" fill="hold" nodeType="clickEffect">
                                  <p:stCondLst>
                                    <p:cond delay="0"/>
                                  </p:stCondLst>
                                  <p:childTnLst>
                                    <p:animMotion origin="layout" path="M 0.17175 0.12431 L 0.20118 0.12454 " pathEditMode="relative" rAng="0" ptsTypes="AA">
                                      <p:cBhvr>
                                        <p:cTn id="109" dur="500" fill="hold"/>
                                        <p:tgtEl>
                                          <p:spTgt spid="256"/>
                                        </p:tgtEl>
                                        <p:attrNameLst>
                                          <p:attrName>ppt_x</p:attrName>
                                          <p:attrName>ppt_y</p:attrName>
                                        </p:attrNameLst>
                                      </p:cBhvr>
                                      <p:rCtr x="1458" y="-23"/>
                                    </p:animMotion>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89"/>
                                        </p:tgtEl>
                                        <p:attrNameLst>
                                          <p:attrName>style.visibility</p:attrName>
                                        </p:attrNameLst>
                                      </p:cBhvr>
                                      <p:to>
                                        <p:strVal val="visible"/>
                                      </p:to>
                                    </p:set>
                                    <p:animEffect transition="in" filter="fade">
                                      <p:cBhvr>
                                        <p:cTn id="113" dur="500"/>
                                        <p:tgtEl>
                                          <p:spTgt spid="389"/>
                                        </p:tgtEl>
                                      </p:cBhvr>
                                    </p:animEffect>
                                  </p:childTnLst>
                                </p:cTn>
                              </p:par>
                            </p:childTnLst>
                          </p:cTn>
                        </p:par>
                      </p:childTnLst>
                    </p:cTn>
                  </p:par>
                  <p:par>
                    <p:cTn id="114" fill="hold">
                      <p:stCondLst>
                        <p:cond delay="indefinite"/>
                      </p:stCondLst>
                      <p:childTnLst>
                        <p:par>
                          <p:cTn id="115" fill="hold">
                            <p:stCondLst>
                              <p:cond delay="0"/>
                            </p:stCondLst>
                            <p:childTnLst>
                              <p:par>
                                <p:cTn id="116" presetID="63" presetClass="path" presetSubtype="0" accel="50000" decel="50000" fill="hold" nodeType="clickEffect">
                                  <p:stCondLst>
                                    <p:cond delay="0"/>
                                  </p:stCondLst>
                                  <p:childTnLst>
                                    <p:animMotion origin="layout" path="M 0.20118 0.12454 L 0.23008 0.12523 " pathEditMode="relative" rAng="0" ptsTypes="AA">
                                      <p:cBhvr>
                                        <p:cTn id="117" dur="500" fill="hold"/>
                                        <p:tgtEl>
                                          <p:spTgt spid="256"/>
                                        </p:tgtEl>
                                        <p:attrNameLst>
                                          <p:attrName>ppt_x</p:attrName>
                                          <p:attrName>ppt_y</p:attrName>
                                        </p:attrNameLst>
                                      </p:cBhvr>
                                      <p:rCtr x="1458" y="0"/>
                                    </p:animMotion>
                                  </p:childTnLst>
                                </p:cTn>
                              </p:par>
                            </p:childTnLst>
                          </p:cTn>
                        </p:par>
                      </p:childTnLst>
                    </p:cTn>
                  </p:par>
                  <p:par>
                    <p:cTn id="118" fill="hold">
                      <p:stCondLst>
                        <p:cond delay="indefinite"/>
                      </p:stCondLst>
                      <p:childTnLst>
                        <p:par>
                          <p:cTn id="119" fill="hold">
                            <p:stCondLst>
                              <p:cond delay="0"/>
                            </p:stCondLst>
                            <p:childTnLst>
                              <p:par>
                                <p:cTn id="120" presetID="63" presetClass="path" presetSubtype="0" accel="50000" decel="50000" fill="hold" nodeType="clickEffect">
                                  <p:stCondLst>
                                    <p:cond delay="0"/>
                                  </p:stCondLst>
                                  <p:childTnLst>
                                    <p:animMotion origin="layout" path="M 0.23008 0.12523 L 0.17201 0.17639 " pathEditMode="relative" rAng="0" ptsTypes="AA">
                                      <p:cBhvr>
                                        <p:cTn id="121" dur="1000" fill="hold"/>
                                        <p:tgtEl>
                                          <p:spTgt spid="256"/>
                                        </p:tgtEl>
                                        <p:attrNameLst>
                                          <p:attrName>ppt_x</p:attrName>
                                          <p:attrName>ppt_y</p:attrName>
                                        </p:attrNameLst>
                                      </p:cBhvr>
                                      <p:rCtr x="-2917" y="2616"/>
                                    </p:animMotion>
                                  </p:childTnLst>
                                </p:cTn>
                              </p:par>
                            </p:childTnLst>
                          </p:cTn>
                        </p:par>
                      </p:childTnLst>
                    </p:cTn>
                  </p:par>
                  <p:par>
                    <p:cTn id="122" fill="hold">
                      <p:stCondLst>
                        <p:cond delay="indefinite"/>
                      </p:stCondLst>
                      <p:childTnLst>
                        <p:par>
                          <p:cTn id="123" fill="hold">
                            <p:stCondLst>
                              <p:cond delay="0"/>
                            </p:stCondLst>
                            <p:childTnLst>
                              <p:par>
                                <p:cTn id="124" presetID="63" presetClass="path" presetSubtype="0" accel="50000" decel="50000" fill="hold" nodeType="clickEffect">
                                  <p:stCondLst>
                                    <p:cond delay="0"/>
                                  </p:stCondLst>
                                  <p:childTnLst>
                                    <p:animMotion origin="layout" path="M 0.17201 0.17639 L 0.20118 0.17685 " pathEditMode="relative" rAng="0" ptsTypes="AA">
                                      <p:cBhvr>
                                        <p:cTn id="125" dur="500" fill="hold"/>
                                        <p:tgtEl>
                                          <p:spTgt spid="256"/>
                                        </p:tgtEl>
                                        <p:attrNameLst>
                                          <p:attrName>ppt_x</p:attrName>
                                          <p:attrName>ppt_y</p:attrName>
                                        </p:attrNameLst>
                                      </p:cBhvr>
                                      <p:rCtr x="1445" y="-46"/>
                                    </p:animMotion>
                                  </p:childTnLst>
                                </p:cTn>
                              </p:par>
                            </p:childTnLst>
                          </p:cTn>
                        </p:par>
                      </p:childTnLst>
                    </p:cTn>
                  </p:par>
                  <p:par>
                    <p:cTn id="126" fill="hold">
                      <p:stCondLst>
                        <p:cond delay="indefinite"/>
                      </p:stCondLst>
                      <p:childTnLst>
                        <p:par>
                          <p:cTn id="127" fill="hold">
                            <p:stCondLst>
                              <p:cond delay="0"/>
                            </p:stCondLst>
                            <p:childTnLst>
                              <p:par>
                                <p:cTn id="128" presetID="63" presetClass="path" presetSubtype="0" accel="50000" decel="50000" fill="hold" nodeType="clickEffect">
                                  <p:stCondLst>
                                    <p:cond delay="0"/>
                                  </p:stCondLst>
                                  <p:childTnLst>
                                    <p:animMotion origin="layout" path="M 0.20118 0.17685 L 0.23034 0.17592 " pathEditMode="relative" rAng="0" ptsTypes="AA">
                                      <p:cBhvr>
                                        <p:cTn id="129" dur="500" fill="hold"/>
                                        <p:tgtEl>
                                          <p:spTgt spid="256"/>
                                        </p:tgtEl>
                                        <p:attrNameLst>
                                          <p:attrName>ppt_x</p:attrName>
                                          <p:attrName>ppt_y</p:attrName>
                                        </p:attrNameLst>
                                      </p:cBhvr>
                                      <p:rCtr x="1471" y="-69"/>
                                    </p:animMotion>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91"/>
                                        </p:tgtEl>
                                        <p:attrNameLst>
                                          <p:attrName>style.visibility</p:attrName>
                                        </p:attrNameLst>
                                      </p:cBhvr>
                                      <p:to>
                                        <p:strVal val="visible"/>
                                      </p:to>
                                    </p:set>
                                    <p:animEffect transition="in" filter="fade">
                                      <p:cBhvr>
                                        <p:cTn id="134" dur="750"/>
                                        <p:tgtEl>
                                          <p:spTgt spid="39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492"/>
                                        </p:tgtEl>
                                        <p:attrNameLst>
                                          <p:attrName>style.visibility</p:attrName>
                                        </p:attrNameLst>
                                      </p:cBhvr>
                                      <p:to>
                                        <p:strVal val="visible"/>
                                      </p:to>
                                    </p:set>
                                    <p:animEffect transition="in" filter="fade">
                                      <p:cBhvr>
                                        <p:cTn id="139" dur="750"/>
                                        <p:tgtEl>
                                          <p:spTgt spid="49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nodeType="clickEffect">
                                  <p:stCondLst>
                                    <p:cond delay="0"/>
                                  </p:stCondLst>
                                  <p:childTnLst>
                                    <p:animEffect transition="out" filter="fade">
                                      <p:cBhvr>
                                        <p:cTn id="143" dur="500"/>
                                        <p:tgtEl>
                                          <p:spTgt spid="46"/>
                                        </p:tgtEl>
                                      </p:cBhvr>
                                    </p:animEffect>
                                    <p:set>
                                      <p:cBhvr>
                                        <p:cTn id="144" dur="1" fill="hold">
                                          <p:stCondLst>
                                            <p:cond delay="499"/>
                                          </p:stCondLst>
                                        </p:cTn>
                                        <p:tgtEl>
                                          <p:spTgt spid="46"/>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56"/>
                                        </p:tgtEl>
                                      </p:cBhvr>
                                    </p:animEffect>
                                    <p:set>
                                      <p:cBhvr>
                                        <p:cTn id="147" dur="1" fill="hold">
                                          <p:stCondLst>
                                            <p:cond delay="499"/>
                                          </p:stCondLst>
                                        </p:cTn>
                                        <p:tgtEl>
                                          <p:spTgt spid="256"/>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2"/>
                                        </p:tgtEl>
                                      </p:cBhvr>
                                    </p:animEffect>
                                    <p:set>
                                      <p:cBhvr>
                                        <p:cTn id="150" dur="1" fill="hold">
                                          <p:stCondLst>
                                            <p:cond delay="499"/>
                                          </p:stCondLst>
                                        </p:cTn>
                                        <p:tgtEl>
                                          <p:spTgt spid="52"/>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383"/>
                                        </p:tgtEl>
                                      </p:cBhvr>
                                    </p:animEffect>
                                    <p:set>
                                      <p:cBhvr>
                                        <p:cTn id="153" dur="1" fill="hold">
                                          <p:stCondLst>
                                            <p:cond delay="499"/>
                                          </p:stCondLst>
                                        </p:cTn>
                                        <p:tgtEl>
                                          <p:spTgt spid="383"/>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84"/>
                                        </p:tgtEl>
                                      </p:cBhvr>
                                    </p:animEffect>
                                    <p:set>
                                      <p:cBhvr>
                                        <p:cTn id="156" dur="1" fill="hold">
                                          <p:stCondLst>
                                            <p:cond delay="499"/>
                                          </p:stCondLst>
                                        </p:cTn>
                                        <p:tgtEl>
                                          <p:spTgt spid="384"/>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385"/>
                                        </p:tgtEl>
                                      </p:cBhvr>
                                    </p:animEffect>
                                    <p:set>
                                      <p:cBhvr>
                                        <p:cTn id="159" dur="1" fill="hold">
                                          <p:stCondLst>
                                            <p:cond delay="499"/>
                                          </p:stCondLst>
                                        </p:cTn>
                                        <p:tgtEl>
                                          <p:spTgt spid="385"/>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86"/>
                                        </p:tgtEl>
                                      </p:cBhvr>
                                    </p:animEffect>
                                    <p:set>
                                      <p:cBhvr>
                                        <p:cTn id="162" dur="1" fill="hold">
                                          <p:stCondLst>
                                            <p:cond delay="499"/>
                                          </p:stCondLst>
                                        </p:cTn>
                                        <p:tgtEl>
                                          <p:spTgt spid="386"/>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87"/>
                                        </p:tgtEl>
                                      </p:cBhvr>
                                    </p:animEffect>
                                    <p:set>
                                      <p:cBhvr>
                                        <p:cTn id="165" dur="1" fill="hold">
                                          <p:stCondLst>
                                            <p:cond delay="499"/>
                                          </p:stCondLst>
                                        </p:cTn>
                                        <p:tgtEl>
                                          <p:spTgt spid="387"/>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88"/>
                                        </p:tgtEl>
                                      </p:cBhvr>
                                    </p:animEffect>
                                    <p:set>
                                      <p:cBhvr>
                                        <p:cTn id="168" dur="1" fill="hold">
                                          <p:stCondLst>
                                            <p:cond delay="499"/>
                                          </p:stCondLst>
                                        </p:cTn>
                                        <p:tgtEl>
                                          <p:spTgt spid="388"/>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89"/>
                                        </p:tgtEl>
                                      </p:cBhvr>
                                    </p:animEffect>
                                    <p:set>
                                      <p:cBhvr>
                                        <p:cTn id="171" dur="1" fill="hold">
                                          <p:stCondLst>
                                            <p:cond delay="499"/>
                                          </p:stCondLst>
                                        </p:cTn>
                                        <p:tgtEl>
                                          <p:spTgt spid="389"/>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391"/>
                                        </p:tgtEl>
                                      </p:cBhvr>
                                    </p:animEffect>
                                    <p:set>
                                      <p:cBhvr>
                                        <p:cTn id="174" dur="1" fill="hold">
                                          <p:stCondLst>
                                            <p:cond delay="499"/>
                                          </p:stCondLst>
                                        </p:cTn>
                                        <p:tgtEl>
                                          <p:spTgt spid="391"/>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492"/>
                                        </p:tgtEl>
                                      </p:cBhvr>
                                    </p:animEffect>
                                    <p:set>
                                      <p:cBhvr>
                                        <p:cTn id="177" dur="1" fill="hold">
                                          <p:stCondLst>
                                            <p:cond delay="499"/>
                                          </p:stCondLst>
                                        </p:cTn>
                                        <p:tgtEl>
                                          <p:spTgt spid="492"/>
                                        </p:tgtEl>
                                        <p:attrNameLst>
                                          <p:attrName>style.visibility</p:attrName>
                                        </p:attrNameLst>
                                      </p:cBhvr>
                                      <p:to>
                                        <p:strVal val="hidden"/>
                                      </p:to>
                                    </p:set>
                                  </p:childTnLst>
                                </p:cTn>
                              </p:par>
                            </p:childTnLst>
                          </p:cTn>
                        </p:par>
                        <p:par>
                          <p:cTn id="178" fill="hold">
                            <p:stCondLst>
                              <p:cond delay="500"/>
                            </p:stCondLst>
                            <p:childTnLst>
                              <p:par>
                                <p:cTn id="179" presetID="10" presetClass="entr" presetSubtype="0" fill="hold" nodeType="afterEffect">
                                  <p:stCondLst>
                                    <p:cond delay="0"/>
                                  </p:stCondLst>
                                  <p:childTnLst>
                                    <p:set>
                                      <p:cBhvr>
                                        <p:cTn id="180" dur="1" fill="hold">
                                          <p:stCondLst>
                                            <p:cond delay="0"/>
                                          </p:stCondLst>
                                        </p:cTn>
                                        <p:tgtEl>
                                          <p:spTgt spid="544"/>
                                        </p:tgtEl>
                                        <p:attrNameLst>
                                          <p:attrName>style.visibility</p:attrName>
                                        </p:attrNameLst>
                                      </p:cBhvr>
                                      <p:to>
                                        <p:strVal val="visible"/>
                                      </p:to>
                                    </p:set>
                                    <p:animEffect transition="in" filter="fade">
                                      <p:cBhvr>
                                        <p:cTn id="181" dur="1000"/>
                                        <p:tgtEl>
                                          <p:spTgt spid="544"/>
                                        </p:tgtEl>
                                      </p:cBhvr>
                                    </p:animEffect>
                                  </p:childTnLst>
                                </p:cTn>
                              </p:par>
                              <p:par>
                                <p:cTn id="182" presetID="10" presetClass="entr" presetSubtype="0" fill="hold" nodeType="withEffect">
                                  <p:stCondLst>
                                    <p:cond delay="0"/>
                                  </p:stCondLst>
                                  <p:childTnLst>
                                    <p:set>
                                      <p:cBhvr>
                                        <p:cTn id="183" dur="1" fill="hold">
                                          <p:stCondLst>
                                            <p:cond delay="0"/>
                                          </p:stCondLst>
                                        </p:cTn>
                                        <p:tgtEl>
                                          <p:spTgt spid="543"/>
                                        </p:tgtEl>
                                        <p:attrNameLst>
                                          <p:attrName>style.visibility</p:attrName>
                                        </p:attrNameLst>
                                      </p:cBhvr>
                                      <p:to>
                                        <p:strVal val="visible"/>
                                      </p:to>
                                    </p:set>
                                    <p:animEffect transition="in" filter="fade">
                                      <p:cBhvr>
                                        <p:cTn id="184" dur="1000"/>
                                        <p:tgtEl>
                                          <p:spTgt spid="543"/>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xit" presetSubtype="2" fill="hold" nodeType="clickEffect">
                                  <p:stCondLst>
                                    <p:cond delay="0"/>
                                  </p:stCondLst>
                                  <p:childTnLst>
                                    <p:animEffect transition="out" filter="wipe(right)">
                                      <p:cBhvr>
                                        <p:cTn id="188" dur="500"/>
                                        <p:tgtEl>
                                          <p:spTgt spid="544"/>
                                        </p:tgtEl>
                                      </p:cBhvr>
                                    </p:animEffect>
                                    <p:set>
                                      <p:cBhvr>
                                        <p:cTn id="189" dur="1" fill="hold">
                                          <p:stCondLst>
                                            <p:cond delay="499"/>
                                          </p:stCondLst>
                                        </p:cTn>
                                        <p:tgtEl>
                                          <p:spTgt spid="544"/>
                                        </p:tgtEl>
                                        <p:attrNameLst>
                                          <p:attrName>style.visibility</p:attrName>
                                        </p:attrNameLst>
                                      </p:cBhvr>
                                      <p:to>
                                        <p:strVal val="hidden"/>
                                      </p:to>
                                    </p:set>
                                  </p:childTnLst>
                                </p:cTn>
                              </p:par>
                              <p:par>
                                <p:cTn id="190" presetID="22" presetClass="exit" presetSubtype="2" fill="hold" nodeType="withEffect">
                                  <p:stCondLst>
                                    <p:cond delay="0"/>
                                  </p:stCondLst>
                                  <p:childTnLst>
                                    <p:animEffect transition="out" filter="wipe(right)">
                                      <p:cBhvr>
                                        <p:cTn id="191" dur="500"/>
                                        <p:tgtEl>
                                          <p:spTgt spid="543"/>
                                        </p:tgtEl>
                                      </p:cBhvr>
                                    </p:animEffect>
                                    <p:set>
                                      <p:cBhvr>
                                        <p:cTn id="192" dur="1" fill="hold">
                                          <p:stCondLst>
                                            <p:cond delay="499"/>
                                          </p:stCondLst>
                                        </p:cTn>
                                        <p:tgtEl>
                                          <p:spTgt spid="5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355619" y="499764"/>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3" name="组合 2">
            <a:extLst>
              <a:ext uri="{FF2B5EF4-FFF2-40B4-BE49-F238E27FC236}">
                <a16:creationId xmlns:a16="http://schemas.microsoft.com/office/drawing/2014/main" id="{9706605F-02F8-4C12-AAA3-D0FCFAA29CC1}"/>
              </a:ext>
            </a:extLst>
          </p:cNvPr>
          <p:cNvGrpSpPr/>
          <p:nvPr/>
        </p:nvGrpSpPr>
        <p:grpSpPr>
          <a:xfrm>
            <a:off x="1355619" y="2212474"/>
            <a:ext cx="8751942" cy="1422505"/>
            <a:chOff x="1355619" y="2212474"/>
            <a:chExt cx="8751942" cy="1422505"/>
          </a:xfrm>
        </p:grpSpPr>
        <p:graphicFrame>
          <p:nvGraphicFramePr>
            <p:cNvPr id="319" name="对象 318">
              <a:extLst>
                <a:ext uri="{FF2B5EF4-FFF2-40B4-BE49-F238E27FC236}">
                  <a16:creationId xmlns:a16="http://schemas.microsoft.com/office/drawing/2014/main" id="{C0B1BAE3-6390-4A70-8EF1-B575F8F1109B}"/>
                </a:ext>
              </a:extLst>
            </p:cNvPr>
            <p:cNvGraphicFramePr>
              <a:graphicFrameLocks noChangeAspect="1"/>
            </p:cNvGraphicFramePr>
            <p:nvPr/>
          </p:nvGraphicFramePr>
          <p:xfrm>
            <a:off x="3991895" y="2213514"/>
            <a:ext cx="3059113" cy="693737"/>
          </p:xfrm>
          <a:graphic>
            <a:graphicData uri="http://schemas.openxmlformats.org/presentationml/2006/ole">
              <mc:AlternateContent xmlns:mc="http://schemas.openxmlformats.org/markup-compatibility/2006">
                <mc:Choice xmlns:v="urn:schemas-microsoft-com:vml" Requires="v">
                  <p:oleObj spid="_x0000_s110948" name="Equation" r:id="rId4" imgW="1104840" imgH="253800" progId="Equation.DSMT4">
                    <p:embed/>
                  </p:oleObj>
                </mc:Choice>
                <mc:Fallback>
                  <p:oleObj name="Equation" r:id="rId4" imgW="1104840" imgH="253800" progId="Equation.DSMT4">
                    <p:embed/>
                    <p:pic>
                      <p:nvPicPr>
                        <p:cNvPr id="319" name="对象 318">
                          <a:extLst>
                            <a:ext uri="{FF2B5EF4-FFF2-40B4-BE49-F238E27FC236}">
                              <a16:creationId xmlns:a16="http://schemas.microsoft.com/office/drawing/2014/main" id="{C0B1BAE3-6390-4A70-8EF1-B575F8F1109B}"/>
                            </a:ext>
                          </a:extLst>
                        </p:cNvPr>
                        <p:cNvPicPr/>
                        <p:nvPr/>
                      </p:nvPicPr>
                      <p:blipFill>
                        <a:blip r:embed="rId5"/>
                        <a:stretch>
                          <a:fillRect/>
                        </a:stretch>
                      </p:blipFill>
                      <p:spPr>
                        <a:xfrm>
                          <a:off x="3991895" y="2213514"/>
                          <a:ext cx="3059113" cy="693737"/>
                        </a:xfrm>
                        <a:prstGeom prst="rect">
                          <a:avLst/>
                        </a:prstGeom>
                      </p:spPr>
                    </p:pic>
                  </p:oleObj>
                </mc:Fallback>
              </mc:AlternateContent>
            </a:graphicData>
          </a:graphic>
        </p:graphicFrame>
        <p:sp>
          <p:nvSpPr>
            <p:cNvPr id="321" name="文本框 320">
              <a:extLst>
                <a:ext uri="{FF2B5EF4-FFF2-40B4-BE49-F238E27FC236}">
                  <a16:creationId xmlns:a16="http://schemas.microsoft.com/office/drawing/2014/main" id="{509262E1-3A60-44A8-A0A0-23C734068445}"/>
                </a:ext>
              </a:extLst>
            </p:cNvPr>
            <p:cNvSpPr txBox="1"/>
            <p:nvPr/>
          </p:nvSpPr>
          <p:spPr>
            <a:xfrm>
              <a:off x="1355619" y="2212474"/>
              <a:ext cx="8751942"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开操作：定义为                 ，其结果是消除一些小于结构元的前景目标，而大于结构元的目标则会得到光滑。其最终效果有点类似于中值滤波。                </a:t>
              </a:r>
            </a:p>
          </p:txBody>
        </p:sp>
      </p:grpSp>
      <p:pic>
        <p:nvPicPr>
          <p:cNvPr id="323" name="图片 322">
            <a:extLst>
              <a:ext uri="{FF2B5EF4-FFF2-40B4-BE49-F238E27FC236}">
                <a16:creationId xmlns:a16="http://schemas.microsoft.com/office/drawing/2014/main" id="{FD65042C-3657-440F-ACBF-2FC245C2FADB}"/>
              </a:ext>
            </a:extLst>
          </p:cNvPr>
          <p:cNvPicPr>
            <a:picLocks noChangeAspect="1"/>
          </p:cNvPicPr>
          <p:nvPr/>
        </p:nvPicPr>
        <p:blipFill rotWithShape="1">
          <a:blip r:embed="rId6"/>
          <a:srcRect l="1034" t="1819" r="3327" b="2109"/>
          <a:stretch/>
        </p:blipFill>
        <p:spPr>
          <a:xfrm>
            <a:off x="370199" y="3863075"/>
            <a:ext cx="3665762" cy="2662418"/>
          </a:xfrm>
          <a:prstGeom prst="rect">
            <a:avLst/>
          </a:prstGeom>
        </p:spPr>
      </p:pic>
      <p:pic>
        <p:nvPicPr>
          <p:cNvPr id="6" name="图片 5">
            <a:extLst>
              <a:ext uri="{FF2B5EF4-FFF2-40B4-BE49-F238E27FC236}">
                <a16:creationId xmlns:a16="http://schemas.microsoft.com/office/drawing/2014/main" id="{279C66CB-54ED-40C0-B51D-3D51425429BD}"/>
              </a:ext>
            </a:extLst>
          </p:cNvPr>
          <p:cNvPicPr>
            <a:picLocks noChangeAspect="1"/>
          </p:cNvPicPr>
          <p:nvPr/>
        </p:nvPicPr>
        <p:blipFill rotWithShape="1">
          <a:blip r:embed="rId7"/>
          <a:srcRect l="2034" t="2580" r="1515" b="1633"/>
          <a:stretch/>
        </p:blipFill>
        <p:spPr>
          <a:xfrm>
            <a:off x="4252380" y="3861101"/>
            <a:ext cx="3667078" cy="2666367"/>
          </a:xfrm>
          <a:prstGeom prst="rect">
            <a:avLst/>
          </a:prstGeom>
        </p:spPr>
      </p:pic>
      <p:pic>
        <p:nvPicPr>
          <p:cNvPr id="7" name="图片 6">
            <a:extLst>
              <a:ext uri="{FF2B5EF4-FFF2-40B4-BE49-F238E27FC236}">
                <a16:creationId xmlns:a16="http://schemas.microsoft.com/office/drawing/2014/main" id="{EAFD72EF-D356-49D2-8D20-54B316C2B36F}"/>
              </a:ext>
            </a:extLst>
          </p:cNvPr>
          <p:cNvPicPr>
            <a:picLocks noChangeAspect="1"/>
          </p:cNvPicPr>
          <p:nvPr/>
        </p:nvPicPr>
        <p:blipFill rotWithShape="1">
          <a:blip r:embed="rId8"/>
          <a:srcRect l="678" t="1806" r="1426" b="1399"/>
          <a:stretch/>
        </p:blipFill>
        <p:spPr>
          <a:xfrm>
            <a:off x="8135876" y="3870976"/>
            <a:ext cx="3673662" cy="2646617"/>
          </a:xfrm>
          <a:prstGeom prst="rect">
            <a:avLst/>
          </a:prstGeom>
        </p:spPr>
      </p:pic>
      <p:pic>
        <p:nvPicPr>
          <p:cNvPr id="325" name="图片 324">
            <a:extLst>
              <a:ext uri="{FF2B5EF4-FFF2-40B4-BE49-F238E27FC236}">
                <a16:creationId xmlns:a16="http://schemas.microsoft.com/office/drawing/2014/main" id="{D2621427-56D9-4C0C-A549-ABB5A1A1D6CC}"/>
              </a:ext>
            </a:extLst>
          </p:cNvPr>
          <p:cNvPicPr>
            <a:picLocks noChangeAspect="1"/>
          </p:cNvPicPr>
          <p:nvPr/>
        </p:nvPicPr>
        <p:blipFill rotWithShape="1">
          <a:blip r:embed="rId9"/>
          <a:srcRect l="572" t="1652" r="4650" b="3739"/>
          <a:stretch/>
        </p:blipFill>
        <p:spPr>
          <a:xfrm>
            <a:off x="4251600" y="3859900"/>
            <a:ext cx="3667863" cy="2681878"/>
          </a:xfrm>
          <a:prstGeom prst="rect">
            <a:avLst/>
          </a:prstGeom>
        </p:spPr>
      </p:pic>
      <p:pic>
        <p:nvPicPr>
          <p:cNvPr id="326" name="图片 325">
            <a:extLst>
              <a:ext uri="{FF2B5EF4-FFF2-40B4-BE49-F238E27FC236}">
                <a16:creationId xmlns:a16="http://schemas.microsoft.com/office/drawing/2014/main" id="{0A9F7217-8D3A-4DD1-BC8E-F7A2E03636B4}"/>
              </a:ext>
            </a:extLst>
          </p:cNvPr>
          <p:cNvPicPr>
            <a:picLocks noChangeAspect="1"/>
          </p:cNvPicPr>
          <p:nvPr/>
        </p:nvPicPr>
        <p:blipFill rotWithShape="1">
          <a:blip r:embed="rId10"/>
          <a:srcRect l="2272" t="6040" r="2019" b="1652"/>
          <a:stretch/>
        </p:blipFill>
        <p:spPr>
          <a:xfrm>
            <a:off x="8135102" y="3869760"/>
            <a:ext cx="3674436" cy="2662159"/>
          </a:xfrm>
          <a:prstGeom prst="rect">
            <a:avLst/>
          </a:prstGeom>
        </p:spPr>
      </p:pic>
      <p:grpSp>
        <p:nvGrpSpPr>
          <p:cNvPr id="327" name="组合 326">
            <a:extLst>
              <a:ext uri="{FF2B5EF4-FFF2-40B4-BE49-F238E27FC236}">
                <a16:creationId xmlns:a16="http://schemas.microsoft.com/office/drawing/2014/main" id="{03D43D59-CDFD-43ED-9A45-BF7940BB3CD0}"/>
              </a:ext>
            </a:extLst>
          </p:cNvPr>
          <p:cNvGrpSpPr/>
          <p:nvPr/>
        </p:nvGrpSpPr>
        <p:grpSpPr>
          <a:xfrm>
            <a:off x="1355619" y="1176136"/>
            <a:ext cx="8751942" cy="960840"/>
            <a:chOff x="1355619" y="2212474"/>
            <a:chExt cx="8751942" cy="960840"/>
          </a:xfrm>
        </p:grpSpPr>
        <p:graphicFrame>
          <p:nvGraphicFramePr>
            <p:cNvPr id="328" name="对象 327">
              <a:extLst>
                <a:ext uri="{FF2B5EF4-FFF2-40B4-BE49-F238E27FC236}">
                  <a16:creationId xmlns:a16="http://schemas.microsoft.com/office/drawing/2014/main" id="{16DFDC4C-06FA-41DB-B86C-2D2395552149}"/>
                </a:ext>
              </a:extLst>
            </p:cNvPr>
            <p:cNvGraphicFramePr>
              <a:graphicFrameLocks noChangeAspect="1"/>
            </p:cNvGraphicFramePr>
            <p:nvPr/>
          </p:nvGraphicFramePr>
          <p:xfrm>
            <a:off x="4027488" y="2212975"/>
            <a:ext cx="2989262" cy="693738"/>
          </p:xfrm>
          <a:graphic>
            <a:graphicData uri="http://schemas.openxmlformats.org/presentationml/2006/ole">
              <mc:AlternateContent xmlns:mc="http://schemas.openxmlformats.org/markup-compatibility/2006">
                <mc:Choice xmlns:v="urn:schemas-microsoft-com:vml" Requires="v">
                  <p:oleObj spid="_x0000_s110949" name="Equation" r:id="rId11" imgW="1079280" imgH="253800" progId="Equation.DSMT4">
                    <p:embed/>
                  </p:oleObj>
                </mc:Choice>
                <mc:Fallback>
                  <p:oleObj name="Equation" r:id="rId11" imgW="1079280" imgH="253800" progId="Equation.DSMT4">
                    <p:embed/>
                    <p:pic>
                      <p:nvPicPr>
                        <p:cNvPr id="328" name="对象 327">
                          <a:extLst>
                            <a:ext uri="{FF2B5EF4-FFF2-40B4-BE49-F238E27FC236}">
                              <a16:creationId xmlns:a16="http://schemas.microsoft.com/office/drawing/2014/main" id="{16DFDC4C-06FA-41DB-B86C-2D2395552149}"/>
                            </a:ext>
                          </a:extLst>
                        </p:cNvPr>
                        <p:cNvPicPr/>
                        <p:nvPr/>
                      </p:nvPicPr>
                      <p:blipFill>
                        <a:blip r:embed="rId12"/>
                        <a:stretch>
                          <a:fillRect/>
                        </a:stretch>
                      </p:blipFill>
                      <p:spPr>
                        <a:xfrm>
                          <a:off x="4027488" y="2212975"/>
                          <a:ext cx="2989262" cy="693738"/>
                        </a:xfrm>
                        <a:prstGeom prst="rect">
                          <a:avLst/>
                        </a:prstGeom>
                      </p:spPr>
                    </p:pic>
                  </p:oleObj>
                </mc:Fallback>
              </mc:AlternateContent>
            </a:graphicData>
          </a:graphic>
        </p:graphicFrame>
        <p:sp>
          <p:nvSpPr>
            <p:cNvPr id="329" name="文本框 328">
              <a:extLst>
                <a:ext uri="{FF2B5EF4-FFF2-40B4-BE49-F238E27FC236}">
                  <a16:creationId xmlns:a16="http://schemas.microsoft.com/office/drawing/2014/main" id="{55A3F4C5-C947-4CBC-87BF-1C0A62D9EB0E}"/>
                </a:ext>
              </a:extLst>
            </p:cNvPr>
            <p:cNvSpPr txBox="1"/>
            <p:nvPr/>
          </p:nvSpPr>
          <p:spPr>
            <a:xfrm>
              <a:off x="1355619" y="2212474"/>
              <a:ext cx="8751942"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闭操作：定义为                 ，其结果是对小于结构元的出现在前景中的空洞进行填充。                </a:t>
              </a:r>
            </a:p>
          </p:txBody>
        </p:sp>
      </p:grpSp>
    </p:spTree>
    <p:extLst>
      <p:ext uri="{BB962C8B-B14F-4D97-AF65-F5344CB8AC3E}">
        <p14:creationId xmlns:p14="http://schemas.microsoft.com/office/powerpoint/2010/main" val="191046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wipe(left)">
                                      <p:cBhvr>
                                        <p:cTn id="12" dur="750"/>
                                        <p:tgtEl>
                                          <p:spTgt spid="3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323"/>
                                        </p:tgtEl>
                                      </p:cBhvr>
                                    </p:animEffect>
                                    <p:set>
                                      <p:cBhvr>
                                        <p:cTn id="27" dur="1" fill="hold">
                                          <p:stCondLst>
                                            <p:cond delay="499"/>
                                          </p:stCondLst>
                                        </p:cTn>
                                        <p:tgtEl>
                                          <p:spTgt spid="32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22" presetClass="exit" presetSubtype="4" fill="hold" nodeType="withEffect">
                                  <p:stCondLst>
                                    <p:cond delay="100"/>
                                  </p:stCondLst>
                                  <p:childTnLst>
                                    <p:animEffect transition="out" filter="wipe(down)">
                                      <p:cBhvr>
                                        <p:cTn id="35" dur="400"/>
                                        <p:tgtEl>
                                          <p:spTgt spid="3"/>
                                        </p:tgtEl>
                                      </p:cBhvr>
                                    </p:animEffect>
                                    <p:set>
                                      <p:cBhvr>
                                        <p:cTn id="36" dur="1" fill="hold">
                                          <p:stCondLst>
                                            <p:cond delay="399"/>
                                          </p:stCondLst>
                                        </p:cTn>
                                        <p:tgtEl>
                                          <p:spTgt spid="3"/>
                                        </p:tgtEl>
                                        <p:attrNameLst>
                                          <p:attrName>style.visibility</p:attrName>
                                        </p:attrNameLst>
                                      </p:cBhvr>
                                      <p:to>
                                        <p:strVal val="hidden"/>
                                      </p:to>
                                    </p:se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7"/>
                                        </p:tgtEl>
                                        <p:attrNameLst>
                                          <p:attrName>style.visibility</p:attrName>
                                        </p:attrNameLst>
                                      </p:cBhvr>
                                      <p:to>
                                        <p:strVal val="visible"/>
                                      </p:to>
                                    </p:set>
                                    <p:animEffect transition="in" filter="wipe(left)">
                                      <p:cBhvr>
                                        <p:cTn id="40" dur="1000"/>
                                        <p:tgtEl>
                                          <p:spTgt spid="3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3"/>
                                        </p:tgtEl>
                                        <p:attrNameLst>
                                          <p:attrName>style.visibility</p:attrName>
                                        </p:attrNameLst>
                                      </p:cBhvr>
                                      <p:to>
                                        <p:strVal val="visible"/>
                                      </p:to>
                                    </p:set>
                                    <p:animEffect transition="in" filter="wipe(left)">
                                      <p:cBhvr>
                                        <p:cTn id="45" dur="750"/>
                                        <p:tgtEl>
                                          <p:spTgt spid="3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25"/>
                                        </p:tgtEl>
                                        <p:attrNameLst>
                                          <p:attrName>style.visibility</p:attrName>
                                        </p:attrNameLst>
                                      </p:cBhvr>
                                      <p:to>
                                        <p:strVal val="visible"/>
                                      </p:to>
                                    </p:set>
                                    <p:animEffect transition="in" filter="wipe(left)">
                                      <p:cBhvr>
                                        <p:cTn id="50" dur="750"/>
                                        <p:tgtEl>
                                          <p:spTgt spid="3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26"/>
                                        </p:tgtEl>
                                        <p:attrNameLst>
                                          <p:attrName>style.visibility</p:attrName>
                                        </p:attrNameLst>
                                      </p:cBhvr>
                                      <p:to>
                                        <p:strVal val="visible"/>
                                      </p:to>
                                    </p:set>
                                    <p:animEffect transition="in" filter="wipe(left)">
                                      <p:cBhvr>
                                        <p:cTn id="55" dur="750"/>
                                        <p:tgtEl>
                                          <p:spTgt spid="3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23"/>
                                        </p:tgtEl>
                                      </p:cBhvr>
                                    </p:animEffect>
                                    <p:set>
                                      <p:cBhvr>
                                        <p:cTn id="60" dur="1" fill="hold">
                                          <p:stCondLst>
                                            <p:cond delay="499"/>
                                          </p:stCondLst>
                                        </p:cTn>
                                        <p:tgtEl>
                                          <p:spTgt spid="323"/>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27"/>
                                        </p:tgtEl>
                                      </p:cBhvr>
                                    </p:animEffect>
                                    <p:set>
                                      <p:cBhvr>
                                        <p:cTn id="63" dur="1" fill="hold">
                                          <p:stCondLst>
                                            <p:cond delay="499"/>
                                          </p:stCondLst>
                                        </p:cTn>
                                        <p:tgtEl>
                                          <p:spTgt spid="32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325"/>
                                        </p:tgtEl>
                                      </p:cBhvr>
                                    </p:animEffect>
                                    <p:set>
                                      <p:cBhvr>
                                        <p:cTn id="66" dur="1" fill="hold">
                                          <p:stCondLst>
                                            <p:cond delay="499"/>
                                          </p:stCondLst>
                                        </p:cTn>
                                        <p:tgtEl>
                                          <p:spTgt spid="32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6"/>
                                        </p:tgtEl>
                                      </p:cBhvr>
                                    </p:animEffect>
                                    <p:set>
                                      <p:cBhvr>
                                        <p:cTn id="69" dur="1" fill="hold">
                                          <p:stCondLst>
                                            <p:cond delay="499"/>
                                          </p:stCondLst>
                                        </p:cTn>
                                        <p:tgtEl>
                                          <p:spTgt spid="3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5" name="组合 4">
            <a:extLst>
              <a:ext uri="{FF2B5EF4-FFF2-40B4-BE49-F238E27FC236}">
                <a16:creationId xmlns:a16="http://schemas.microsoft.com/office/drawing/2014/main" id="{FA4FFD61-D150-4169-BE39-E84F3044A5E3}"/>
              </a:ext>
            </a:extLst>
          </p:cNvPr>
          <p:cNvGrpSpPr/>
          <p:nvPr/>
        </p:nvGrpSpPr>
        <p:grpSpPr>
          <a:xfrm>
            <a:off x="1355619" y="1694314"/>
            <a:ext cx="8133822" cy="2461126"/>
            <a:chOff x="1355619" y="2212474"/>
            <a:chExt cx="8133822" cy="2461126"/>
          </a:xfrm>
        </p:grpSpPr>
        <p:graphicFrame>
          <p:nvGraphicFramePr>
            <p:cNvPr id="319" name="对象 318">
              <a:extLst>
                <a:ext uri="{FF2B5EF4-FFF2-40B4-BE49-F238E27FC236}">
                  <a16:creationId xmlns:a16="http://schemas.microsoft.com/office/drawing/2014/main" id="{C0B1BAE3-6390-4A70-8EF1-B575F8F1109B}"/>
                </a:ext>
              </a:extLst>
            </p:cNvPr>
            <p:cNvGraphicFramePr>
              <a:graphicFrameLocks noChangeAspect="1"/>
            </p:cNvGraphicFramePr>
            <p:nvPr>
              <p:extLst>
                <p:ext uri="{D42A27DB-BD31-4B8C-83A1-F6EECF244321}">
                  <p14:modId xmlns:p14="http://schemas.microsoft.com/office/powerpoint/2010/main" val="1283623294"/>
                </p:ext>
              </p:extLst>
            </p:nvPr>
          </p:nvGraphicFramePr>
          <p:xfrm>
            <a:off x="1789113" y="2818208"/>
            <a:ext cx="879475" cy="485775"/>
          </p:xfrm>
          <a:graphic>
            <a:graphicData uri="http://schemas.openxmlformats.org/presentationml/2006/ole">
              <mc:AlternateContent xmlns:mc="http://schemas.openxmlformats.org/markup-compatibility/2006">
                <mc:Choice xmlns:v="urn:schemas-microsoft-com:vml" Requires="v">
                  <p:oleObj spid="_x0000_s157077" name="Equation" r:id="rId4" imgW="317160" imgH="177480" progId="Equation.DSMT4">
                    <p:embed/>
                  </p:oleObj>
                </mc:Choice>
                <mc:Fallback>
                  <p:oleObj name="Equation" r:id="rId4" imgW="317160" imgH="177480" progId="Equation.DSMT4">
                    <p:embed/>
                    <p:pic>
                      <p:nvPicPr>
                        <p:cNvPr id="319" name="对象 318">
                          <a:extLst>
                            <a:ext uri="{FF2B5EF4-FFF2-40B4-BE49-F238E27FC236}">
                              <a16:creationId xmlns:a16="http://schemas.microsoft.com/office/drawing/2014/main" id="{C0B1BAE3-6390-4A70-8EF1-B575F8F1109B}"/>
                            </a:ext>
                          </a:extLst>
                        </p:cNvPr>
                        <p:cNvPicPr/>
                        <p:nvPr/>
                      </p:nvPicPr>
                      <p:blipFill>
                        <a:blip r:embed="rId5"/>
                        <a:stretch>
                          <a:fillRect/>
                        </a:stretch>
                      </p:blipFill>
                      <p:spPr>
                        <a:xfrm>
                          <a:off x="1789113" y="2818208"/>
                          <a:ext cx="879475" cy="485775"/>
                        </a:xfrm>
                        <a:prstGeom prst="rect">
                          <a:avLst/>
                        </a:prstGeom>
                      </p:spPr>
                    </p:pic>
                  </p:oleObj>
                </mc:Fallback>
              </mc:AlternateContent>
            </a:graphicData>
          </a:graphic>
        </p:graphicFrame>
        <p:sp>
          <p:nvSpPr>
            <p:cNvPr id="321" name="文本框 320">
              <a:extLst>
                <a:ext uri="{FF2B5EF4-FFF2-40B4-BE49-F238E27FC236}">
                  <a16:creationId xmlns:a16="http://schemas.microsoft.com/office/drawing/2014/main" id="{509262E1-3A60-44A8-A0A0-23C734068445}"/>
                </a:ext>
              </a:extLst>
            </p:cNvPr>
            <p:cNvSpPr txBox="1"/>
            <p:nvPr/>
          </p:nvSpPr>
          <p:spPr>
            <a:xfrm>
              <a:off x="1355619" y="2212474"/>
              <a:ext cx="8133822"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开操作的性质：</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ts val="3600"/>
                </a:lnSpc>
                <a:spcBef>
                  <a:spcPts val="1200"/>
                </a:spcBef>
                <a:buAutoNum type="arabicPeriod"/>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是</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的一个子集；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如果</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的子集，则      是      的子集；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5" name="对象 24">
              <a:extLst>
                <a:ext uri="{FF2B5EF4-FFF2-40B4-BE49-F238E27FC236}">
                  <a16:creationId xmlns:a16="http://schemas.microsoft.com/office/drawing/2014/main" id="{E4226A63-FC43-4177-8BEC-C4DB99E207A5}"/>
                </a:ext>
              </a:extLst>
            </p:cNvPr>
            <p:cNvGraphicFramePr>
              <a:graphicFrameLocks noChangeAspect="1"/>
            </p:cNvGraphicFramePr>
            <p:nvPr>
              <p:extLst>
                <p:ext uri="{D42A27DB-BD31-4B8C-83A1-F6EECF244321}">
                  <p14:modId xmlns:p14="http://schemas.microsoft.com/office/powerpoint/2010/main" val="3557060842"/>
                </p:ext>
              </p:extLst>
            </p:nvPr>
          </p:nvGraphicFramePr>
          <p:xfrm>
            <a:off x="5384800" y="3387725"/>
            <a:ext cx="984250" cy="625475"/>
          </p:xfrm>
          <a:graphic>
            <a:graphicData uri="http://schemas.openxmlformats.org/presentationml/2006/ole">
              <mc:AlternateContent xmlns:mc="http://schemas.openxmlformats.org/markup-compatibility/2006">
                <mc:Choice xmlns:v="urn:schemas-microsoft-com:vml" Requires="v">
                  <p:oleObj spid="_x0000_s157078" name="Equation" r:id="rId6" imgW="355320" imgH="228600" progId="Equation.DSMT4">
                    <p:embed/>
                  </p:oleObj>
                </mc:Choice>
                <mc:Fallback>
                  <p:oleObj name="Equation" r:id="rId6" imgW="355320" imgH="228600" progId="Equation.DSMT4">
                    <p:embed/>
                    <p:pic>
                      <p:nvPicPr>
                        <p:cNvPr id="319" name="对象 318">
                          <a:extLst>
                            <a:ext uri="{FF2B5EF4-FFF2-40B4-BE49-F238E27FC236}">
                              <a16:creationId xmlns:a16="http://schemas.microsoft.com/office/drawing/2014/main" id="{C0B1BAE3-6390-4A70-8EF1-B575F8F1109B}"/>
                            </a:ext>
                          </a:extLst>
                        </p:cNvPr>
                        <p:cNvPicPr/>
                        <p:nvPr/>
                      </p:nvPicPr>
                      <p:blipFill>
                        <a:blip r:embed="rId7"/>
                        <a:stretch>
                          <a:fillRect/>
                        </a:stretch>
                      </p:blipFill>
                      <p:spPr>
                        <a:xfrm>
                          <a:off x="5384800" y="3387725"/>
                          <a:ext cx="984250" cy="62547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BC25077-55FD-4146-AC8F-4E4E21AD685A}"/>
                </a:ext>
              </a:extLst>
            </p:cNvPr>
            <p:cNvGraphicFramePr>
              <a:graphicFrameLocks noChangeAspect="1"/>
            </p:cNvGraphicFramePr>
            <p:nvPr>
              <p:extLst>
                <p:ext uri="{D42A27DB-BD31-4B8C-83A1-F6EECF244321}">
                  <p14:modId xmlns:p14="http://schemas.microsoft.com/office/powerpoint/2010/main" val="1001050905"/>
                </p:ext>
              </p:extLst>
            </p:nvPr>
          </p:nvGraphicFramePr>
          <p:xfrm>
            <a:off x="6809423" y="3387725"/>
            <a:ext cx="1019175" cy="625475"/>
          </p:xfrm>
          <a:graphic>
            <a:graphicData uri="http://schemas.openxmlformats.org/presentationml/2006/ole">
              <mc:AlternateContent xmlns:mc="http://schemas.openxmlformats.org/markup-compatibility/2006">
                <mc:Choice xmlns:v="urn:schemas-microsoft-com:vml" Requires="v">
                  <p:oleObj spid="_x0000_s157079" name="Equation" r:id="rId8" imgW="368280" imgH="228600" progId="Equation.DSMT4">
                    <p:embed/>
                  </p:oleObj>
                </mc:Choice>
                <mc:Fallback>
                  <p:oleObj name="Equation" r:id="rId8" imgW="368280" imgH="228600" progId="Equation.DSMT4">
                    <p:embed/>
                    <p:pic>
                      <p:nvPicPr>
                        <p:cNvPr id="25" name="对象 24">
                          <a:extLst>
                            <a:ext uri="{FF2B5EF4-FFF2-40B4-BE49-F238E27FC236}">
                              <a16:creationId xmlns:a16="http://schemas.microsoft.com/office/drawing/2014/main" id="{E4226A63-FC43-4177-8BEC-C4DB99E207A5}"/>
                            </a:ext>
                          </a:extLst>
                        </p:cNvPr>
                        <p:cNvPicPr/>
                        <p:nvPr/>
                      </p:nvPicPr>
                      <p:blipFill>
                        <a:blip r:embed="rId9"/>
                        <a:stretch>
                          <a:fillRect/>
                        </a:stretch>
                      </p:blipFill>
                      <p:spPr>
                        <a:xfrm>
                          <a:off x="6809423" y="3387725"/>
                          <a:ext cx="1019175" cy="62547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2328C994-A258-440D-9F75-153EEBAF909E}"/>
                </a:ext>
              </a:extLst>
            </p:cNvPr>
            <p:cNvGraphicFramePr>
              <a:graphicFrameLocks noChangeAspect="1"/>
            </p:cNvGraphicFramePr>
            <p:nvPr>
              <p:extLst>
                <p:ext uri="{D42A27DB-BD31-4B8C-83A1-F6EECF244321}">
                  <p14:modId xmlns:p14="http://schemas.microsoft.com/office/powerpoint/2010/main" val="1090274555"/>
                </p:ext>
              </p:extLst>
            </p:nvPr>
          </p:nvGraphicFramePr>
          <p:xfrm>
            <a:off x="1797368" y="3978275"/>
            <a:ext cx="3235325" cy="695325"/>
          </p:xfrm>
          <a:graphic>
            <a:graphicData uri="http://schemas.openxmlformats.org/presentationml/2006/ole">
              <mc:AlternateContent xmlns:mc="http://schemas.openxmlformats.org/markup-compatibility/2006">
                <mc:Choice xmlns:v="urn:schemas-microsoft-com:vml" Requires="v">
                  <p:oleObj spid="_x0000_s157080" name="Equation" r:id="rId10" imgW="1168200" imgH="253800" progId="Equation.DSMT4">
                    <p:embed/>
                  </p:oleObj>
                </mc:Choice>
                <mc:Fallback>
                  <p:oleObj name="Equation" r:id="rId10" imgW="1168200" imgH="253800" progId="Equation.DSMT4">
                    <p:embed/>
                    <p:pic>
                      <p:nvPicPr>
                        <p:cNvPr id="25" name="对象 24">
                          <a:extLst>
                            <a:ext uri="{FF2B5EF4-FFF2-40B4-BE49-F238E27FC236}">
                              <a16:creationId xmlns:a16="http://schemas.microsoft.com/office/drawing/2014/main" id="{E4226A63-FC43-4177-8BEC-C4DB99E207A5}"/>
                            </a:ext>
                          </a:extLst>
                        </p:cNvPr>
                        <p:cNvPicPr/>
                        <p:nvPr/>
                      </p:nvPicPr>
                      <p:blipFill>
                        <a:blip r:embed="rId11"/>
                        <a:stretch>
                          <a:fillRect/>
                        </a:stretch>
                      </p:blipFill>
                      <p:spPr>
                        <a:xfrm>
                          <a:off x="1797368" y="3978275"/>
                          <a:ext cx="3235325" cy="695325"/>
                        </a:xfrm>
                        <a:prstGeom prst="rect">
                          <a:avLst/>
                        </a:prstGeom>
                      </p:spPr>
                    </p:pic>
                  </p:oleObj>
                </mc:Fallback>
              </mc:AlternateContent>
            </a:graphicData>
          </a:graphic>
        </p:graphicFrame>
      </p:grpSp>
      <p:grpSp>
        <p:nvGrpSpPr>
          <p:cNvPr id="13" name="组合 12">
            <a:extLst>
              <a:ext uri="{FF2B5EF4-FFF2-40B4-BE49-F238E27FC236}">
                <a16:creationId xmlns:a16="http://schemas.microsoft.com/office/drawing/2014/main" id="{1BC96738-07F2-44D1-8957-53C1E25112F1}"/>
              </a:ext>
            </a:extLst>
          </p:cNvPr>
          <p:cNvGrpSpPr/>
          <p:nvPr/>
        </p:nvGrpSpPr>
        <p:grpSpPr>
          <a:xfrm>
            <a:off x="1355619" y="4230292"/>
            <a:ext cx="8133822" cy="2461021"/>
            <a:chOff x="1203219" y="4230292"/>
            <a:chExt cx="8133822" cy="2461021"/>
          </a:xfrm>
        </p:grpSpPr>
        <p:graphicFrame>
          <p:nvGraphicFramePr>
            <p:cNvPr id="30" name="对象 29">
              <a:extLst>
                <a:ext uri="{FF2B5EF4-FFF2-40B4-BE49-F238E27FC236}">
                  <a16:creationId xmlns:a16="http://schemas.microsoft.com/office/drawing/2014/main" id="{AC1D59B5-4BF5-4D63-A9F9-C829F91AF731}"/>
                </a:ext>
              </a:extLst>
            </p:cNvPr>
            <p:cNvGraphicFramePr>
              <a:graphicFrameLocks noChangeAspect="1"/>
            </p:cNvGraphicFramePr>
            <p:nvPr>
              <p:extLst>
                <p:ext uri="{D42A27DB-BD31-4B8C-83A1-F6EECF244321}">
                  <p14:modId xmlns:p14="http://schemas.microsoft.com/office/powerpoint/2010/main" val="1371473658"/>
                </p:ext>
              </p:extLst>
            </p:nvPr>
          </p:nvGraphicFramePr>
          <p:xfrm>
            <a:off x="2570163" y="4835525"/>
            <a:ext cx="738187" cy="485775"/>
          </p:xfrm>
          <a:graphic>
            <a:graphicData uri="http://schemas.openxmlformats.org/presentationml/2006/ole">
              <mc:AlternateContent xmlns:mc="http://schemas.openxmlformats.org/markup-compatibility/2006">
                <mc:Choice xmlns:v="urn:schemas-microsoft-com:vml" Requires="v">
                  <p:oleObj spid="_x0000_s157081" name="Equation" r:id="rId12" imgW="266400" imgH="177480" progId="Equation.DSMT4">
                    <p:embed/>
                  </p:oleObj>
                </mc:Choice>
                <mc:Fallback>
                  <p:oleObj name="Equation" r:id="rId12" imgW="266400" imgH="177480" progId="Equation.DSMT4">
                    <p:embed/>
                    <p:pic>
                      <p:nvPicPr>
                        <p:cNvPr id="319" name="对象 318">
                          <a:extLst>
                            <a:ext uri="{FF2B5EF4-FFF2-40B4-BE49-F238E27FC236}">
                              <a16:creationId xmlns:a16="http://schemas.microsoft.com/office/drawing/2014/main" id="{C0B1BAE3-6390-4A70-8EF1-B575F8F1109B}"/>
                            </a:ext>
                          </a:extLst>
                        </p:cNvPr>
                        <p:cNvPicPr/>
                        <p:nvPr/>
                      </p:nvPicPr>
                      <p:blipFill>
                        <a:blip r:embed="rId13"/>
                        <a:stretch>
                          <a:fillRect/>
                        </a:stretch>
                      </p:blipFill>
                      <p:spPr>
                        <a:xfrm>
                          <a:off x="2570163" y="4835525"/>
                          <a:ext cx="738187" cy="485775"/>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C4B26A9A-A069-448C-B484-A5C36D1DCDF9}"/>
                </a:ext>
              </a:extLst>
            </p:cNvPr>
            <p:cNvSpPr txBox="1"/>
            <p:nvPr/>
          </p:nvSpPr>
          <p:spPr>
            <a:xfrm>
              <a:off x="1203219" y="4230292"/>
              <a:ext cx="8133822"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闭操作的性质：</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ts val="3600"/>
                </a:lnSpc>
                <a:spcBef>
                  <a:spcPts val="1200"/>
                </a:spcBef>
                <a:buAutoNum type="arabicPeriod"/>
              </a:pP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zh-CN" altLang="en-US"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   </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的子集；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如果</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的子集，则      是      的子集；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32" name="对象 31">
              <a:extLst>
                <a:ext uri="{FF2B5EF4-FFF2-40B4-BE49-F238E27FC236}">
                  <a16:creationId xmlns:a16="http://schemas.microsoft.com/office/drawing/2014/main" id="{83279C87-7723-4FA9-BD38-9BC9A4A87366}"/>
                </a:ext>
              </a:extLst>
            </p:cNvPr>
            <p:cNvGraphicFramePr>
              <a:graphicFrameLocks noChangeAspect="1"/>
            </p:cNvGraphicFramePr>
            <p:nvPr>
              <p:extLst>
                <p:ext uri="{D42A27DB-BD31-4B8C-83A1-F6EECF244321}">
                  <p14:modId xmlns:p14="http://schemas.microsoft.com/office/powerpoint/2010/main" val="372399752"/>
                </p:ext>
              </p:extLst>
            </p:nvPr>
          </p:nvGraphicFramePr>
          <p:xfrm>
            <a:off x="5302250" y="5405438"/>
            <a:ext cx="844550" cy="625475"/>
          </p:xfrm>
          <a:graphic>
            <a:graphicData uri="http://schemas.openxmlformats.org/presentationml/2006/ole">
              <mc:AlternateContent xmlns:mc="http://schemas.openxmlformats.org/markup-compatibility/2006">
                <mc:Choice xmlns:v="urn:schemas-microsoft-com:vml" Requires="v">
                  <p:oleObj spid="_x0000_s157082" name="Equation" r:id="rId14" imgW="304560" imgH="228600" progId="Equation.DSMT4">
                    <p:embed/>
                  </p:oleObj>
                </mc:Choice>
                <mc:Fallback>
                  <p:oleObj name="Equation" r:id="rId14" imgW="304560" imgH="228600" progId="Equation.DSMT4">
                    <p:embed/>
                    <p:pic>
                      <p:nvPicPr>
                        <p:cNvPr id="25" name="对象 24">
                          <a:extLst>
                            <a:ext uri="{FF2B5EF4-FFF2-40B4-BE49-F238E27FC236}">
                              <a16:creationId xmlns:a16="http://schemas.microsoft.com/office/drawing/2014/main" id="{E4226A63-FC43-4177-8BEC-C4DB99E207A5}"/>
                            </a:ext>
                          </a:extLst>
                        </p:cNvPr>
                        <p:cNvPicPr/>
                        <p:nvPr/>
                      </p:nvPicPr>
                      <p:blipFill>
                        <a:blip r:embed="rId15"/>
                        <a:stretch>
                          <a:fillRect/>
                        </a:stretch>
                      </p:blipFill>
                      <p:spPr>
                        <a:xfrm>
                          <a:off x="5302250" y="5405438"/>
                          <a:ext cx="844550" cy="6254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0CD9C696-CFF6-4324-8969-3DEE9C610DB2}"/>
                </a:ext>
              </a:extLst>
            </p:cNvPr>
            <p:cNvGraphicFramePr>
              <a:graphicFrameLocks noChangeAspect="1"/>
            </p:cNvGraphicFramePr>
            <p:nvPr>
              <p:extLst>
                <p:ext uri="{D42A27DB-BD31-4B8C-83A1-F6EECF244321}">
                  <p14:modId xmlns:p14="http://schemas.microsoft.com/office/powerpoint/2010/main" val="3868672701"/>
                </p:ext>
              </p:extLst>
            </p:nvPr>
          </p:nvGraphicFramePr>
          <p:xfrm>
            <a:off x="6726238" y="5405438"/>
            <a:ext cx="877887" cy="625475"/>
          </p:xfrm>
          <a:graphic>
            <a:graphicData uri="http://schemas.openxmlformats.org/presentationml/2006/ole">
              <mc:AlternateContent xmlns:mc="http://schemas.openxmlformats.org/markup-compatibility/2006">
                <mc:Choice xmlns:v="urn:schemas-microsoft-com:vml" Requires="v">
                  <p:oleObj spid="_x0000_s157083" name="Equation" r:id="rId16" imgW="317160" imgH="228600" progId="Equation.DSMT4">
                    <p:embed/>
                  </p:oleObj>
                </mc:Choice>
                <mc:Fallback>
                  <p:oleObj name="Equation" r:id="rId16" imgW="317160" imgH="228600" progId="Equation.DSMT4">
                    <p:embed/>
                    <p:pic>
                      <p:nvPicPr>
                        <p:cNvPr id="26" name="对象 25">
                          <a:extLst>
                            <a:ext uri="{FF2B5EF4-FFF2-40B4-BE49-F238E27FC236}">
                              <a16:creationId xmlns:a16="http://schemas.microsoft.com/office/drawing/2014/main" id="{3BC25077-55FD-4146-AC8F-4E4E21AD685A}"/>
                            </a:ext>
                          </a:extLst>
                        </p:cNvPr>
                        <p:cNvPicPr/>
                        <p:nvPr/>
                      </p:nvPicPr>
                      <p:blipFill>
                        <a:blip r:embed="rId17"/>
                        <a:stretch>
                          <a:fillRect/>
                        </a:stretch>
                      </p:blipFill>
                      <p:spPr>
                        <a:xfrm>
                          <a:off x="6726238" y="5405438"/>
                          <a:ext cx="877887" cy="62547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3E2DF8AE-0687-4937-B09D-AF175BA337A4}"/>
                </a:ext>
              </a:extLst>
            </p:cNvPr>
            <p:cNvGraphicFramePr>
              <a:graphicFrameLocks noChangeAspect="1"/>
            </p:cNvGraphicFramePr>
            <p:nvPr>
              <p:extLst>
                <p:ext uri="{D42A27DB-BD31-4B8C-83A1-F6EECF244321}">
                  <p14:modId xmlns:p14="http://schemas.microsoft.com/office/powerpoint/2010/main" val="3244932064"/>
                </p:ext>
              </p:extLst>
            </p:nvPr>
          </p:nvGraphicFramePr>
          <p:xfrm>
            <a:off x="1710690" y="5995988"/>
            <a:ext cx="2778125" cy="695325"/>
          </p:xfrm>
          <a:graphic>
            <a:graphicData uri="http://schemas.openxmlformats.org/presentationml/2006/ole">
              <mc:AlternateContent xmlns:mc="http://schemas.openxmlformats.org/markup-compatibility/2006">
                <mc:Choice xmlns:v="urn:schemas-microsoft-com:vml" Requires="v">
                  <p:oleObj spid="_x0000_s157084" name="Equation" r:id="rId18" imgW="1002960" imgH="253800" progId="Equation.DSMT4">
                    <p:embed/>
                  </p:oleObj>
                </mc:Choice>
                <mc:Fallback>
                  <p:oleObj name="Equation" r:id="rId18" imgW="1002960" imgH="253800" progId="Equation.DSMT4">
                    <p:embed/>
                    <p:pic>
                      <p:nvPicPr>
                        <p:cNvPr id="27" name="对象 26">
                          <a:extLst>
                            <a:ext uri="{FF2B5EF4-FFF2-40B4-BE49-F238E27FC236}">
                              <a16:creationId xmlns:a16="http://schemas.microsoft.com/office/drawing/2014/main" id="{2328C994-A258-440D-9F75-153EEBAF909E}"/>
                            </a:ext>
                          </a:extLst>
                        </p:cNvPr>
                        <p:cNvPicPr/>
                        <p:nvPr/>
                      </p:nvPicPr>
                      <p:blipFill>
                        <a:blip r:embed="rId19"/>
                        <a:stretch>
                          <a:fillRect/>
                        </a:stretch>
                      </p:blipFill>
                      <p:spPr>
                        <a:xfrm>
                          <a:off x="1710690" y="5995988"/>
                          <a:ext cx="2778125" cy="695325"/>
                        </a:xfrm>
                        <a:prstGeom prst="rect">
                          <a:avLst/>
                        </a:prstGeom>
                      </p:spPr>
                    </p:pic>
                  </p:oleObj>
                </mc:Fallback>
              </mc:AlternateContent>
            </a:graphicData>
          </a:graphic>
        </p:graphicFrame>
      </p:grpSp>
    </p:spTree>
    <p:extLst>
      <p:ext uri="{BB962C8B-B14F-4D97-AF65-F5344CB8AC3E}">
        <p14:creationId xmlns:p14="http://schemas.microsoft.com/office/powerpoint/2010/main" val="42333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形态学中的基本操作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pic>
        <p:nvPicPr>
          <p:cNvPr id="7" name="图片 6">
            <a:extLst>
              <a:ext uri="{FF2B5EF4-FFF2-40B4-BE49-F238E27FC236}">
                <a16:creationId xmlns:a16="http://schemas.microsoft.com/office/drawing/2014/main" id="{64211EAF-C9C5-434B-987D-F44F54344A2A}"/>
              </a:ext>
            </a:extLst>
          </p:cNvPr>
          <p:cNvPicPr>
            <a:picLocks noChangeAspect="1"/>
          </p:cNvPicPr>
          <p:nvPr/>
        </p:nvPicPr>
        <p:blipFill rotWithShape="1">
          <a:blip r:embed="rId3"/>
          <a:srcRect l="1392" t="3656" r="2672" b="4027"/>
          <a:stretch/>
        </p:blipFill>
        <p:spPr>
          <a:xfrm>
            <a:off x="6892911" y="2007131"/>
            <a:ext cx="4541520" cy="3464561"/>
          </a:xfrm>
          <a:prstGeom prst="rect">
            <a:avLst/>
          </a:prstGeom>
        </p:spPr>
      </p:pic>
      <p:pic>
        <p:nvPicPr>
          <p:cNvPr id="23" name="图片 22">
            <a:extLst>
              <a:ext uri="{FF2B5EF4-FFF2-40B4-BE49-F238E27FC236}">
                <a16:creationId xmlns:a16="http://schemas.microsoft.com/office/drawing/2014/main" id="{6EDFDB3F-E59E-4073-A249-611715CA0A2C}"/>
              </a:ext>
            </a:extLst>
          </p:cNvPr>
          <p:cNvPicPr>
            <a:picLocks noChangeAspect="1"/>
          </p:cNvPicPr>
          <p:nvPr/>
        </p:nvPicPr>
        <p:blipFill rotWithShape="1">
          <a:blip r:embed="rId4"/>
          <a:srcRect l="5023" t="3473" r="2134" b="2083"/>
          <a:stretch/>
        </p:blipFill>
        <p:spPr>
          <a:xfrm>
            <a:off x="1976770" y="2012211"/>
            <a:ext cx="4572000" cy="3454400"/>
          </a:xfrm>
          <a:prstGeom prst="rect">
            <a:avLst/>
          </a:prstGeom>
        </p:spPr>
      </p:pic>
      <p:pic>
        <p:nvPicPr>
          <p:cNvPr id="24" name="图片 23">
            <a:extLst>
              <a:ext uri="{FF2B5EF4-FFF2-40B4-BE49-F238E27FC236}">
                <a16:creationId xmlns:a16="http://schemas.microsoft.com/office/drawing/2014/main" id="{85181C6A-AF2E-41FC-9F2D-6E0C44877EBA}"/>
              </a:ext>
            </a:extLst>
          </p:cNvPr>
          <p:cNvPicPr>
            <a:picLocks noChangeAspect="1"/>
          </p:cNvPicPr>
          <p:nvPr/>
        </p:nvPicPr>
        <p:blipFill rotWithShape="1">
          <a:blip r:embed="rId5"/>
          <a:srcRect l="4268" t="1479" r="3095" b="1958"/>
          <a:stretch/>
        </p:blipFill>
        <p:spPr>
          <a:xfrm>
            <a:off x="1976770" y="2012211"/>
            <a:ext cx="4561840" cy="3495041"/>
          </a:xfrm>
          <a:prstGeom prst="rect">
            <a:avLst/>
          </a:prstGeom>
        </p:spPr>
      </p:pic>
      <p:grpSp>
        <p:nvGrpSpPr>
          <p:cNvPr id="28" name="组合 27">
            <a:extLst>
              <a:ext uri="{FF2B5EF4-FFF2-40B4-BE49-F238E27FC236}">
                <a16:creationId xmlns:a16="http://schemas.microsoft.com/office/drawing/2014/main" id="{51248E66-D3BF-4F69-B31C-927FC8C8F7A8}"/>
              </a:ext>
            </a:extLst>
          </p:cNvPr>
          <p:cNvGrpSpPr/>
          <p:nvPr/>
        </p:nvGrpSpPr>
        <p:grpSpPr>
          <a:xfrm>
            <a:off x="414620" y="3154775"/>
            <a:ext cx="1207849" cy="1209911"/>
            <a:chOff x="2878282" y="3055623"/>
            <a:chExt cx="1935258" cy="1938563"/>
          </a:xfrm>
        </p:grpSpPr>
        <p:sp>
          <p:nvSpPr>
            <p:cNvPr id="29" name="矩形 28">
              <a:extLst>
                <a:ext uri="{FF2B5EF4-FFF2-40B4-BE49-F238E27FC236}">
                  <a16:creationId xmlns:a16="http://schemas.microsoft.com/office/drawing/2014/main" id="{D7664BFD-4200-4193-AB51-E2A7F69A4B5B}"/>
                </a:ext>
              </a:extLst>
            </p:cNvPr>
            <p:cNvSpPr/>
            <p:nvPr/>
          </p:nvSpPr>
          <p:spPr>
            <a:xfrm>
              <a:off x="2878283" y="3055623"/>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D32D3F2-4628-484C-8171-A3CE1E048F95}"/>
                </a:ext>
              </a:extLst>
            </p:cNvPr>
            <p:cNvSpPr/>
            <p:nvPr/>
          </p:nvSpPr>
          <p:spPr>
            <a:xfrm>
              <a:off x="3522928" y="3055623"/>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1113C7E-4B89-429E-8564-C43D716D8F0E}"/>
                </a:ext>
              </a:extLst>
            </p:cNvPr>
            <p:cNvSpPr/>
            <p:nvPr/>
          </p:nvSpPr>
          <p:spPr>
            <a:xfrm>
              <a:off x="4167572" y="3055623"/>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089BB72-DC37-4AC4-9DBA-86C34627DC04}"/>
                </a:ext>
              </a:extLst>
            </p:cNvPr>
            <p:cNvSpPr/>
            <p:nvPr/>
          </p:nvSpPr>
          <p:spPr>
            <a:xfrm>
              <a:off x="2878282" y="3701591"/>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227D3CE2-3EA7-48D3-BA6C-C2615B11D226}"/>
                </a:ext>
              </a:extLst>
            </p:cNvPr>
            <p:cNvSpPr/>
            <p:nvPr/>
          </p:nvSpPr>
          <p:spPr>
            <a:xfrm>
              <a:off x="4167572" y="3701591"/>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1A8541ED-E352-4EF1-B024-6117ADDC8CF2}"/>
                </a:ext>
              </a:extLst>
            </p:cNvPr>
            <p:cNvSpPr/>
            <p:nvPr/>
          </p:nvSpPr>
          <p:spPr>
            <a:xfrm>
              <a:off x="2878282" y="4348218"/>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8B09E1F-E22F-4C66-A5DD-328E34097F27}"/>
                </a:ext>
              </a:extLst>
            </p:cNvPr>
            <p:cNvSpPr/>
            <p:nvPr/>
          </p:nvSpPr>
          <p:spPr>
            <a:xfrm>
              <a:off x="3522927" y="4348218"/>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768680-07FB-47FD-8998-A8EB30D1578A}"/>
                </a:ext>
              </a:extLst>
            </p:cNvPr>
            <p:cNvSpPr/>
            <p:nvPr/>
          </p:nvSpPr>
          <p:spPr>
            <a:xfrm>
              <a:off x="4167572" y="4348218"/>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7B16D9B-B1B0-4F25-A63F-CA6CC289691D}"/>
                </a:ext>
              </a:extLst>
            </p:cNvPr>
            <p:cNvGrpSpPr/>
            <p:nvPr/>
          </p:nvGrpSpPr>
          <p:grpSpPr>
            <a:xfrm>
              <a:off x="3522927" y="3701591"/>
              <a:ext cx="645968" cy="645968"/>
              <a:chOff x="3522927" y="3752851"/>
              <a:chExt cx="645968" cy="645968"/>
            </a:xfrm>
          </p:grpSpPr>
          <p:sp>
            <p:nvSpPr>
              <p:cNvPr id="43" name="矩形 42">
                <a:extLst>
                  <a:ext uri="{FF2B5EF4-FFF2-40B4-BE49-F238E27FC236}">
                    <a16:creationId xmlns:a16="http://schemas.microsoft.com/office/drawing/2014/main" id="{22FBB250-E3BC-4E98-BA34-52A5AB2A02B0}"/>
                  </a:ext>
                </a:extLst>
              </p:cNvPr>
              <p:cNvSpPr/>
              <p:nvPr/>
            </p:nvSpPr>
            <p:spPr>
              <a:xfrm>
                <a:off x="3522927" y="3752851"/>
                <a:ext cx="645968" cy="645968"/>
              </a:xfrm>
              <a:prstGeom prst="rect">
                <a:avLst/>
              </a:prstGeom>
              <a:solidFill>
                <a:srgbClr val="3D66B0">
                  <a:alpha val="63137"/>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3ABBD67-74AA-45A0-968D-C8F6D2CEB167}"/>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a:extLst>
              <a:ext uri="{FF2B5EF4-FFF2-40B4-BE49-F238E27FC236}">
                <a16:creationId xmlns:a16="http://schemas.microsoft.com/office/drawing/2014/main" id="{AD518C7A-6927-4BE5-9E2F-376B5D69CAF2}"/>
              </a:ext>
            </a:extLst>
          </p:cNvPr>
          <p:cNvPicPr>
            <a:picLocks noChangeAspect="1"/>
          </p:cNvPicPr>
          <p:nvPr/>
        </p:nvPicPr>
        <p:blipFill rotWithShape="1">
          <a:blip r:embed="rId6"/>
          <a:srcRect l="2416" t="2215" r="50211" b="3973"/>
          <a:stretch/>
        </p:blipFill>
        <p:spPr>
          <a:xfrm>
            <a:off x="6892911" y="2007131"/>
            <a:ext cx="4561841" cy="3484880"/>
          </a:xfrm>
          <a:prstGeom prst="rect">
            <a:avLst/>
          </a:prstGeom>
        </p:spPr>
      </p:pic>
      <p:pic>
        <p:nvPicPr>
          <p:cNvPr id="45" name="图片 44">
            <a:extLst>
              <a:ext uri="{FF2B5EF4-FFF2-40B4-BE49-F238E27FC236}">
                <a16:creationId xmlns:a16="http://schemas.microsoft.com/office/drawing/2014/main" id="{E6A66B44-F995-484A-BCF6-C07044E7BDEA}"/>
              </a:ext>
            </a:extLst>
          </p:cNvPr>
          <p:cNvPicPr>
            <a:picLocks noChangeAspect="1"/>
          </p:cNvPicPr>
          <p:nvPr/>
        </p:nvPicPr>
        <p:blipFill rotWithShape="1">
          <a:blip r:embed="rId6"/>
          <a:srcRect l="50808" t="1395" r="1820" b="5754"/>
          <a:stretch/>
        </p:blipFill>
        <p:spPr>
          <a:xfrm>
            <a:off x="1976770" y="2012211"/>
            <a:ext cx="4561841" cy="3449215"/>
          </a:xfrm>
          <a:prstGeom prst="rect">
            <a:avLst/>
          </a:prstGeom>
        </p:spPr>
      </p:pic>
    </p:spTree>
    <p:extLst>
      <p:ext uri="{BB962C8B-B14F-4D97-AF65-F5344CB8AC3E}">
        <p14:creationId xmlns:p14="http://schemas.microsoft.com/office/powerpoint/2010/main" val="389558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out)">
                                      <p:cBhvr>
                                        <p:cTn id="7" dur="7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7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16" fill="hold" nodeType="clickEffect">
                                  <p:stCondLst>
                                    <p:cond delay="0"/>
                                  </p:stCondLst>
                                  <p:childTnLst>
                                    <p:animEffect transition="out" filter="circle(in)">
                                      <p:cBhvr>
                                        <p:cTn id="21" dur="400"/>
                                        <p:tgtEl>
                                          <p:spTgt spid="23"/>
                                        </p:tgtEl>
                                      </p:cBhvr>
                                    </p:animEffect>
                                    <p:set>
                                      <p:cBhvr>
                                        <p:cTn id="22" dur="1" fill="hold">
                                          <p:stCondLst>
                                            <p:cond delay="399"/>
                                          </p:stCondLst>
                                        </p:cTn>
                                        <p:tgtEl>
                                          <p:spTgt spid="23"/>
                                        </p:tgtEl>
                                        <p:attrNameLst>
                                          <p:attrName>style.visibility</p:attrName>
                                        </p:attrNameLst>
                                      </p:cBhvr>
                                      <p:to>
                                        <p:strVal val="hidden"/>
                                      </p:to>
                                    </p:set>
                                  </p:childTnLst>
                                </p:cTn>
                              </p:par>
                              <p:par>
                                <p:cTn id="23" presetID="6" presetClass="entr" presetSubtype="32"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ircle(out)">
                                      <p:cBhvr>
                                        <p:cTn id="25" dur="75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xit" presetSubtype="16" fill="hold" nodeType="clickEffect">
                                  <p:stCondLst>
                                    <p:cond delay="0"/>
                                  </p:stCondLst>
                                  <p:childTnLst>
                                    <p:animEffect transition="out" filter="circle(in)">
                                      <p:cBhvr>
                                        <p:cTn id="29" dur="400"/>
                                        <p:tgtEl>
                                          <p:spTgt spid="7"/>
                                        </p:tgtEl>
                                      </p:cBhvr>
                                    </p:animEffect>
                                    <p:set>
                                      <p:cBhvr>
                                        <p:cTn id="30" dur="1" fill="hold">
                                          <p:stCondLst>
                                            <p:cond delay="399"/>
                                          </p:stCondLst>
                                        </p:cTn>
                                        <p:tgtEl>
                                          <p:spTgt spid="7"/>
                                        </p:tgtEl>
                                        <p:attrNameLst>
                                          <p:attrName>style.visibility</p:attrName>
                                        </p:attrNameLst>
                                      </p:cBhvr>
                                      <p:to>
                                        <p:strVal val="hidden"/>
                                      </p:to>
                                    </p:set>
                                  </p:childTnLst>
                                </p:cTn>
                              </p:par>
                              <p:par>
                                <p:cTn id="31" presetID="6" presetClass="entr" presetSubtype="3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out)">
                                      <p:cBhvr>
                                        <p:cTn id="33" dur="7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xit" presetSubtype="16" fill="hold" nodeType="clickEffect">
                                  <p:stCondLst>
                                    <p:cond delay="0"/>
                                  </p:stCondLst>
                                  <p:childTnLst>
                                    <p:animEffect transition="out" filter="circle(in)">
                                      <p:cBhvr>
                                        <p:cTn id="37" dur="400"/>
                                        <p:tgtEl>
                                          <p:spTgt spid="24"/>
                                        </p:tgtEl>
                                      </p:cBhvr>
                                    </p:animEffect>
                                    <p:set>
                                      <p:cBhvr>
                                        <p:cTn id="38" dur="1" fill="hold">
                                          <p:stCondLst>
                                            <p:cond delay="399"/>
                                          </p:stCondLst>
                                        </p:cTn>
                                        <p:tgtEl>
                                          <p:spTgt spid="24"/>
                                        </p:tgtEl>
                                        <p:attrNameLst>
                                          <p:attrName>style.visibility</p:attrName>
                                        </p:attrNameLst>
                                      </p:cBhvr>
                                      <p:to>
                                        <p:strVal val="hidden"/>
                                      </p:to>
                                    </p:set>
                                  </p:childTnLst>
                                </p:cTn>
                              </p:par>
                              <p:par>
                                <p:cTn id="39" presetID="6" presetClass="entr" presetSubtype="32"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circle(out)">
                                      <p:cBhvr>
                                        <p:cTn id="41" dur="75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xit" presetSubtype="16" fill="hold" nodeType="clickEffect">
                                  <p:stCondLst>
                                    <p:cond delay="0"/>
                                  </p:stCondLst>
                                  <p:childTnLst>
                                    <p:animEffect transition="out" filter="circle(in)">
                                      <p:cBhvr>
                                        <p:cTn id="45" dur="400"/>
                                        <p:tgtEl>
                                          <p:spTgt spid="10"/>
                                        </p:tgtEl>
                                      </p:cBhvr>
                                    </p:animEffect>
                                    <p:set>
                                      <p:cBhvr>
                                        <p:cTn id="46" dur="1" fill="hold">
                                          <p:stCondLst>
                                            <p:cond delay="3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形态学滤波的应用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17" name="组合 16">
            <a:extLst>
              <a:ext uri="{FF2B5EF4-FFF2-40B4-BE49-F238E27FC236}">
                <a16:creationId xmlns:a16="http://schemas.microsoft.com/office/drawing/2014/main" id="{79662B5D-9677-4660-A044-E8CE0BF5E564}"/>
              </a:ext>
            </a:extLst>
          </p:cNvPr>
          <p:cNvGrpSpPr/>
          <p:nvPr/>
        </p:nvGrpSpPr>
        <p:grpSpPr>
          <a:xfrm>
            <a:off x="1355619" y="2212474"/>
            <a:ext cx="8751942" cy="3269165"/>
            <a:chOff x="1355619" y="2212474"/>
            <a:chExt cx="8751942" cy="3269165"/>
          </a:xfrm>
        </p:grpSpPr>
        <p:sp>
          <p:nvSpPr>
            <p:cNvPr id="321" name="文本框 320">
              <a:extLst>
                <a:ext uri="{FF2B5EF4-FFF2-40B4-BE49-F238E27FC236}">
                  <a16:creationId xmlns:a16="http://schemas.microsoft.com/office/drawing/2014/main" id="{509262E1-3A60-44A8-A0A0-23C734068445}"/>
                </a:ext>
              </a:extLst>
            </p:cNvPr>
            <p:cNvSpPr txBox="1"/>
            <p:nvPr/>
          </p:nvSpPr>
          <p:spPr>
            <a:xfrm>
              <a:off x="1355619" y="2212474"/>
              <a:ext cx="8751942" cy="326916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目标测试：定义为</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该操作的目的是检测图像中是否存在特定特征的前景目标。</a:t>
              </a:r>
            </a:p>
          </p:txBody>
        </p:sp>
        <p:graphicFrame>
          <p:nvGraphicFramePr>
            <p:cNvPr id="23" name="对象 22">
              <a:extLst>
                <a:ext uri="{FF2B5EF4-FFF2-40B4-BE49-F238E27FC236}">
                  <a16:creationId xmlns:a16="http://schemas.microsoft.com/office/drawing/2014/main" id="{A4238DAF-3075-4D64-86E8-CBCF5539B9C6}"/>
                </a:ext>
              </a:extLst>
            </p:cNvPr>
            <p:cNvGraphicFramePr>
              <a:graphicFrameLocks noChangeAspect="1"/>
            </p:cNvGraphicFramePr>
            <p:nvPr>
              <p:extLst>
                <p:ext uri="{D42A27DB-BD31-4B8C-83A1-F6EECF244321}">
                  <p14:modId xmlns:p14="http://schemas.microsoft.com/office/powerpoint/2010/main" val="1336506321"/>
                </p:ext>
              </p:extLst>
            </p:nvPr>
          </p:nvGraphicFramePr>
          <p:xfrm>
            <a:off x="3016250" y="2825750"/>
            <a:ext cx="6821488" cy="1663700"/>
          </p:xfrm>
          <a:graphic>
            <a:graphicData uri="http://schemas.openxmlformats.org/presentationml/2006/ole">
              <mc:AlternateContent xmlns:mc="http://schemas.openxmlformats.org/markup-compatibility/2006">
                <mc:Choice xmlns:v="urn:schemas-microsoft-com:vml" Requires="v">
                  <p:oleObj spid="_x0000_s109756" name="Equation" r:id="rId4" imgW="2463480" imgH="609480" progId="Equation.DSMT4">
                    <p:embed/>
                  </p:oleObj>
                </mc:Choice>
                <mc:Fallback>
                  <p:oleObj name="Equation" r:id="rId4" imgW="2463480" imgH="609480" progId="Equation.DSMT4">
                    <p:embed/>
                    <p:pic>
                      <p:nvPicPr>
                        <p:cNvPr id="319" name="对象 318">
                          <a:extLst>
                            <a:ext uri="{FF2B5EF4-FFF2-40B4-BE49-F238E27FC236}">
                              <a16:creationId xmlns:a16="http://schemas.microsoft.com/office/drawing/2014/main" id="{C0B1BAE3-6390-4A70-8EF1-B575F8F1109B}"/>
                            </a:ext>
                          </a:extLst>
                        </p:cNvPr>
                        <p:cNvPicPr/>
                        <p:nvPr/>
                      </p:nvPicPr>
                      <p:blipFill>
                        <a:blip r:embed="rId5"/>
                        <a:stretch>
                          <a:fillRect/>
                        </a:stretch>
                      </p:blipFill>
                      <p:spPr>
                        <a:xfrm>
                          <a:off x="3016250" y="2825750"/>
                          <a:ext cx="6821488" cy="1663700"/>
                        </a:xfrm>
                        <a:prstGeom prst="rect">
                          <a:avLst/>
                        </a:prstGeom>
                      </p:spPr>
                    </p:pic>
                  </p:oleObj>
                </mc:Fallback>
              </mc:AlternateContent>
            </a:graphicData>
          </a:graphic>
        </p:graphicFrame>
      </p:grpSp>
      <p:pic>
        <p:nvPicPr>
          <p:cNvPr id="31" name="图片 30">
            <a:extLst>
              <a:ext uri="{FF2B5EF4-FFF2-40B4-BE49-F238E27FC236}">
                <a16:creationId xmlns:a16="http://schemas.microsoft.com/office/drawing/2014/main" id="{713C498C-24E1-4F64-9420-3ABB1F40D851}"/>
              </a:ext>
            </a:extLst>
          </p:cNvPr>
          <p:cNvPicPr>
            <a:picLocks noChangeAspect="1"/>
          </p:cNvPicPr>
          <p:nvPr/>
        </p:nvPicPr>
        <p:blipFill rotWithShape="1">
          <a:blip r:embed="rId6"/>
          <a:srcRect l="22605" t="23973" r="19388" b="23686"/>
          <a:stretch/>
        </p:blipFill>
        <p:spPr>
          <a:xfrm>
            <a:off x="389090" y="3646843"/>
            <a:ext cx="881898" cy="881897"/>
          </a:xfrm>
          <a:prstGeom prst="rect">
            <a:avLst/>
          </a:prstGeom>
        </p:spPr>
      </p:pic>
      <p:grpSp>
        <p:nvGrpSpPr>
          <p:cNvPr id="36" name="组合 35">
            <a:extLst>
              <a:ext uri="{FF2B5EF4-FFF2-40B4-BE49-F238E27FC236}">
                <a16:creationId xmlns:a16="http://schemas.microsoft.com/office/drawing/2014/main" id="{FD5EF66A-B4DA-4369-938A-C58E8E307FD0}"/>
              </a:ext>
            </a:extLst>
          </p:cNvPr>
          <p:cNvGrpSpPr/>
          <p:nvPr/>
        </p:nvGrpSpPr>
        <p:grpSpPr>
          <a:xfrm>
            <a:off x="389090" y="3646843"/>
            <a:ext cx="875018" cy="878195"/>
            <a:chOff x="432435" y="3038475"/>
            <a:chExt cx="1049655" cy="1053466"/>
          </a:xfrm>
        </p:grpSpPr>
        <p:pic>
          <p:nvPicPr>
            <p:cNvPr id="37" name="图片 36">
              <a:extLst>
                <a:ext uri="{FF2B5EF4-FFF2-40B4-BE49-F238E27FC236}">
                  <a16:creationId xmlns:a16="http://schemas.microsoft.com/office/drawing/2014/main" id="{4E739061-4D18-42B2-ACF0-960DFE5BFC4B}"/>
                </a:ext>
              </a:extLst>
            </p:cNvPr>
            <p:cNvPicPr>
              <a:picLocks noChangeAspect="1"/>
            </p:cNvPicPr>
            <p:nvPr/>
          </p:nvPicPr>
          <p:blipFill rotWithShape="1">
            <a:blip r:embed="rId7"/>
            <a:srcRect l="12030" t="5187" r="1198" b="2647"/>
            <a:stretch/>
          </p:blipFill>
          <p:spPr>
            <a:xfrm>
              <a:off x="432435" y="3038475"/>
              <a:ext cx="1049655" cy="1053466"/>
            </a:xfrm>
            <a:prstGeom prst="rect">
              <a:avLst/>
            </a:prstGeom>
          </p:spPr>
        </p:pic>
        <p:sp>
          <p:nvSpPr>
            <p:cNvPr id="38" name="矩形 37">
              <a:extLst>
                <a:ext uri="{FF2B5EF4-FFF2-40B4-BE49-F238E27FC236}">
                  <a16:creationId xmlns:a16="http://schemas.microsoft.com/office/drawing/2014/main" id="{C08A5BB1-51E3-4749-9172-8B5E8F868497}"/>
                </a:ext>
              </a:extLst>
            </p:cNvPr>
            <p:cNvSpPr/>
            <p:nvPr/>
          </p:nvSpPr>
          <p:spPr>
            <a:xfrm>
              <a:off x="864870" y="3096652"/>
              <a:ext cx="211455" cy="26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9D96A3B-F79D-4ED2-A2EF-5A6326E2FA6F}"/>
                </a:ext>
              </a:extLst>
            </p:cNvPr>
            <p:cNvSpPr/>
            <p:nvPr/>
          </p:nvSpPr>
          <p:spPr>
            <a:xfrm>
              <a:off x="493063" y="3411855"/>
              <a:ext cx="211455" cy="263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0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400"/>
                                        <p:tgtEl>
                                          <p:spTgt spid="17"/>
                                        </p:tgtEl>
                                      </p:cBhvr>
                                    </p:animEffect>
                                    <p:set>
                                      <p:cBhvr>
                                        <p:cTn id="17" dur="1" fill="hold">
                                          <p:stCondLst>
                                            <p:cond delay="3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400"/>
                                        <p:tgtEl>
                                          <p:spTgt spid="31"/>
                                        </p:tgtEl>
                                      </p:cBhvr>
                                    </p:animEffect>
                                    <p:set>
                                      <p:cBhvr>
                                        <p:cTn id="27" dur="1" fill="hold">
                                          <p:stCondLst>
                                            <p:cond delay="399"/>
                                          </p:stCondLst>
                                        </p:cTn>
                                        <p:tgtEl>
                                          <p:spTgt spid="31"/>
                                        </p:tgtEl>
                                        <p:attrNameLst>
                                          <p:attrName>style.visibility</p:attrName>
                                        </p:attrNameLst>
                                      </p:cBhvr>
                                      <p:to>
                                        <p:strVal val="hidden"/>
                                      </p:to>
                                    </p:set>
                                  </p:childTnLst>
                                </p:cTn>
                              </p:par>
                            </p:childTnLst>
                          </p:cTn>
                        </p:par>
                        <p:par>
                          <p:cTn id="28" fill="hold">
                            <p:stCondLst>
                              <p:cond delay="400"/>
                            </p:stCondLst>
                            <p:childTnLst>
                              <p:par>
                                <p:cTn id="29" presetID="10"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形态学滤波的应用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34" name="组合 33">
            <a:extLst>
              <a:ext uri="{FF2B5EF4-FFF2-40B4-BE49-F238E27FC236}">
                <a16:creationId xmlns:a16="http://schemas.microsoft.com/office/drawing/2014/main" id="{11F028E6-6BA4-4D7B-BB67-DDC8D57BE049}"/>
              </a:ext>
            </a:extLst>
          </p:cNvPr>
          <p:cNvGrpSpPr/>
          <p:nvPr/>
        </p:nvGrpSpPr>
        <p:grpSpPr>
          <a:xfrm>
            <a:off x="359157" y="1667634"/>
            <a:ext cx="8751942" cy="2345835"/>
            <a:chOff x="1355619" y="2212474"/>
            <a:chExt cx="8751942" cy="2345835"/>
          </a:xfrm>
        </p:grpSpPr>
        <p:sp>
          <p:nvSpPr>
            <p:cNvPr id="35" name="文本框 34">
              <a:extLst>
                <a:ext uri="{FF2B5EF4-FFF2-40B4-BE49-F238E27FC236}">
                  <a16:creationId xmlns:a16="http://schemas.microsoft.com/office/drawing/2014/main" id="{65C2B4B3-6692-4E06-A45C-2D9BF3ADC0DA}"/>
                </a:ext>
              </a:extLst>
            </p:cNvPr>
            <p:cNvSpPr txBox="1"/>
            <p:nvPr/>
          </p:nvSpPr>
          <p:spPr>
            <a:xfrm>
              <a:off x="1355619" y="2212474"/>
              <a:ext cx="8751942"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边缘提取：定义为</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该操作的目的提取目标边缘；所提取出的边缘的粗、细由结构元的大小确定。</a:t>
              </a:r>
            </a:p>
          </p:txBody>
        </p:sp>
        <p:graphicFrame>
          <p:nvGraphicFramePr>
            <p:cNvPr id="36" name="对象 35">
              <a:extLst>
                <a:ext uri="{FF2B5EF4-FFF2-40B4-BE49-F238E27FC236}">
                  <a16:creationId xmlns:a16="http://schemas.microsoft.com/office/drawing/2014/main" id="{996CF13D-8602-4BB5-8FB6-1D8A34B03FD9}"/>
                </a:ext>
              </a:extLst>
            </p:cNvPr>
            <p:cNvGraphicFramePr>
              <a:graphicFrameLocks noChangeAspect="1"/>
            </p:cNvGraphicFramePr>
            <p:nvPr>
              <p:extLst>
                <p:ext uri="{D42A27DB-BD31-4B8C-83A1-F6EECF244321}">
                  <p14:modId xmlns:p14="http://schemas.microsoft.com/office/powerpoint/2010/main" val="3376889790"/>
                </p:ext>
              </p:extLst>
            </p:nvPr>
          </p:nvGraphicFramePr>
          <p:xfrm>
            <a:off x="3675063" y="2860675"/>
            <a:ext cx="3235325" cy="692150"/>
          </p:xfrm>
          <a:graphic>
            <a:graphicData uri="http://schemas.openxmlformats.org/presentationml/2006/ole">
              <mc:AlternateContent xmlns:mc="http://schemas.openxmlformats.org/markup-compatibility/2006">
                <mc:Choice xmlns:v="urn:schemas-microsoft-com:vml" Requires="v">
                  <p:oleObj spid="_x0000_s114860" name="Equation" r:id="rId4" imgW="1168200" imgH="253800" progId="Equation.DSMT4">
                    <p:embed/>
                  </p:oleObj>
                </mc:Choice>
                <mc:Fallback>
                  <p:oleObj name="Equation" r:id="rId4" imgW="1168200" imgH="253800" progId="Equation.DSMT4">
                    <p:embed/>
                    <p:pic>
                      <p:nvPicPr>
                        <p:cNvPr id="23" name="对象 22">
                          <a:extLst>
                            <a:ext uri="{FF2B5EF4-FFF2-40B4-BE49-F238E27FC236}">
                              <a16:creationId xmlns:a16="http://schemas.microsoft.com/office/drawing/2014/main" id="{A4238DAF-3075-4D64-86E8-CBCF5539B9C6}"/>
                            </a:ext>
                          </a:extLst>
                        </p:cNvPr>
                        <p:cNvPicPr/>
                        <p:nvPr/>
                      </p:nvPicPr>
                      <p:blipFill>
                        <a:blip r:embed="rId5"/>
                        <a:stretch>
                          <a:fillRect/>
                        </a:stretch>
                      </p:blipFill>
                      <p:spPr>
                        <a:xfrm>
                          <a:off x="3675063" y="2860675"/>
                          <a:ext cx="3235325" cy="692150"/>
                        </a:xfrm>
                        <a:prstGeom prst="rect">
                          <a:avLst/>
                        </a:prstGeom>
                      </p:spPr>
                    </p:pic>
                  </p:oleObj>
                </mc:Fallback>
              </mc:AlternateContent>
            </a:graphicData>
          </a:graphic>
        </p:graphicFrame>
      </p:grpSp>
      <p:pic>
        <p:nvPicPr>
          <p:cNvPr id="32" name="图片 31">
            <a:extLst>
              <a:ext uri="{FF2B5EF4-FFF2-40B4-BE49-F238E27FC236}">
                <a16:creationId xmlns:a16="http://schemas.microsoft.com/office/drawing/2014/main" id="{037F1E50-0E5F-4470-9981-4753E1C7E7BE}"/>
              </a:ext>
            </a:extLst>
          </p:cNvPr>
          <p:cNvPicPr>
            <a:picLocks noChangeAspect="1"/>
          </p:cNvPicPr>
          <p:nvPr/>
        </p:nvPicPr>
        <p:blipFill rotWithShape="1">
          <a:blip r:embed="rId6"/>
          <a:srcRect l="5692" t="4729" r="5915" b="4331"/>
          <a:stretch/>
        </p:blipFill>
        <p:spPr>
          <a:xfrm>
            <a:off x="7937898" y="575442"/>
            <a:ext cx="2978958" cy="1862530"/>
          </a:xfrm>
          <a:prstGeom prst="rect">
            <a:avLst/>
          </a:prstGeom>
        </p:spPr>
      </p:pic>
      <p:pic>
        <p:nvPicPr>
          <p:cNvPr id="37" name="图片 36">
            <a:extLst>
              <a:ext uri="{FF2B5EF4-FFF2-40B4-BE49-F238E27FC236}">
                <a16:creationId xmlns:a16="http://schemas.microsoft.com/office/drawing/2014/main" id="{3FB3B2EA-B152-487D-A568-27ED9A529EB7}"/>
              </a:ext>
            </a:extLst>
          </p:cNvPr>
          <p:cNvPicPr>
            <a:picLocks noChangeAspect="1"/>
          </p:cNvPicPr>
          <p:nvPr/>
        </p:nvPicPr>
        <p:blipFill rotWithShape="1">
          <a:blip r:embed="rId7"/>
          <a:srcRect l="1229" t="3026" r="2606" b="4542"/>
          <a:stretch/>
        </p:blipFill>
        <p:spPr>
          <a:xfrm>
            <a:off x="5354088" y="3530164"/>
            <a:ext cx="5025177" cy="3023278"/>
          </a:xfrm>
          <a:prstGeom prst="rect">
            <a:avLst/>
          </a:prstGeom>
        </p:spPr>
      </p:pic>
    </p:spTree>
    <p:extLst>
      <p:ext uri="{BB962C8B-B14F-4D97-AF65-F5344CB8AC3E}">
        <p14:creationId xmlns:p14="http://schemas.microsoft.com/office/powerpoint/2010/main" val="27716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400"/>
                                        <p:tgtEl>
                                          <p:spTgt spid="34"/>
                                        </p:tgtEl>
                                      </p:cBhvr>
                                    </p:animEffect>
                                    <p:set>
                                      <p:cBhvr>
                                        <p:cTn id="12" dur="1" fill="hold">
                                          <p:stCondLst>
                                            <p:cond delay="399"/>
                                          </p:stCondLst>
                                        </p:cTn>
                                        <p:tgtEl>
                                          <p:spTgt spid="34"/>
                                        </p:tgtEl>
                                        <p:attrNameLst>
                                          <p:attrName>style.visibility</p:attrName>
                                        </p:attrNameLst>
                                      </p:cBhvr>
                                      <p:to>
                                        <p:strVal val="hidden"/>
                                      </p:to>
                                    </p:set>
                                  </p:childTnLst>
                                </p:cTn>
                              </p:par>
                            </p:childTnLst>
                          </p:cTn>
                        </p:par>
                        <p:par>
                          <p:cTn id="13" fill="hold">
                            <p:stCondLst>
                              <p:cond delay="4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300"/>
                                        <p:tgtEl>
                                          <p:spTgt spid="32"/>
                                        </p:tgtEl>
                                      </p:cBhvr>
                                    </p:animEffect>
                                    <p:set>
                                      <p:cBhvr>
                                        <p:cTn id="21" dur="1" fill="hold">
                                          <p:stCondLst>
                                            <p:cond delay="299"/>
                                          </p:stCondLst>
                                        </p:cTn>
                                        <p:tgtEl>
                                          <p:spTgt spid="32"/>
                                        </p:tgtEl>
                                        <p:attrNameLst>
                                          <p:attrName>style.visibility</p:attrName>
                                        </p:attrNameLst>
                                      </p:cBhvr>
                                      <p:to>
                                        <p:strVal val="hidden"/>
                                      </p:to>
                                    </p:set>
                                  </p:childTnLst>
                                </p:cTn>
                              </p:par>
                            </p:childTnLst>
                          </p:cTn>
                        </p:par>
                        <p:par>
                          <p:cTn id="22" fill="hold">
                            <p:stCondLst>
                              <p:cond delay="3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形态学滤波的应用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3" name="组合 2">
            <a:extLst>
              <a:ext uri="{FF2B5EF4-FFF2-40B4-BE49-F238E27FC236}">
                <a16:creationId xmlns:a16="http://schemas.microsoft.com/office/drawing/2014/main" id="{BC3AAA8F-1314-4E39-B07D-937F50DFFF53}"/>
              </a:ext>
            </a:extLst>
          </p:cNvPr>
          <p:cNvGrpSpPr/>
          <p:nvPr/>
        </p:nvGrpSpPr>
        <p:grpSpPr>
          <a:xfrm>
            <a:off x="1243256" y="2217810"/>
            <a:ext cx="8783804" cy="2807500"/>
            <a:chOff x="1243256" y="2217810"/>
            <a:chExt cx="8783804" cy="2807500"/>
          </a:xfrm>
        </p:grpSpPr>
        <p:sp>
          <p:nvSpPr>
            <p:cNvPr id="35" name="文本框 34">
              <a:extLst>
                <a:ext uri="{FF2B5EF4-FFF2-40B4-BE49-F238E27FC236}">
                  <a16:creationId xmlns:a16="http://schemas.microsoft.com/office/drawing/2014/main" id="{65C2B4B3-6692-4E06-A45C-2D9BF3ADC0DA}"/>
                </a:ext>
              </a:extLst>
            </p:cNvPr>
            <p:cNvSpPr txBox="1"/>
            <p:nvPr/>
          </p:nvSpPr>
          <p:spPr>
            <a:xfrm>
              <a:off x="1243256" y="2217810"/>
              <a:ext cx="8783804" cy="280750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空洞填充：定义为</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          时，算法结束。（该算法的关键是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X</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，可称为生成种子，其唯一的前景值是原图空洞中的某点）。该操作的目的是填充二值图像中出现的空洞。</a:t>
              </a:r>
            </a:p>
          </p:txBody>
        </p:sp>
        <p:graphicFrame>
          <p:nvGraphicFramePr>
            <p:cNvPr id="36" name="对象 35">
              <a:extLst>
                <a:ext uri="{FF2B5EF4-FFF2-40B4-BE49-F238E27FC236}">
                  <a16:creationId xmlns:a16="http://schemas.microsoft.com/office/drawing/2014/main" id="{996CF13D-8602-4BB5-8FB6-1D8A34B03FD9}"/>
                </a:ext>
              </a:extLst>
            </p:cNvPr>
            <p:cNvGraphicFramePr>
              <a:graphicFrameLocks noChangeAspect="1"/>
            </p:cNvGraphicFramePr>
            <p:nvPr>
              <p:extLst>
                <p:ext uri="{D42A27DB-BD31-4B8C-83A1-F6EECF244321}">
                  <p14:modId xmlns:p14="http://schemas.microsoft.com/office/powerpoint/2010/main" val="3384066063"/>
                </p:ext>
              </p:extLst>
            </p:nvPr>
          </p:nvGraphicFramePr>
          <p:xfrm>
            <a:off x="3273425" y="2860675"/>
            <a:ext cx="5765800" cy="692150"/>
          </p:xfrm>
          <a:graphic>
            <a:graphicData uri="http://schemas.openxmlformats.org/presentationml/2006/ole">
              <mc:AlternateContent xmlns:mc="http://schemas.openxmlformats.org/markup-compatibility/2006">
                <mc:Choice xmlns:v="urn:schemas-microsoft-com:vml" Requires="v">
                  <p:oleObj spid="_x0000_s118094" name="Equation" r:id="rId4" imgW="2082600" imgH="253800" progId="Equation.DSMT4">
                    <p:embed/>
                  </p:oleObj>
                </mc:Choice>
                <mc:Fallback>
                  <p:oleObj name="Equation" r:id="rId4" imgW="2082600" imgH="253800" progId="Equation.DSMT4">
                    <p:embed/>
                    <p:pic>
                      <p:nvPicPr>
                        <p:cNvPr id="36" name="对象 35">
                          <a:extLst>
                            <a:ext uri="{FF2B5EF4-FFF2-40B4-BE49-F238E27FC236}">
                              <a16:creationId xmlns:a16="http://schemas.microsoft.com/office/drawing/2014/main" id="{996CF13D-8602-4BB5-8FB6-1D8A34B03FD9}"/>
                            </a:ext>
                          </a:extLst>
                        </p:cNvPr>
                        <p:cNvPicPr/>
                        <p:nvPr/>
                      </p:nvPicPr>
                      <p:blipFill>
                        <a:blip r:embed="rId5"/>
                        <a:stretch>
                          <a:fillRect/>
                        </a:stretch>
                      </p:blipFill>
                      <p:spPr>
                        <a:xfrm>
                          <a:off x="3273425" y="2860675"/>
                          <a:ext cx="5765800" cy="6921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08855994-F11A-4FBC-A5D9-6A29C43FDE60}"/>
                </a:ext>
              </a:extLst>
            </p:cNvPr>
            <p:cNvGraphicFramePr>
              <a:graphicFrameLocks noChangeAspect="1"/>
            </p:cNvGraphicFramePr>
            <p:nvPr>
              <p:extLst>
                <p:ext uri="{D42A27DB-BD31-4B8C-83A1-F6EECF244321}">
                  <p14:modId xmlns:p14="http://schemas.microsoft.com/office/powerpoint/2010/main" val="691658821"/>
                </p:ext>
              </p:extLst>
            </p:nvPr>
          </p:nvGraphicFramePr>
          <p:xfrm>
            <a:off x="1834198" y="3558406"/>
            <a:ext cx="1793875" cy="622300"/>
          </p:xfrm>
          <a:graphic>
            <a:graphicData uri="http://schemas.openxmlformats.org/presentationml/2006/ole">
              <mc:AlternateContent xmlns:mc="http://schemas.openxmlformats.org/markup-compatibility/2006">
                <mc:Choice xmlns:v="urn:schemas-microsoft-com:vml" Requires="v">
                  <p:oleObj spid="_x0000_s118095" name="Equation" r:id="rId6" imgW="647640" imgH="228600" progId="Equation.DSMT4">
                    <p:embed/>
                  </p:oleObj>
                </mc:Choice>
                <mc:Fallback>
                  <p:oleObj name="Equation" r:id="rId6" imgW="647640" imgH="228600" progId="Equation.DSMT4">
                    <p:embed/>
                    <p:pic>
                      <p:nvPicPr>
                        <p:cNvPr id="36" name="对象 35">
                          <a:extLst>
                            <a:ext uri="{FF2B5EF4-FFF2-40B4-BE49-F238E27FC236}">
                              <a16:creationId xmlns:a16="http://schemas.microsoft.com/office/drawing/2014/main" id="{996CF13D-8602-4BB5-8FB6-1D8A34B03FD9}"/>
                            </a:ext>
                          </a:extLst>
                        </p:cNvPr>
                        <p:cNvPicPr/>
                        <p:nvPr/>
                      </p:nvPicPr>
                      <p:blipFill>
                        <a:blip r:embed="rId7"/>
                        <a:stretch>
                          <a:fillRect/>
                        </a:stretch>
                      </p:blipFill>
                      <p:spPr>
                        <a:xfrm>
                          <a:off x="1834198" y="3558406"/>
                          <a:ext cx="1793875" cy="622300"/>
                        </a:xfrm>
                        <a:prstGeom prst="rect">
                          <a:avLst/>
                        </a:prstGeom>
                      </p:spPr>
                    </p:pic>
                  </p:oleObj>
                </mc:Fallback>
              </mc:AlternateContent>
            </a:graphicData>
          </a:graphic>
        </p:graphicFrame>
      </p:grpSp>
    </p:spTree>
    <p:extLst>
      <p:ext uri="{BB962C8B-B14F-4D97-AF65-F5344CB8AC3E}">
        <p14:creationId xmlns:p14="http://schemas.microsoft.com/office/powerpoint/2010/main" val="197022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325323" y="23801"/>
            <a:ext cx="3541354"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形态学滤波</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灰度图像形态学滤波</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9" name="组合 8">
            <a:extLst>
              <a:ext uri="{FF2B5EF4-FFF2-40B4-BE49-F238E27FC236}">
                <a16:creationId xmlns:a16="http://schemas.microsoft.com/office/drawing/2014/main" id="{8634B86E-DF42-42A3-B2CF-9CD7BAE5BA2F}"/>
              </a:ext>
            </a:extLst>
          </p:cNvPr>
          <p:cNvGrpSpPr/>
          <p:nvPr/>
        </p:nvGrpSpPr>
        <p:grpSpPr>
          <a:xfrm>
            <a:off x="4450595" y="4913037"/>
            <a:ext cx="3290810" cy="1430939"/>
            <a:chOff x="5123930" y="4808862"/>
            <a:chExt cx="3290810" cy="1430939"/>
          </a:xfrm>
        </p:grpSpPr>
        <p:grpSp>
          <p:nvGrpSpPr>
            <p:cNvPr id="7" name="组合 6">
              <a:extLst>
                <a:ext uri="{FF2B5EF4-FFF2-40B4-BE49-F238E27FC236}">
                  <a16:creationId xmlns:a16="http://schemas.microsoft.com/office/drawing/2014/main" id="{84E83FD2-7446-42E2-9E29-63B85B3A0E5F}"/>
                </a:ext>
              </a:extLst>
            </p:cNvPr>
            <p:cNvGrpSpPr/>
            <p:nvPr/>
          </p:nvGrpSpPr>
          <p:grpSpPr>
            <a:xfrm>
              <a:off x="5123930" y="4808862"/>
              <a:ext cx="1412779" cy="1430939"/>
              <a:chOff x="5123930" y="4808862"/>
              <a:chExt cx="1412779" cy="1430939"/>
            </a:xfrm>
          </p:grpSpPr>
          <p:sp>
            <p:nvSpPr>
              <p:cNvPr id="64" name="矩形 63">
                <a:extLst>
                  <a:ext uri="{FF2B5EF4-FFF2-40B4-BE49-F238E27FC236}">
                    <a16:creationId xmlns:a16="http://schemas.microsoft.com/office/drawing/2014/main" id="{A63DD1CF-0A58-49F4-91C6-F001BDD99A50}"/>
                  </a:ext>
                </a:extLst>
              </p:cNvPr>
              <p:cNvSpPr/>
              <p:nvPr/>
            </p:nvSpPr>
            <p:spPr>
              <a:xfrm>
                <a:off x="5123931"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44AC268-E5F6-4B60-8238-A3C0A5C913C2}"/>
                  </a:ext>
                </a:extLst>
              </p:cNvPr>
              <p:cNvSpPr/>
              <p:nvPr/>
            </p:nvSpPr>
            <p:spPr>
              <a:xfrm>
                <a:off x="5594535"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A2CD79E-BA90-472B-ACD0-52191CE3B2C8}"/>
                  </a:ext>
                </a:extLst>
              </p:cNvPr>
              <p:cNvSpPr/>
              <p:nvPr/>
            </p:nvSpPr>
            <p:spPr>
              <a:xfrm>
                <a:off x="6065139"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F8837DCC-F180-4EFB-BDD4-0821B18793D3}"/>
                  </a:ext>
                </a:extLst>
              </p:cNvPr>
              <p:cNvSpPr/>
              <p:nvPr/>
            </p:nvSpPr>
            <p:spPr>
              <a:xfrm>
                <a:off x="5123930"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2AB6ECB-4233-47BB-915C-B802273B63BA}"/>
                  </a:ext>
                </a:extLst>
              </p:cNvPr>
              <p:cNvSpPr/>
              <p:nvPr/>
            </p:nvSpPr>
            <p:spPr>
              <a:xfrm>
                <a:off x="6065139"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59923B16-9E30-4AA0-81ED-2D76E7BEFEED}"/>
                  </a:ext>
                </a:extLst>
              </p:cNvPr>
              <p:cNvSpPr/>
              <p:nvPr/>
            </p:nvSpPr>
            <p:spPr>
              <a:xfrm>
                <a:off x="5123930"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00CF8D89-C0B6-46D5-8C96-31EC83FE860C}"/>
                  </a:ext>
                </a:extLst>
              </p:cNvPr>
              <p:cNvSpPr/>
              <p:nvPr/>
            </p:nvSpPr>
            <p:spPr>
              <a:xfrm>
                <a:off x="5594534"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2D9D58C-8C51-4F0A-A127-381EDD49DCF7}"/>
                  </a:ext>
                </a:extLst>
              </p:cNvPr>
              <p:cNvSpPr/>
              <p:nvPr/>
            </p:nvSpPr>
            <p:spPr>
              <a:xfrm>
                <a:off x="6065139"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5A569C1-3754-4252-8FD9-57BF5E9F6B95}"/>
                  </a:ext>
                </a:extLst>
              </p:cNvPr>
              <p:cNvSpPr/>
              <p:nvPr/>
            </p:nvSpPr>
            <p:spPr>
              <a:xfrm>
                <a:off x="5594534" y="5286083"/>
                <a:ext cx="471570" cy="471570"/>
              </a:xfrm>
              <a:prstGeom prst="rect">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C94BE6-4FB7-437C-A952-E19B60E0A7C0}"/>
                  </a:ext>
                </a:extLst>
              </p:cNvPr>
              <p:cNvSpPr txBox="1"/>
              <p:nvPr/>
            </p:nvSpPr>
            <p:spPr>
              <a:xfrm>
                <a:off x="6126838" y="5778136"/>
                <a:ext cx="346570" cy="461665"/>
              </a:xfrm>
              <a:prstGeom prst="rect">
                <a:avLst/>
              </a:prstGeom>
              <a:noFill/>
            </p:spPr>
            <p:txBody>
              <a:bodyPr wrap="none" rtlCol="0">
                <a:spAutoFit/>
              </a:bodyPr>
              <a:lstStyle/>
              <a:p>
                <a:r>
                  <a:rPr lang="en-US" altLang="zh-CN" sz="2400" dirty="0"/>
                  <a:t>0</a:t>
                </a:r>
                <a:endParaRPr lang="zh-CN" altLang="en-US" sz="2400" dirty="0"/>
              </a:p>
            </p:txBody>
          </p:sp>
          <p:sp>
            <p:nvSpPr>
              <p:cNvPr id="172" name="文本框 171">
                <a:extLst>
                  <a:ext uri="{FF2B5EF4-FFF2-40B4-BE49-F238E27FC236}">
                    <a16:creationId xmlns:a16="http://schemas.microsoft.com/office/drawing/2014/main" id="{ADBFC3EA-86C7-4954-876E-EEEF459BD8B6}"/>
                  </a:ext>
                </a:extLst>
              </p:cNvPr>
              <p:cNvSpPr txBox="1"/>
              <p:nvPr/>
            </p:nvSpPr>
            <p:spPr>
              <a:xfrm>
                <a:off x="5668600" y="5778136"/>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73" name="文本框 172">
                <a:extLst>
                  <a:ext uri="{FF2B5EF4-FFF2-40B4-BE49-F238E27FC236}">
                    <a16:creationId xmlns:a16="http://schemas.microsoft.com/office/drawing/2014/main" id="{FB09DD9E-13B0-4411-A3E6-E7993C0BDD1F}"/>
                  </a:ext>
                </a:extLst>
              </p:cNvPr>
              <p:cNvSpPr txBox="1"/>
              <p:nvPr/>
            </p:nvSpPr>
            <p:spPr>
              <a:xfrm>
                <a:off x="6126838"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74" name="文本框 173">
                <a:extLst>
                  <a:ext uri="{FF2B5EF4-FFF2-40B4-BE49-F238E27FC236}">
                    <a16:creationId xmlns:a16="http://schemas.microsoft.com/office/drawing/2014/main" id="{E1CCF836-384F-477B-BB36-5E2DA4C476F9}"/>
                  </a:ext>
                </a:extLst>
              </p:cNvPr>
              <p:cNvSpPr txBox="1"/>
              <p:nvPr/>
            </p:nvSpPr>
            <p:spPr>
              <a:xfrm>
                <a:off x="5197558" y="5778136"/>
                <a:ext cx="346570" cy="461665"/>
              </a:xfrm>
              <a:prstGeom prst="rect">
                <a:avLst/>
              </a:prstGeom>
              <a:noFill/>
            </p:spPr>
            <p:txBody>
              <a:bodyPr wrap="none" rtlCol="0">
                <a:spAutoFit/>
              </a:bodyPr>
              <a:lstStyle/>
              <a:p>
                <a:r>
                  <a:rPr lang="en-US" altLang="zh-CN" sz="2400" dirty="0"/>
                  <a:t>0</a:t>
                </a:r>
                <a:endParaRPr lang="zh-CN" altLang="en-US" sz="2400" dirty="0"/>
              </a:p>
            </p:txBody>
          </p:sp>
          <p:sp>
            <p:nvSpPr>
              <p:cNvPr id="175" name="文本框 174">
                <a:extLst>
                  <a:ext uri="{FF2B5EF4-FFF2-40B4-BE49-F238E27FC236}">
                    <a16:creationId xmlns:a16="http://schemas.microsoft.com/office/drawing/2014/main" id="{82DF8866-1DDC-494C-88B7-B17949B6A93E}"/>
                  </a:ext>
                </a:extLst>
              </p:cNvPr>
              <p:cNvSpPr txBox="1"/>
              <p:nvPr/>
            </p:nvSpPr>
            <p:spPr>
              <a:xfrm>
                <a:off x="5197558"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76" name="文本框 175">
                <a:extLst>
                  <a:ext uri="{FF2B5EF4-FFF2-40B4-BE49-F238E27FC236}">
                    <a16:creationId xmlns:a16="http://schemas.microsoft.com/office/drawing/2014/main" id="{CE7158A4-8134-433B-B95E-8882F2F25069}"/>
                  </a:ext>
                </a:extLst>
              </p:cNvPr>
              <p:cNvSpPr txBox="1"/>
              <p:nvPr/>
            </p:nvSpPr>
            <p:spPr>
              <a:xfrm>
                <a:off x="6126838" y="4808862"/>
                <a:ext cx="346570" cy="461665"/>
              </a:xfrm>
              <a:prstGeom prst="rect">
                <a:avLst/>
              </a:prstGeom>
              <a:noFill/>
            </p:spPr>
            <p:txBody>
              <a:bodyPr wrap="none" rtlCol="0">
                <a:spAutoFit/>
              </a:bodyPr>
              <a:lstStyle/>
              <a:p>
                <a:r>
                  <a:rPr lang="en-US" altLang="zh-CN" sz="2400" dirty="0"/>
                  <a:t>0</a:t>
                </a:r>
                <a:endParaRPr lang="zh-CN" altLang="en-US" sz="2400" dirty="0"/>
              </a:p>
            </p:txBody>
          </p:sp>
          <p:sp>
            <p:nvSpPr>
              <p:cNvPr id="177" name="文本框 176">
                <a:extLst>
                  <a:ext uri="{FF2B5EF4-FFF2-40B4-BE49-F238E27FC236}">
                    <a16:creationId xmlns:a16="http://schemas.microsoft.com/office/drawing/2014/main" id="{31653511-ED27-4833-8352-A189D2D13AD3}"/>
                  </a:ext>
                </a:extLst>
              </p:cNvPr>
              <p:cNvSpPr txBox="1"/>
              <p:nvPr/>
            </p:nvSpPr>
            <p:spPr>
              <a:xfrm>
                <a:off x="5668600" y="4808862"/>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78" name="文本框 177">
                <a:extLst>
                  <a:ext uri="{FF2B5EF4-FFF2-40B4-BE49-F238E27FC236}">
                    <a16:creationId xmlns:a16="http://schemas.microsoft.com/office/drawing/2014/main" id="{926AED92-FB98-4A1E-9B50-E044A2C6A947}"/>
                  </a:ext>
                </a:extLst>
              </p:cNvPr>
              <p:cNvSpPr txBox="1"/>
              <p:nvPr/>
            </p:nvSpPr>
            <p:spPr>
              <a:xfrm>
                <a:off x="5197558" y="4808862"/>
                <a:ext cx="346570" cy="461665"/>
              </a:xfrm>
              <a:prstGeom prst="rect">
                <a:avLst/>
              </a:prstGeom>
              <a:noFill/>
            </p:spPr>
            <p:txBody>
              <a:bodyPr wrap="none" rtlCol="0">
                <a:spAutoFit/>
              </a:bodyPr>
              <a:lstStyle/>
              <a:p>
                <a:r>
                  <a:rPr lang="en-US" altLang="zh-CN" sz="2400" dirty="0"/>
                  <a:t>0</a:t>
                </a:r>
                <a:endParaRPr lang="zh-CN" altLang="en-US" sz="2400" dirty="0"/>
              </a:p>
            </p:txBody>
          </p:sp>
          <p:sp>
            <p:nvSpPr>
              <p:cNvPr id="179" name="文本框 178">
                <a:extLst>
                  <a:ext uri="{FF2B5EF4-FFF2-40B4-BE49-F238E27FC236}">
                    <a16:creationId xmlns:a16="http://schemas.microsoft.com/office/drawing/2014/main" id="{DBE878EE-05CA-4960-B9CB-84C6B84FC58B}"/>
                  </a:ext>
                </a:extLst>
              </p:cNvPr>
              <p:cNvSpPr txBox="1"/>
              <p:nvPr/>
            </p:nvSpPr>
            <p:spPr>
              <a:xfrm>
                <a:off x="5668600" y="5272149"/>
                <a:ext cx="346570" cy="461665"/>
              </a:xfrm>
              <a:prstGeom prst="rect">
                <a:avLst/>
              </a:prstGeom>
              <a:noFill/>
            </p:spPr>
            <p:txBody>
              <a:bodyPr wrap="none" rtlCol="0">
                <a:spAutoFit/>
              </a:bodyPr>
              <a:lstStyle/>
              <a:p>
                <a:r>
                  <a:rPr lang="en-US" altLang="zh-CN" sz="2400" dirty="0"/>
                  <a:t>2</a:t>
                </a:r>
                <a:endParaRPr lang="zh-CN" altLang="en-US" sz="2400" dirty="0"/>
              </a:p>
            </p:txBody>
          </p:sp>
        </p:grpSp>
        <p:grpSp>
          <p:nvGrpSpPr>
            <p:cNvPr id="6" name="组合 5">
              <a:extLst>
                <a:ext uri="{FF2B5EF4-FFF2-40B4-BE49-F238E27FC236}">
                  <a16:creationId xmlns:a16="http://schemas.microsoft.com/office/drawing/2014/main" id="{2FFAD715-1E2E-42A0-A6D0-8F4453539AAA}"/>
                </a:ext>
              </a:extLst>
            </p:cNvPr>
            <p:cNvGrpSpPr/>
            <p:nvPr/>
          </p:nvGrpSpPr>
          <p:grpSpPr>
            <a:xfrm>
              <a:off x="7001961" y="4808862"/>
              <a:ext cx="1412779" cy="1430939"/>
              <a:chOff x="7001961" y="4808862"/>
              <a:chExt cx="1412779" cy="1430939"/>
            </a:xfrm>
          </p:grpSpPr>
          <p:sp>
            <p:nvSpPr>
              <p:cNvPr id="180" name="矩形 179">
                <a:extLst>
                  <a:ext uri="{FF2B5EF4-FFF2-40B4-BE49-F238E27FC236}">
                    <a16:creationId xmlns:a16="http://schemas.microsoft.com/office/drawing/2014/main" id="{A2E75BAB-B0FA-401B-8237-6CE10847D0DF}"/>
                  </a:ext>
                </a:extLst>
              </p:cNvPr>
              <p:cNvSpPr/>
              <p:nvPr/>
            </p:nvSpPr>
            <p:spPr>
              <a:xfrm>
                <a:off x="7001962"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FC935BF8-9301-414E-B65A-6D8BDF4F6D30}"/>
                  </a:ext>
                </a:extLst>
              </p:cNvPr>
              <p:cNvSpPr/>
              <p:nvPr/>
            </p:nvSpPr>
            <p:spPr>
              <a:xfrm>
                <a:off x="7472566"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D0111BC3-4938-4B7F-B0C3-47732E2E3752}"/>
                  </a:ext>
                </a:extLst>
              </p:cNvPr>
              <p:cNvSpPr/>
              <p:nvPr/>
            </p:nvSpPr>
            <p:spPr>
              <a:xfrm>
                <a:off x="7943170"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C5B277E3-B037-4131-8622-0D71A03B25C9}"/>
                  </a:ext>
                </a:extLst>
              </p:cNvPr>
              <p:cNvSpPr/>
              <p:nvPr/>
            </p:nvSpPr>
            <p:spPr>
              <a:xfrm>
                <a:off x="7001961"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A32BBDC6-6B58-499A-BEF0-E12D7D319953}"/>
                  </a:ext>
                </a:extLst>
              </p:cNvPr>
              <p:cNvSpPr/>
              <p:nvPr/>
            </p:nvSpPr>
            <p:spPr>
              <a:xfrm>
                <a:off x="7943170"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5" name="矩形 184">
                <a:extLst>
                  <a:ext uri="{FF2B5EF4-FFF2-40B4-BE49-F238E27FC236}">
                    <a16:creationId xmlns:a16="http://schemas.microsoft.com/office/drawing/2014/main" id="{301B2FFB-C712-4264-8970-3C7A16F70021}"/>
                  </a:ext>
                </a:extLst>
              </p:cNvPr>
              <p:cNvSpPr/>
              <p:nvPr/>
            </p:nvSpPr>
            <p:spPr>
              <a:xfrm>
                <a:off x="7001961"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D8A54537-F4FB-41F1-9701-6F6EB20CF29D}"/>
                  </a:ext>
                </a:extLst>
              </p:cNvPr>
              <p:cNvSpPr/>
              <p:nvPr/>
            </p:nvSpPr>
            <p:spPr>
              <a:xfrm>
                <a:off x="7472565"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147A7C4E-6BD2-40BB-9A6A-600AB134F37F}"/>
                  </a:ext>
                </a:extLst>
              </p:cNvPr>
              <p:cNvSpPr/>
              <p:nvPr/>
            </p:nvSpPr>
            <p:spPr>
              <a:xfrm>
                <a:off x="7943170"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DB0CC7AD-EC82-43A3-8609-1664C2D68AD3}"/>
                  </a:ext>
                </a:extLst>
              </p:cNvPr>
              <p:cNvSpPr/>
              <p:nvPr/>
            </p:nvSpPr>
            <p:spPr>
              <a:xfrm>
                <a:off x="7472565" y="5286083"/>
                <a:ext cx="471570" cy="471570"/>
              </a:xfrm>
              <a:prstGeom prst="rect">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65D86A9F-30A5-44A9-AC54-75853ED14731}"/>
                  </a:ext>
                </a:extLst>
              </p:cNvPr>
              <p:cNvSpPr txBox="1"/>
              <p:nvPr/>
            </p:nvSpPr>
            <p:spPr>
              <a:xfrm>
                <a:off x="7546631" y="5778136"/>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91" name="文本框 190">
                <a:extLst>
                  <a:ext uri="{FF2B5EF4-FFF2-40B4-BE49-F238E27FC236}">
                    <a16:creationId xmlns:a16="http://schemas.microsoft.com/office/drawing/2014/main" id="{02BB4906-3A08-4E87-AC57-427E823C2B83}"/>
                  </a:ext>
                </a:extLst>
              </p:cNvPr>
              <p:cNvSpPr txBox="1"/>
              <p:nvPr/>
            </p:nvSpPr>
            <p:spPr>
              <a:xfrm>
                <a:off x="8004869"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93" name="文本框 192">
                <a:extLst>
                  <a:ext uri="{FF2B5EF4-FFF2-40B4-BE49-F238E27FC236}">
                    <a16:creationId xmlns:a16="http://schemas.microsoft.com/office/drawing/2014/main" id="{62D305DD-28DD-43B9-9F38-CB1485F115B5}"/>
                  </a:ext>
                </a:extLst>
              </p:cNvPr>
              <p:cNvSpPr txBox="1"/>
              <p:nvPr/>
            </p:nvSpPr>
            <p:spPr>
              <a:xfrm>
                <a:off x="7075589"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95" name="文本框 194">
                <a:extLst>
                  <a:ext uri="{FF2B5EF4-FFF2-40B4-BE49-F238E27FC236}">
                    <a16:creationId xmlns:a16="http://schemas.microsoft.com/office/drawing/2014/main" id="{384DB0FD-7591-48AC-840B-4D30CD8D4B3F}"/>
                  </a:ext>
                </a:extLst>
              </p:cNvPr>
              <p:cNvSpPr txBox="1"/>
              <p:nvPr/>
            </p:nvSpPr>
            <p:spPr>
              <a:xfrm>
                <a:off x="7546631" y="4808862"/>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197" name="文本框 196">
                <a:extLst>
                  <a:ext uri="{FF2B5EF4-FFF2-40B4-BE49-F238E27FC236}">
                    <a16:creationId xmlns:a16="http://schemas.microsoft.com/office/drawing/2014/main" id="{39572D8A-3AB1-49EF-98CF-7FCD36F4A09C}"/>
                  </a:ext>
                </a:extLst>
              </p:cNvPr>
              <p:cNvSpPr txBox="1"/>
              <p:nvPr/>
            </p:nvSpPr>
            <p:spPr>
              <a:xfrm>
                <a:off x="7546631" y="5272149"/>
                <a:ext cx="346570" cy="461665"/>
              </a:xfrm>
              <a:prstGeom prst="rect">
                <a:avLst/>
              </a:prstGeom>
              <a:noFill/>
            </p:spPr>
            <p:txBody>
              <a:bodyPr wrap="none" rtlCol="0">
                <a:spAutoFit/>
              </a:bodyPr>
              <a:lstStyle/>
              <a:p>
                <a:r>
                  <a:rPr lang="en-US" altLang="zh-CN" sz="2400" dirty="0"/>
                  <a:t>2</a:t>
                </a:r>
                <a:endParaRPr lang="zh-CN" altLang="en-US" sz="2400" dirty="0"/>
              </a:p>
            </p:txBody>
          </p:sp>
        </p:grpSp>
      </p:grpSp>
      <p:graphicFrame>
        <p:nvGraphicFramePr>
          <p:cNvPr id="200" name="对象 199">
            <a:extLst>
              <a:ext uri="{FF2B5EF4-FFF2-40B4-BE49-F238E27FC236}">
                <a16:creationId xmlns:a16="http://schemas.microsoft.com/office/drawing/2014/main" id="{59A02431-B2AD-4853-88DC-579A6EBB6C3B}"/>
              </a:ext>
            </a:extLst>
          </p:cNvPr>
          <p:cNvGraphicFramePr>
            <a:graphicFrameLocks noChangeAspect="1"/>
          </p:cNvGraphicFramePr>
          <p:nvPr>
            <p:extLst>
              <p:ext uri="{D42A27DB-BD31-4B8C-83A1-F6EECF244321}">
                <p14:modId xmlns:p14="http://schemas.microsoft.com/office/powerpoint/2010/main" val="2899021484"/>
              </p:ext>
            </p:extLst>
          </p:nvPr>
        </p:nvGraphicFramePr>
        <p:xfrm>
          <a:off x="516831" y="1985959"/>
          <a:ext cx="7491412" cy="692150"/>
        </p:xfrm>
        <a:graphic>
          <a:graphicData uri="http://schemas.openxmlformats.org/presentationml/2006/ole">
            <mc:AlternateContent xmlns:mc="http://schemas.openxmlformats.org/markup-compatibility/2006">
              <mc:Choice xmlns:v="urn:schemas-microsoft-com:vml" Requires="v">
                <p:oleObj spid="_x0000_s117676" name="Equation" r:id="rId4" imgW="2705040" imgH="253800" progId="Equation.DSMT4">
                  <p:embed/>
                </p:oleObj>
              </mc:Choice>
              <mc:Fallback>
                <p:oleObj name="Equation" r:id="rId4" imgW="2705040" imgH="253800" progId="Equation.DSMT4">
                  <p:embed/>
                  <p:pic>
                    <p:nvPicPr>
                      <p:cNvPr id="198" name="对象 197">
                        <a:extLst>
                          <a:ext uri="{FF2B5EF4-FFF2-40B4-BE49-F238E27FC236}">
                            <a16:creationId xmlns:a16="http://schemas.microsoft.com/office/drawing/2014/main" id="{63077842-50C3-4F44-B28B-F0F389F38C5C}"/>
                          </a:ext>
                        </a:extLst>
                      </p:cNvPr>
                      <p:cNvPicPr/>
                      <p:nvPr/>
                    </p:nvPicPr>
                    <p:blipFill>
                      <a:blip r:embed="rId5"/>
                      <a:stretch>
                        <a:fillRect/>
                      </a:stretch>
                    </p:blipFill>
                    <p:spPr>
                      <a:xfrm>
                        <a:off x="516831" y="1985959"/>
                        <a:ext cx="7491412" cy="692150"/>
                      </a:xfrm>
                      <a:prstGeom prst="rect">
                        <a:avLst/>
                      </a:prstGeom>
                    </p:spPr>
                  </p:pic>
                </p:oleObj>
              </mc:Fallback>
            </mc:AlternateContent>
          </a:graphicData>
        </a:graphic>
      </p:graphicFrame>
      <p:graphicFrame>
        <p:nvGraphicFramePr>
          <p:cNvPr id="201" name="对象 200">
            <a:extLst>
              <a:ext uri="{FF2B5EF4-FFF2-40B4-BE49-F238E27FC236}">
                <a16:creationId xmlns:a16="http://schemas.microsoft.com/office/drawing/2014/main" id="{87FB7EAC-E464-4B80-B6B5-CBF33C0A0314}"/>
              </a:ext>
            </a:extLst>
          </p:cNvPr>
          <p:cNvGraphicFramePr>
            <a:graphicFrameLocks noChangeAspect="1"/>
          </p:cNvGraphicFramePr>
          <p:nvPr>
            <p:extLst>
              <p:ext uri="{D42A27DB-BD31-4B8C-83A1-F6EECF244321}">
                <p14:modId xmlns:p14="http://schemas.microsoft.com/office/powerpoint/2010/main" val="745342778"/>
              </p:ext>
            </p:extLst>
          </p:nvPr>
        </p:nvGraphicFramePr>
        <p:xfrm>
          <a:off x="527229" y="2747626"/>
          <a:ext cx="7596188" cy="692150"/>
        </p:xfrm>
        <a:graphic>
          <a:graphicData uri="http://schemas.openxmlformats.org/presentationml/2006/ole">
            <mc:AlternateContent xmlns:mc="http://schemas.openxmlformats.org/markup-compatibility/2006">
              <mc:Choice xmlns:v="urn:schemas-microsoft-com:vml" Requires="v">
                <p:oleObj spid="_x0000_s117677" name="Equation" r:id="rId6" imgW="2743200" imgH="253800" progId="Equation.DSMT4">
                  <p:embed/>
                </p:oleObj>
              </mc:Choice>
              <mc:Fallback>
                <p:oleObj name="Equation" r:id="rId6" imgW="2743200" imgH="253800" progId="Equation.DSMT4">
                  <p:embed/>
                  <p:pic>
                    <p:nvPicPr>
                      <p:cNvPr id="199" name="对象 198">
                        <a:extLst>
                          <a:ext uri="{FF2B5EF4-FFF2-40B4-BE49-F238E27FC236}">
                            <a16:creationId xmlns:a16="http://schemas.microsoft.com/office/drawing/2014/main" id="{C4CD1242-765D-4550-B764-72E665C61BC0}"/>
                          </a:ext>
                        </a:extLst>
                      </p:cNvPr>
                      <p:cNvPicPr/>
                      <p:nvPr/>
                    </p:nvPicPr>
                    <p:blipFill>
                      <a:blip r:embed="rId7"/>
                      <a:stretch>
                        <a:fillRect/>
                      </a:stretch>
                    </p:blipFill>
                    <p:spPr>
                      <a:xfrm>
                        <a:off x="527229" y="2747626"/>
                        <a:ext cx="7596188" cy="692150"/>
                      </a:xfrm>
                      <a:prstGeom prst="rect">
                        <a:avLst/>
                      </a:prstGeom>
                    </p:spPr>
                  </p:pic>
                </p:oleObj>
              </mc:Fallback>
            </mc:AlternateContent>
          </a:graphicData>
        </a:graphic>
      </p:graphicFrame>
      <p:grpSp>
        <p:nvGrpSpPr>
          <p:cNvPr id="202" name="组合 201">
            <a:extLst>
              <a:ext uri="{FF2B5EF4-FFF2-40B4-BE49-F238E27FC236}">
                <a16:creationId xmlns:a16="http://schemas.microsoft.com/office/drawing/2014/main" id="{BB5466B2-E40F-4BE6-8776-BD3DF4441B85}"/>
              </a:ext>
            </a:extLst>
          </p:cNvPr>
          <p:cNvGrpSpPr/>
          <p:nvPr/>
        </p:nvGrpSpPr>
        <p:grpSpPr>
          <a:xfrm>
            <a:off x="5603458" y="3849717"/>
            <a:ext cx="1412779" cy="1430939"/>
            <a:chOff x="5123930" y="4808862"/>
            <a:chExt cx="1412779" cy="1430939"/>
          </a:xfrm>
        </p:grpSpPr>
        <p:sp>
          <p:nvSpPr>
            <p:cNvPr id="203" name="矩形 202">
              <a:extLst>
                <a:ext uri="{FF2B5EF4-FFF2-40B4-BE49-F238E27FC236}">
                  <a16:creationId xmlns:a16="http://schemas.microsoft.com/office/drawing/2014/main" id="{2BAF2805-954E-401B-8046-51CD421D0B70}"/>
                </a:ext>
              </a:extLst>
            </p:cNvPr>
            <p:cNvSpPr/>
            <p:nvPr/>
          </p:nvSpPr>
          <p:spPr>
            <a:xfrm>
              <a:off x="5123931"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01045D07-9AF3-4D37-8CD6-F15CA01E9F2F}"/>
                </a:ext>
              </a:extLst>
            </p:cNvPr>
            <p:cNvSpPr/>
            <p:nvPr/>
          </p:nvSpPr>
          <p:spPr>
            <a:xfrm>
              <a:off x="5594535"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9A50F7F8-E139-47B4-ADFD-4A0622E70A87}"/>
                </a:ext>
              </a:extLst>
            </p:cNvPr>
            <p:cNvSpPr/>
            <p:nvPr/>
          </p:nvSpPr>
          <p:spPr>
            <a:xfrm>
              <a:off x="6065139" y="481451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65D59B36-5431-47CA-BE5D-5C8EF98F7D8D}"/>
                </a:ext>
              </a:extLst>
            </p:cNvPr>
            <p:cNvSpPr/>
            <p:nvPr/>
          </p:nvSpPr>
          <p:spPr>
            <a:xfrm>
              <a:off x="5123930"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BF203D73-7C45-4275-83F7-9972C02F09BA}"/>
                </a:ext>
              </a:extLst>
            </p:cNvPr>
            <p:cNvSpPr/>
            <p:nvPr/>
          </p:nvSpPr>
          <p:spPr>
            <a:xfrm>
              <a:off x="6065139" y="5286083"/>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8" name="矩形 207">
              <a:extLst>
                <a:ext uri="{FF2B5EF4-FFF2-40B4-BE49-F238E27FC236}">
                  <a16:creationId xmlns:a16="http://schemas.microsoft.com/office/drawing/2014/main" id="{EE8A3726-CC21-4BA5-ADA8-13C4D6E0092F}"/>
                </a:ext>
              </a:extLst>
            </p:cNvPr>
            <p:cNvSpPr/>
            <p:nvPr/>
          </p:nvSpPr>
          <p:spPr>
            <a:xfrm>
              <a:off x="5123930"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A3D4EA80-600D-4E3B-97E0-0C78144DC566}"/>
                </a:ext>
              </a:extLst>
            </p:cNvPr>
            <p:cNvSpPr/>
            <p:nvPr/>
          </p:nvSpPr>
          <p:spPr>
            <a:xfrm>
              <a:off x="5594534"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B2972D1E-7625-44B8-A2A3-3D378F8FCAB4}"/>
                </a:ext>
              </a:extLst>
            </p:cNvPr>
            <p:cNvSpPr/>
            <p:nvPr/>
          </p:nvSpPr>
          <p:spPr>
            <a:xfrm>
              <a:off x="6065139" y="5758135"/>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8BCF309E-747D-442B-B9AB-711C26572AE6}"/>
                </a:ext>
              </a:extLst>
            </p:cNvPr>
            <p:cNvSpPr/>
            <p:nvPr/>
          </p:nvSpPr>
          <p:spPr>
            <a:xfrm>
              <a:off x="5594534" y="5286083"/>
              <a:ext cx="471570" cy="471570"/>
            </a:xfrm>
            <a:prstGeom prst="rect">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文本框 211">
              <a:extLst>
                <a:ext uri="{FF2B5EF4-FFF2-40B4-BE49-F238E27FC236}">
                  <a16:creationId xmlns:a16="http://schemas.microsoft.com/office/drawing/2014/main" id="{0FB46FD1-FECB-46BB-AC7D-83960763ED2E}"/>
                </a:ext>
              </a:extLst>
            </p:cNvPr>
            <p:cNvSpPr txBox="1"/>
            <p:nvPr/>
          </p:nvSpPr>
          <p:spPr>
            <a:xfrm>
              <a:off x="6126838" y="5778136"/>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3" name="文本框 212">
              <a:extLst>
                <a:ext uri="{FF2B5EF4-FFF2-40B4-BE49-F238E27FC236}">
                  <a16:creationId xmlns:a16="http://schemas.microsoft.com/office/drawing/2014/main" id="{7F424C2B-36E4-4198-9147-775BC597903F}"/>
                </a:ext>
              </a:extLst>
            </p:cNvPr>
            <p:cNvSpPr txBox="1"/>
            <p:nvPr/>
          </p:nvSpPr>
          <p:spPr>
            <a:xfrm>
              <a:off x="5668600" y="5778136"/>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4" name="文本框 213">
              <a:extLst>
                <a:ext uri="{FF2B5EF4-FFF2-40B4-BE49-F238E27FC236}">
                  <a16:creationId xmlns:a16="http://schemas.microsoft.com/office/drawing/2014/main" id="{A6946745-4395-4FB3-A3C0-694E575F6A8B}"/>
                </a:ext>
              </a:extLst>
            </p:cNvPr>
            <p:cNvSpPr txBox="1"/>
            <p:nvPr/>
          </p:nvSpPr>
          <p:spPr>
            <a:xfrm>
              <a:off x="6126838"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5" name="文本框 214">
              <a:extLst>
                <a:ext uri="{FF2B5EF4-FFF2-40B4-BE49-F238E27FC236}">
                  <a16:creationId xmlns:a16="http://schemas.microsoft.com/office/drawing/2014/main" id="{3458A844-986E-4D29-9725-0CD560866410}"/>
                </a:ext>
              </a:extLst>
            </p:cNvPr>
            <p:cNvSpPr txBox="1"/>
            <p:nvPr/>
          </p:nvSpPr>
          <p:spPr>
            <a:xfrm>
              <a:off x="5197558" y="5778136"/>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6" name="文本框 215">
              <a:extLst>
                <a:ext uri="{FF2B5EF4-FFF2-40B4-BE49-F238E27FC236}">
                  <a16:creationId xmlns:a16="http://schemas.microsoft.com/office/drawing/2014/main" id="{F3C86823-C7D8-481D-8202-CA8531720A6C}"/>
                </a:ext>
              </a:extLst>
            </p:cNvPr>
            <p:cNvSpPr txBox="1"/>
            <p:nvPr/>
          </p:nvSpPr>
          <p:spPr>
            <a:xfrm>
              <a:off x="5197558" y="5272149"/>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7" name="文本框 216">
              <a:extLst>
                <a:ext uri="{FF2B5EF4-FFF2-40B4-BE49-F238E27FC236}">
                  <a16:creationId xmlns:a16="http://schemas.microsoft.com/office/drawing/2014/main" id="{C0C1EB18-94E7-4DE2-902C-71E6B3D59AD0}"/>
                </a:ext>
              </a:extLst>
            </p:cNvPr>
            <p:cNvSpPr txBox="1"/>
            <p:nvPr/>
          </p:nvSpPr>
          <p:spPr>
            <a:xfrm>
              <a:off x="6126838" y="4808862"/>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8" name="文本框 217">
              <a:extLst>
                <a:ext uri="{FF2B5EF4-FFF2-40B4-BE49-F238E27FC236}">
                  <a16:creationId xmlns:a16="http://schemas.microsoft.com/office/drawing/2014/main" id="{64F852F6-344B-46A1-AC86-FF01EEFBB0AD}"/>
                </a:ext>
              </a:extLst>
            </p:cNvPr>
            <p:cNvSpPr txBox="1"/>
            <p:nvPr/>
          </p:nvSpPr>
          <p:spPr>
            <a:xfrm>
              <a:off x="5668600" y="4808862"/>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19" name="文本框 218">
              <a:extLst>
                <a:ext uri="{FF2B5EF4-FFF2-40B4-BE49-F238E27FC236}">
                  <a16:creationId xmlns:a16="http://schemas.microsoft.com/office/drawing/2014/main" id="{D8457904-3F14-4F6D-876A-A137E9B9C971}"/>
                </a:ext>
              </a:extLst>
            </p:cNvPr>
            <p:cNvSpPr txBox="1"/>
            <p:nvPr/>
          </p:nvSpPr>
          <p:spPr>
            <a:xfrm>
              <a:off x="5197558" y="4808862"/>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20" name="文本框 219">
              <a:extLst>
                <a:ext uri="{FF2B5EF4-FFF2-40B4-BE49-F238E27FC236}">
                  <a16:creationId xmlns:a16="http://schemas.microsoft.com/office/drawing/2014/main" id="{3A11F680-C44E-4A09-B011-2504FFED90C0}"/>
                </a:ext>
              </a:extLst>
            </p:cNvPr>
            <p:cNvSpPr txBox="1"/>
            <p:nvPr/>
          </p:nvSpPr>
          <p:spPr>
            <a:xfrm>
              <a:off x="5668600" y="5272149"/>
              <a:ext cx="346570" cy="461665"/>
            </a:xfrm>
            <a:prstGeom prst="rect">
              <a:avLst/>
            </a:prstGeom>
            <a:noFill/>
          </p:spPr>
          <p:txBody>
            <a:bodyPr wrap="none" rtlCol="0">
              <a:spAutoFit/>
            </a:bodyPr>
            <a:lstStyle/>
            <a:p>
              <a:r>
                <a:rPr lang="en-US" altLang="zh-CN" sz="2400" dirty="0"/>
                <a:t>2</a:t>
              </a:r>
              <a:endParaRPr lang="zh-CN" altLang="en-US" sz="2400" dirty="0"/>
            </a:p>
          </p:txBody>
        </p:sp>
      </p:grpSp>
      <p:grpSp>
        <p:nvGrpSpPr>
          <p:cNvPr id="221" name="组合 220">
            <a:extLst>
              <a:ext uri="{FF2B5EF4-FFF2-40B4-BE49-F238E27FC236}">
                <a16:creationId xmlns:a16="http://schemas.microsoft.com/office/drawing/2014/main" id="{5A5F4968-3A05-438D-9C5F-F9AD7D0DD9C1}"/>
              </a:ext>
            </a:extLst>
          </p:cNvPr>
          <p:cNvGrpSpPr/>
          <p:nvPr/>
        </p:nvGrpSpPr>
        <p:grpSpPr>
          <a:xfrm>
            <a:off x="2590801" y="3615021"/>
            <a:ext cx="1882171" cy="1900331"/>
            <a:chOff x="1940561" y="3610515"/>
            <a:chExt cx="1882171" cy="1900331"/>
          </a:xfrm>
        </p:grpSpPr>
        <p:sp>
          <p:nvSpPr>
            <p:cNvPr id="222" name="矩形 221">
              <a:extLst>
                <a:ext uri="{FF2B5EF4-FFF2-40B4-BE49-F238E27FC236}">
                  <a16:creationId xmlns:a16="http://schemas.microsoft.com/office/drawing/2014/main" id="{5F890179-C86D-4984-A012-CE9AF762203B}"/>
                </a:ext>
              </a:extLst>
            </p:cNvPr>
            <p:cNvSpPr/>
            <p:nvPr/>
          </p:nvSpPr>
          <p:spPr>
            <a:xfrm>
              <a:off x="1940562" y="361616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E639B5D7-E44E-49FD-AB7E-3BC4E739F440}"/>
                </a:ext>
              </a:extLst>
            </p:cNvPr>
            <p:cNvSpPr/>
            <p:nvPr/>
          </p:nvSpPr>
          <p:spPr>
            <a:xfrm>
              <a:off x="2411166" y="361616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E6606D8-E463-49C0-A915-65C6DA1B8B62}"/>
                </a:ext>
              </a:extLst>
            </p:cNvPr>
            <p:cNvSpPr/>
            <p:nvPr/>
          </p:nvSpPr>
          <p:spPr>
            <a:xfrm>
              <a:off x="2881770" y="361616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B3E96553-30B8-4F05-9F28-FADEF690B24F}"/>
                </a:ext>
              </a:extLst>
            </p:cNvPr>
            <p:cNvSpPr/>
            <p:nvPr/>
          </p:nvSpPr>
          <p:spPr>
            <a:xfrm>
              <a:off x="1940561" y="408773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AF8A24D8-53FC-41DE-8559-F75686447E92}"/>
                </a:ext>
              </a:extLst>
            </p:cNvPr>
            <p:cNvSpPr/>
            <p:nvPr/>
          </p:nvSpPr>
          <p:spPr>
            <a:xfrm>
              <a:off x="2881770" y="408773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7" name="矩形 226">
              <a:extLst>
                <a:ext uri="{FF2B5EF4-FFF2-40B4-BE49-F238E27FC236}">
                  <a16:creationId xmlns:a16="http://schemas.microsoft.com/office/drawing/2014/main" id="{38D932A5-CFD8-4AC7-9E28-7CE80F7EFDE9}"/>
                </a:ext>
              </a:extLst>
            </p:cNvPr>
            <p:cNvSpPr/>
            <p:nvPr/>
          </p:nvSpPr>
          <p:spPr>
            <a:xfrm>
              <a:off x="1940561" y="45597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1BFEB57C-9CAE-48AF-93ED-4F7AF0D2F6FE}"/>
                </a:ext>
              </a:extLst>
            </p:cNvPr>
            <p:cNvSpPr/>
            <p:nvPr/>
          </p:nvSpPr>
          <p:spPr>
            <a:xfrm>
              <a:off x="2411165" y="45597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D8281BE8-4A25-4CF7-8177-3390499153DD}"/>
                </a:ext>
              </a:extLst>
            </p:cNvPr>
            <p:cNvSpPr/>
            <p:nvPr/>
          </p:nvSpPr>
          <p:spPr>
            <a:xfrm>
              <a:off x="2881770" y="45597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4762FAF2-F62F-4C9B-A746-21BB56CAD0BB}"/>
                </a:ext>
              </a:extLst>
            </p:cNvPr>
            <p:cNvSpPr/>
            <p:nvPr/>
          </p:nvSpPr>
          <p:spPr>
            <a:xfrm>
              <a:off x="2411165" y="408773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a:extLst>
                <a:ext uri="{FF2B5EF4-FFF2-40B4-BE49-F238E27FC236}">
                  <a16:creationId xmlns:a16="http://schemas.microsoft.com/office/drawing/2014/main" id="{C197E506-2BF7-454F-9BFC-DA4ECFA6AD64}"/>
                </a:ext>
              </a:extLst>
            </p:cNvPr>
            <p:cNvSpPr txBox="1"/>
            <p:nvPr/>
          </p:nvSpPr>
          <p:spPr>
            <a:xfrm>
              <a:off x="2943469" y="4579789"/>
              <a:ext cx="346570" cy="461665"/>
            </a:xfrm>
            <a:prstGeom prst="rect">
              <a:avLst/>
            </a:prstGeom>
            <a:noFill/>
          </p:spPr>
          <p:txBody>
            <a:bodyPr wrap="none" rtlCol="0">
              <a:spAutoFit/>
            </a:bodyPr>
            <a:lstStyle/>
            <a:p>
              <a:r>
                <a:rPr lang="en-US" altLang="zh-CN" sz="2400" dirty="0"/>
                <a:t>5</a:t>
              </a:r>
              <a:endParaRPr lang="zh-CN" altLang="en-US" sz="2400" dirty="0"/>
            </a:p>
          </p:txBody>
        </p:sp>
        <p:sp>
          <p:nvSpPr>
            <p:cNvPr id="232" name="文本框 231">
              <a:extLst>
                <a:ext uri="{FF2B5EF4-FFF2-40B4-BE49-F238E27FC236}">
                  <a16:creationId xmlns:a16="http://schemas.microsoft.com/office/drawing/2014/main" id="{5FC6569C-02A3-413E-9089-07DEA94A1C54}"/>
                </a:ext>
              </a:extLst>
            </p:cNvPr>
            <p:cNvSpPr txBox="1"/>
            <p:nvPr/>
          </p:nvSpPr>
          <p:spPr>
            <a:xfrm>
              <a:off x="2485231" y="4579789"/>
              <a:ext cx="346570" cy="461665"/>
            </a:xfrm>
            <a:prstGeom prst="rect">
              <a:avLst/>
            </a:prstGeom>
            <a:noFill/>
          </p:spPr>
          <p:txBody>
            <a:bodyPr wrap="none" rtlCol="0">
              <a:spAutoFit/>
            </a:bodyPr>
            <a:lstStyle/>
            <a:p>
              <a:r>
                <a:rPr lang="en-US" altLang="zh-CN" sz="2400" dirty="0"/>
                <a:t>4</a:t>
              </a:r>
              <a:endParaRPr lang="zh-CN" altLang="en-US" sz="2400" dirty="0"/>
            </a:p>
          </p:txBody>
        </p:sp>
        <p:sp>
          <p:nvSpPr>
            <p:cNvPr id="233" name="文本框 232">
              <a:extLst>
                <a:ext uri="{FF2B5EF4-FFF2-40B4-BE49-F238E27FC236}">
                  <a16:creationId xmlns:a16="http://schemas.microsoft.com/office/drawing/2014/main" id="{86DDB7C8-8D67-46D9-BB3D-D0BE572017C4}"/>
                </a:ext>
              </a:extLst>
            </p:cNvPr>
            <p:cNvSpPr txBox="1"/>
            <p:nvPr/>
          </p:nvSpPr>
          <p:spPr>
            <a:xfrm>
              <a:off x="2943469" y="4073802"/>
              <a:ext cx="346570" cy="461665"/>
            </a:xfrm>
            <a:prstGeom prst="rect">
              <a:avLst/>
            </a:prstGeom>
            <a:noFill/>
          </p:spPr>
          <p:txBody>
            <a:bodyPr wrap="none" rtlCol="0">
              <a:spAutoFit/>
            </a:bodyPr>
            <a:lstStyle/>
            <a:p>
              <a:r>
                <a:rPr lang="en-US" altLang="zh-CN" sz="2400" dirty="0"/>
                <a:t>6</a:t>
              </a:r>
              <a:endParaRPr lang="zh-CN" altLang="en-US" sz="2400" dirty="0"/>
            </a:p>
          </p:txBody>
        </p:sp>
        <p:sp>
          <p:nvSpPr>
            <p:cNvPr id="234" name="文本框 233">
              <a:extLst>
                <a:ext uri="{FF2B5EF4-FFF2-40B4-BE49-F238E27FC236}">
                  <a16:creationId xmlns:a16="http://schemas.microsoft.com/office/drawing/2014/main" id="{E22891E0-1D78-4104-9B11-8CA03F694FFD}"/>
                </a:ext>
              </a:extLst>
            </p:cNvPr>
            <p:cNvSpPr txBox="1"/>
            <p:nvPr/>
          </p:nvSpPr>
          <p:spPr>
            <a:xfrm>
              <a:off x="2014189" y="4579789"/>
              <a:ext cx="346570" cy="461665"/>
            </a:xfrm>
            <a:prstGeom prst="rect">
              <a:avLst/>
            </a:prstGeom>
            <a:noFill/>
          </p:spPr>
          <p:txBody>
            <a:bodyPr wrap="none" rtlCol="0">
              <a:spAutoFit/>
            </a:bodyPr>
            <a:lstStyle/>
            <a:p>
              <a:r>
                <a:rPr lang="en-US" altLang="zh-CN" sz="2400" dirty="0"/>
                <a:t>6</a:t>
              </a:r>
              <a:endParaRPr lang="zh-CN" altLang="en-US" sz="2400" dirty="0"/>
            </a:p>
          </p:txBody>
        </p:sp>
        <p:sp>
          <p:nvSpPr>
            <p:cNvPr id="235" name="文本框 234">
              <a:extLst>
                <a:ext uri="{FF2B5EF4-FFF2-40B4-BE49-F238E27FC236}">
                  <a16:creationId xmlns:a16="http://schemas.microsoft.com/office/drawing/2014/main" id="{1C6A9206-2B07-410F-AB0A-5CCD608A52B3}"/>
                </a:ext>
              </a:extLst>
            </p:cNvPr>
            <p:cNvSpPr txBox="1"/>
            <p:nvPr/>
          </p:nvSpPr>
          <p:spPr>
            <a:xfrm>
              <a:off x="2014189" y="4073802"/>
              <a:ext cx="346570" cy="461665"/>
            </a:xfrm>
            <a:prstGeom prst="rect">
              <a:avLst/>
            </a:prstGeom>
            <a:noFill/>
          </p:spPr>
          <p:txBody>
            <a:bodyPr wrap="none" rtlCol="0">
              <a:spAutoFit/>
            </a:bodyPr>
            <a:lstStyle/>
            <a:p>
              <a:r>
                <a:rPr lang="en-US" altLang="zh-CN" sz="2400" dirty="0"/>
                <a:t>5</a:t>
              </a:r>
              <a:endParaRPr lang="zh-CN" altLang="en-US" sz="2400" dirty="0"/>
            </a:p>
          </p:txBody>
        </p:sp>
        <p:sp>
          <p:nvSpPr>
            <p:cNvPr id="236" name="文本框 235">
              <a:extLst>
                <a:ext uri="{FF2B5EF4-FFF2-40B4-BE49-F238E27FC236}">
                  <a16:creationId xmlns:a16="http://schemas.microsoft.com/office/drawing/2014/main" id="{039AFA45-F3E0-482C-BB6D-B6C7BDCB7F1A}"/>
                </a:ext>
              </a:extLst>
            </p:cNvPr>
            <p:cNvSpPr txBox="1"/>
            <p:nvPr/>
          </p:nvSpPr>
          <p:spPr>
            <a:xfrm>
              <a:off x="2943469" y="3610515"/>
              <a:ext cx="346570" cy="461665"/>
            </a:xfrm>
            <a:prstGeom prst="rect">
              <a:avLst/>
            </a:prstGeom>
            <a:noFill/>
          </p:spPr>
          <p:txBody>
            <a:bodyPr wrap="none" rtlCol="0">
              <a:spAutoFit/>
            </a:bodyPr>
            <a:lstStyle/>
            <a:p>
              <a:r>
                <a:rPr lang="en-US" altLang="zh-CN" sz="2400" dirty="0"/>
                <a:t>3</a:t>
              </a:r>
              <a:endParaRPr lang="zh-CN" altLang="en-US" sz="2400" dirty="0"/>
            </a:p>
          </p:txBody>
        </p:sp>
        <p:sp>
          <p:nvSpPr>
            <p:cNvPr id="237" name="文本框 236">
              <a:extLst>
                <a:ext uri="{FF2B5EF4-FFF2-40B4-BE49-F238E27FC236}">
                  <a16:creationId xmlns:a16="http://schemas.microsoft.com/office/drawing/2014/main" id="{28F5F718-ADAA-48D3-AC19-5FD4EBA5F484}"/>
                </a:ext>
              </a:extLst>
            </p:cNvPr>
            <p:cNvSpPr txBox="1"/>
            <p:nvPr/>
          </p:nvSpPr>
          <p:spPr>
            <a:xfrm>
              <a:off x="2485231" y="3610515"/>
              <a:ext cx="346570" cy="461665"/>
            </a:xfrm>
            <a:prstGeom prst="rect">
              <a:avLst/>
            </a:prstGeom>
            <a:noFill/>
          </p:spPr>
          <p:txBody>
            <a:bodyPr wrap="none" rtlCol="0">
              <a:spAutoFit/>
            </a:bodyPr>
            <a:lstStyle/>
            <a:p>
              <a:r>
                <a:rPr lang="en-US" altLang="zh-CN" sz="2400" dirty="0"/>
                <a:t>7</a:t>
              </a:r>
              <a:endParaRPr lang="zh-CN" altLang="en-US" sz="2400" dirty="0"/>
            </a:p>
          </p:txBody>
        </p:sp>
        <p:sp>
          <p:nvSpPr>
            <p:cNvPr id="238" name="文本框 237">
              <a:extLst>
                <a:ext uri="{FF2B5EF4-FFF2-40B4-BE49-F238E27FC236}">
                  <a16:creationId xmlns:a16="http://schemas.microsoft.com/office/drawing/2014/main" id="{F4F6EF3B-FB24-4D5C-8772-ADA61F41C22E}"/>
                </a:ext>
              </a:extLst>
            </p:cNvPr>
            <p:cNvSpPr txBox="1"/>
            <p:nvPr/>
          </p:nvSpPr>
          <p:spPr>
            <a:xfrm>
              <a:off x="2014189" y="3610515"/>
              <a:ext cx="346570" cy="461665"/>
            </a:xfrm>
            <a:prstGeom prst="rect">
              <a:avLst/>
            </a:prstGeom>
            <a:noFill/>
          </p:spPr>
          <p:txBody>
            <a:bodyPr wrap="none" rtlCol="0">
              <a:spAutoFit/>
            </a:bodyPr>
            <a:lstStyle/>
            <a:p>
              <a:r>
                <a:rPr lang="en-US" altLang="zh-CN" sz="2400" dirty="0"/>
                <a:t>6</a:t>
              </a:r>
              <a:endParaRPr lang="zh-CN" altLang="en-US" sz="2400" dirty="0"/>
            </a:p>
          </p:txBody>
        </p:sp>
        <p:sp>
          <p:nvSpPr>
            <p:cNvPr id="239" name="文本框 238">
              <a:extLst>
                <a:ext uri="{FF2B5EF4-FFF2-40B4-BE49-F238E27FC236}">
                  <a16:creationId xmlns:a16="http://schemas.microsoft.com/office/drawing/2014/main" id="{5EBD780E-02A7-4D21-ABBB-DB91703FD9ED}"/>
                </a:ext>
              </a:extLst>
            </p:cNvPr>
            <p:cNvSpPr txBox="1"/>
            <p:nvPr/>
          </p:nvSpPr>
          <p:spPr>
            <a:xfrm>
              <a:off x="2485231" y="4073802"/>
              <a:ext cx="346570" cy="461665"/>
            </a:xfrm>
            <a:prstGeom prst="rect">
              <a:avLst/>
            </a:prstGeom>
            <a:noFill/>
          </p:spPr>
          <p:txBody>
            <a:bodyPr wrap="none" rtlCol="0">
              <a:spAutoFit/>
            </a:bodyPr>
            <a:lstStyle/>
            <a:p>
              <a:r>
                <a:rPr lang="en-US" altLang="zh-CN" sz="2400" dirty="0"/>
                <a:t>6</a:t>
              </a:r>
              <a:endParaRPr lang="zh-CN" altLang="en-US" sz="2400" dirty="0"/>
            </a:p>
          </p:txBody>
        </p:sp>
        <p:sp>
          <p:nvSpPr>
            <p:cNvPr id="240" name="矩形 239">
              <a:extLst>
                <a:ext uri="{FF2B5EF4-FFF2-40B4-BE49-F238E27FC236}">
                  <a16:creationId xmlns:a16="http://schemas.microsoft.com/office/drawing/2014/main" id="{2A8915D1-C1B4-4145-B815-96FC8296C5D8}"/>
                </a:ext>
              </a:extLst>
            </p:cNvPr>
            <p:cNvSpPr/>
            <p:nvPr/>
          </p:nvSpPr>
          <p:spPr>
            <a:xfrm>
              <a:off x="3351162" y="361616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C8803B65-A4DE-4D5D-AE06-75B917261F9B}"/>
                </a:ext>
              </a:extLst>
            </p:cNvPr>
            <p:cNvSpPr/>
            <p:nvPr/>
          </p:nvSpPr>
          <p:spPr>
            <a:xfrm>
              <a:off x="3351162" y="408773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2" name="矩形 241">
              <a:extLst>
                <a:ext uri="{FF2B5EF4-FFF2-40B4-BE49-F238E27FC236}">
                  <a16:creationId xmlns:a16="http://schemas.microsoft.com/office/drawing/2014/main" id="{5817BE3E-DC08-4073-A0FC-B6F8BF72F432}"/>
                </a:ext>
              </a:extLst>
            </p:cNvPr>
            <p:cNvSpPr/>
            <p:nvPr/>
          </p:nvSpPr>
          <p:spPr>
            <a:xfrm>
              <a:off x="3351162" y="45597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文本框 242">
              <a:extLst>
                <a:ext uri="{FF2B5EF4-FFF2-40B4-BE49-F238E27FC236}">
                  <a16:creationId xmlns:a16="http://schemas.microsoft.com/office/drawing/2014/main" id="{B66A56A6-A9E8-44FB-B75C-E52B46FA622E}"/>
                </a:ext>
              </a:extLst>
            </p:cNvPr>
            <p:cNvSpPr txBox="1"/>
            <p:nvPr/>
          </p:nvSpPr>
          <p:spPr>
            <a:xfrm>
              <a:off x="3412861" y="4579789"/>
              <a:ext cx="346570" cy="461665"/>
            </a:xfrm>
            <a:prstGeom prst="rect">
              <a:avLst/>
            </a:prstGeom>
            <a:noFill/>
          </p:spPr>
          <p:txBody>
            <a:bodyPr wrap="none" rtlCol="0">
              <a:spAutoFit/>
            </a:bodyPr>
            <a:lstStyle/>
            <a:p>
              <a:r>
                <a:rPr lang="en-US" altLang="zh-CN" sz="2400" dirty="0"/>
                <a:t>2</a:t>
              </a:r>
              <a:endParaRPr lang="zh-CN" altLang="en-US" sz="2400" dirty="0"/>
            </a:p>
          </p:txBody>
        </p:sp>
        <p:sp>
          <p:nvSpPr>
            <p:cNvPr id="244" name="文本框 243">
              <a:extLst>
                <a:ext uri="{FF2B5EF4-FFF2-40B4-BE49-F238E27FC236}">
                  <a16:creationId xmlns:a16="http://schemas.microsoft.com/office/drawing/2014/main" id="{2C253B0E-CD6D-4B99-A9AE-5E8359836A8E}"/>
                </a:ext>
              </a:extLst>
            </p:cNvPr>
            <p:cNvSpPr txBox="1"/>
            <p:nvPr/>
          </p:nvSpPr>
          <p:spPr>
            <a:xfrm>
              <a:off x="3412861" y="4073802"/>
              <a:ext cx="346570" cy="461665"/>
            </a:xfrm>
            <a:prstGeom prst="rect">
              <a:avLst/>
            </a:prstGeom>
            <a:noFill/>
          </p:spPr>
          <p:txBody>
            <a:bodyPr wrap="none" rtlCol="0">
              <a:spAutoFit/>
            </a:bodyPr>
            <a:lstStyle/>
            <a:p>
              <a:r>
                <a:rPr lang="en-US" altLang="zh-CN" sz="2400" dirty="0"/>
                <a:t>8</a:t>
              </a:r>
              <a:endParaRPr lang="zh-CN" altLang="en-US" sz="2400" dirty="0"/>
            </a:p>
          </p:txBody>
        </p:sp>
        <p:sp>
          <p:nvSpPr>
            <p:cNvPr id="245" name="文本框 244">
              <a:extLst>
                <a:ext uri="{FF2B5EF4-FFF2-40B4-BE49-F238E27FC236}">
                  <a16:creationId xmlns:a16="http://schemas.microsoft.com/office/drawing/2014/main" id="{9346BB56-3B9B-4F40-80FB-5CF540778F15}"/>
                </a:ext>
              </a:extLst>
            </p:cNvPr>
            <p:cNvSpPr txBox="1"/>
            <p:nvPr/>
          </p:nvSpPr>
          <p:spPr>
            <a:xfrm>
              <a:off x="3412861" y="3610515"/>
              <a:ext cx="346570" cy="461665"/>
            </a:xfrm>
            <a:prstGeom prst="rect">
              <a:avLst/>
            </a:prstGeom>
            <a:noFill/>
          </p:spPr>
          <p:txBody>
            <a:bodyPr wrap="none" rtlCol="0">
              <a:spAutoFit/>
            </a:bodyPr>
            <a:lstStyle/>
            <a:p>
              <a:r>
                <a:rPr lang="en-US" altLang="zh-CN" sz="2400" dirty="0"/>
                <a:t>4</a:t>
              </a:r>
              <a:endParaRPr lang="zh-CN" altLang="en-US" sz="2400" dirty="0"/>
            </a:p>
          </p:txBody>
        </p:sp>
        <p:sp>
          <p:nvSpPr>
            <p:cNvPr id="246" name="矩形 245">
              <a:extLst>
                <a:ext uri="{FF2B5EF4-FFF2-40B4-BE49-F238E27FC236}">
                  <a16:creationId xmlns:a16="http://schemas.microsoft.com/office/drawing/2014/main" id="{5E602CF4-B40A-46EA-8C7E-9420C5753AB4}"/>
                </a:ext>
              </a:extLst>
            </p:cNvPr>
            <p:cNvSpPr/>
            <p:nvPr/>
          </p:nvSpPr>
          <p:spPr>
            <a:xfrm>
              <a:off x="1940561" y="5029180"/>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D2ABE8F5-CF88-423F-81E2-91994DA13F92}"/>
                </a:ext>
              </a:extLst>
            </p:cNvPr>
            <p:cNvSpPr/>
            <p:nvPr/>
          </p:nvSpPr>
          <p:spPr>
            <a:xfrm>
              <a:off x="2411165" y="5029180"/>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B846C6AF-76E5-42CA-817E-85FF39E0CAA7}"/>
                </a:ext>
              </a:extLst>
            </p:cNvPr>
            <p:cNvSpPr/>
            <p:nvPr/>
          </p:nvSpPr>
          <p:spPr>
            <a:xfrm>
              <a:off x="2881770" y="5029180"/>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文本框 248">
              <a:extLst>
                <a:ext uri="{FF2B5EF4-FFF2-40B4-BE49-F238E27FC236}">
                  <a16:creationId xmlns:a16="http://schemas.microsoft.com/office/drawing/2014/main" id="{1E611CC6-9C92-4D1C-9E3A-5BDDF8777A15}"/>
                </a:ext>
              </a:extLst>
            </p:cNvPr>
            <p:cNvSpPr txBox="1"/>
            <p:nvPr/>
          </p:nvSpPr>
          <p:spPr>
            <a:xfrm>
              <a:off x="2943469" y="5049181"/>
              <a:ext cx="346570" cy="461665"/>
            </a:xfrm>
            <a:prstGeom prst="rect">
              <a:avLst/>
            </a:prstGeom>
            <a:noFill/>
          </p:spPr>
          <p:txBody>
            <a:bodyPr wrap="none" rtlCol="0">
              <a:spAutoFit/>
            </a:bodyPr>
            <a:lstStyle/>
            <a:p>
              <a:r>
                <a:rPr lang="en-US" altLang="zh-CN" sz="2400" dirty="0"/>
                <a:t>2</a:t>
              </a:r>
              <a:endParaRPr lang="zh-CN" altLang="en-US" sz="2400" dirty="0"/>
            </a:p>
          </p:txBody>
        </p:sp>
        <p:sp>
          <p:nvSpPr>
            <p:cNvPr id="250" name="文本框 249">
              <a:extLst>
                <a:ext uri="{FF2B5EF4-FFF2-40B4-BE49-F238E27FC236}">
                  <a16:creationId xmlns:a16="http://schemas.microsoft.com/office/drawing/2014/main" id="{1C009C01-CA71-4014-8E94-570ADA39BEDB}"/>
                </a:ext>
              </a:extLst>
            </p:cNvPr>
            <p:cNvSpPr txBox="1"/>
            <p:nvPr/>
          </p:nvSpPr>
          <p:spPr>
            <a:xfrm>
              <a:off x="2485231" y="5049181"/>
              <a:ext cx="346570" cy="461665"/>
            </a:xfrm>
            <a:prstGeom prst="rect">
              <a:avLst/>
            </a:prstGeom>
            <a:noFill/>
          </p:spPr>
          <p:txBody>
            <a:bodyPr wrap="none" rtlCol="0">
              <a:spAutoFit/>
            </a:bodyPr>
            <a:lstStyle/>
            <a:p>
              <a:r>
                <a:rPr lang="en-US" altLang="zh-CN" sz="2400" dirty="0"/>
                <a:t>4</a:t>
              </a:r>
              <a:endParaRPr lang="zh-CN" altLang="en-US" sz="2400" dirty="0"/>
            </a:p>
          </p:txBody>
        </p:sp>
        <p:sp>
          <p:nvSpPr>
            <p:cNvPr id="251" name="文本框 250">
              <a:extLst>
                <a:ext uri="{FF2B5EF4-FFF2-40B4-BE49-F238E27FC236}">
                  <a16:creationId xmlns:a16="http://schemas.microsoft.com/office/drawing/2014/main" id="{D57AC5BE-0998-4395-A599-41564F10AB42}"/>
                </a:ext>
              </a:extLst>
            </p:cNvPr>
            <p:cNvSpPr txBox="1"/>
            <p:nvPr/>
          </p:nvSpPr>
          <p:spPr>
            <a:xfrm>
              <a:off x="2014189" y="5049181"/>
              <a:ext cx="346570" cy="461665"/>
            </a:xfrm>
            <a:prstGeom prst="rect">
              <a:avLst/>
            </a:prstGeom>
            <a:noFill/>
          </p:spPr>
          <p:txBody>
            <a:bodyPr wrap="none" rtlCol="0">
              <a:spAutoFit/>
            </a:bodyPr>
            <a:lstStyle/>
            <a:p>
              <a:r>
                <a:rPr lang="en-US" altLang="zh-CN" sz="2400" dirty="0"/>
                <a:t>6</a:t>
              </a:r>
              <a:endParaRPr lang="zh-CN" altLang="en-US" sz="2400" dirty="0"/>
            </a:p>
          </p:txBody>
        </p:sp>
        <p:sp>
          <p:nvSpPr>
            <p:cNvPr id="252" name="矩形 251">
              <a:extLst>
                <a:ext uri="{FF2B5EF4-FFF2-40B4-BE49-F238E27FC236}">
                  <a16:creationId xmlns:a16="http://schemas.microsoft.com/office/drawing/2014/main" id="{610D5DF2-3547-4F30-85C7-1CA641F57F72}"/>
                </a:ext>
              </a:extLst>
            </p:cNvPr>
            <p:cNvSpPr/>
            <p:nvPr/>
          </p:nvSpPr>
          <p:spPr>
            <a:xfrm>
              <a:off x="3351162" y="5029180"/>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文本框 252">
              <a:extLst>
                <a:ext uri="{FF2B5EF4-FFF2-40B4-BE49-F238E27FC236}">
                  <a16:creationId xmlns:a16="http://schemas.microsoft.com/office/drawing/2014/main" id="{DA9C1229-2A96-4779-864D-A3AB33EABAB7}"/>
                </a:ext>
              </a:extLst>
            </p:cNvPr>
            <p:cNvSpPr txBox="1"/>
            <p:nvPr/>
          </p:nvSpPr>
          <p:spPr>
            <a:xfrm>
              <a:off x="3412861" y="5049181"/>
              <a:ext cx="346570" cy="461665"/>
            </a:xfrm>
            <a:prstGeom prst="rect">
              <a:avLst/>
            </a:prstGeom>
            <a:noFill/>
          </p:spPr>
          <p:txBody>
            <a:bodyPr wrap="none" rtlCol="0">
              <a:spAutoFit/>
            </a:bodyPr>
            <a:lstStyle/>
            <a:p>
              <a:r>
                <a:rPr lang="en-US" altLang="zh-CN" sz="2400" dirty="0"/>
                <a:t>3</a:t>
              </a:r>
              <a:endParaRPr lang="zh-CN" altLang="en-US" sz="2400" dirty="0"/>
            </a:p>
          </p:txBody>
        </p:sp>
      </p:grpSp>
      <p:graphicFrame>
        <p:nvGraphicFramePr>
          <p:cNvPr id="254" name="对象 253">
            <a:extLst>
              <a:ext uri="{FF2B5EF4-FFF2-40B4-BE49-F238E27FC236}">
                <a16:creationId xmlns:a16="http://schemas.microsoft.com/office/drawing/2014/main" id="{4AAFD27B-4EE6-481F-8C25-D07A5CDCDBEE}"/>
              </a:ext>
            </a:extLst>
          </p:cNvPr>
          <p:cNvGraphicFramePr>
            <a:graphicFrameLocks noChangeAspect="1"/>
          </p:cNvGraphicFramePr>
          <p:nvPr>
            <p:extLst>
              <p:ext uri="{D42A27DB-BD31-4B8C-83A1-F6EECF244321}">
                <p14:modId xmlns:p14="http://schemas.microsoft.com/office/powerpoint/2010/main" val="1669211207"/>
              </p:ext>
            </p:extLst>
          </p:nvPr>
        </p:nvGraphicFramePr>
        <p:xfrm>
          <a:off x="4809615" y="4323093"/>
          <a:ext cx="457200" cy="484187"/>
        </p:xfrm>
        <a:graphic>
          <a:graphicData uri="http://schemas.openxmlformats.org/presentationml/2006/ole">
            <mc:AlternateContent xmlns:mc="http://schemas.openxmlformats.org/markup-compatibility/2006">
              <mc:Choice xmlns:v="urn:schemas-microsoft-com:vml" Requires="v">
                <p:oleObj spid="_x0000_s117678" name="Equation" r:id="rId8" imgW="164880" imgH="177480" progId="Equation.DSMT4">
                  <p:embed/>
                </p:oleObj>
              </mc:Choice>
              <mc:Fallback>
                <p:oleObj name="Equation" r:id="rId8" imgW="164880" imgH="177480" progId="Equation.DSMT4">
                  <p:embed/>
                  <p:pic>
                    <p:nvPicPr>
                      <p:cNvPr id="139" name="对象 138">
                        <a:extLst>
                          <a:ext uri="{FF2B5EF4-FFF2-40B4-BE49-F238E27FC236}">
                            <a16:creationId xmlns:a16="http://schemas.microsoft.com/office/drawing/2014/main" id="{9FF9AB5E-DA1F-49D8-AA6C-0E7F25B71DB2}"/>
                          </a:ext>
                        </a:extLst>
                      </p:cNvPr>
                      <p:cNvPicPr/>
                      <p:nvPr/>
                    </p:nvPicPr>
                    <p:blipFill>
                      <a:blip r:embed="rId9"/>
                      <a:stretch>
                        <a:fillRect/>
                      </a:stretch>
                    </p:blipFill>
                    <p:spPr>
                      <a:xfrm>
                        <a:off x="4809615" y="4323093"/>
                        <a:ext cx="457200" cy="484187"/>
                      </a:xfrm>
                      <a:prstGeom prst="rect">
                        <a:avLst/>
                      </a:prstGeom>
                    </p:spPr>
                  </p:pic>
                </p:oleObj>
              </mc:Fallback>
            </mc:AlternateContent>
          </a:graphicData>
        </a:graphic>
      </p:graphicFrame>
      <p:grpSp>
        <p:nvGrpSpPr>
          <p:cNvPr id="255" name="组合 254">
            <a:extLst>
              <a:ext uri="{FF2B5EF4-FFF2-40B4-BE49-F238E27FC236}">
                <a16:creationId xmlns:a16="http://schemas.microsoft.com/office/drawing/2014/main" id="{5F69EFA6-486C-43B4-934B-0C4DF55504F1}"/>
              </a:ext>
            </a:extLst>
          </p:cNvPr>
          <p:cNvGrpSpPr/>
          <p:nvPr/>
        </p:nvGrpSpPr>
        <p:grpSpPr>
          <a:xfrm>
            <a:off x="8076873" y="3622894"/>
            <a:ext cx="1882171" cy="1884584"/>
            <a:chOff x="7426633" y="3635274"/>
            <a:chExt cx="1882171" cy="1884584"/>
          </a:xfrm>
        </p:grpSpPr>
        <p:grpSp>
          <p:nvGrpSpPr>
            <p:cNvPr id="256" name="组合 255">
              <a:extLst>
                <a:ext uri="{FF2B5EF4-FFF2-40B4-BE49-F238E27FC236}">
                  <a16:creationId xmlns:a16="http://schemas.microsoft.com/office/drawing/2014/main" id="{E9F3DCF6-7834-4EB9-80FD-74071732CA68}"/>
                </a:ext>
              </a:extLst>
            </p:cNvPr>
            <p:cNvGrpSpPr/>
            <p:nvPr/>
          </p:nvGrpSpPr>
          <p:grpSpPr>
            <a:xfrm>
              <a:off x="7426633" y="3635274"/>
              <a:ext cx="1882171" cy="1884584"/>
              <a:chOff x="7426633" y="3635274"/>
              <a:chExt cx="1882171" cy="1884584"/>
            </a:xfrm>
          </p:grpSpPr>
          <p:sp>
            <p:nvSpPr>
              <p:cNvPr id="262" name="矩形 261">
                <a:extLst>
                  <a:ext uri="{FF2B5EF4-FFF2-40B4-BE49-F238E27FC236}">
                    <a16:creationId xmlns:a16="http://schemas.microsoft.com/office/drawing/2014/main" id="{71D46EF8-7833-402B-AA0B-ED3932C1455D}"/>
                  </a:ext>
                </a:extLst>
              </p:cNvPr>
              <p:cNvSpPr/>
              <p:nvPr/>
            </p:nvSpPr>
            <p:spPr>
              <a:xfrm>
                <a:off x="7426634"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645613C6-E093-4E13-997E-9D2E7A06F09F}"/>
                  </a:ext>
                </a:extLst>
              </p:cNvPr>
              <p:cNvSpPr/>
              <p:nvPr/>
            </p:nvSpPr>
            <p:spPr>
              <a:xfrm>
                <a:off x="7897238"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15490B4C-C863-4835-89E6-3FB71A853E4F}"/>
                  </a:ext>
                </a:extLst>
              </p:cNvPr>
              <p:cNvSpPr/>
              <p:nvPr/>
            </p:nvSpPr>
            <p:spPr>
              <a:xfrm>
                <a:off x="8367842"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5B1E5B4D-677C-45C9-9B39-FC017C3E0FAF}"/>
                  </a:ext>
                </a:extLst>
              </p:cNvPr>
              <p:cNvSpPr/>
              <p:nvPr/>
            </p:nvSpPr>
            <p:spPr>
              <a:xfrm>
                <a:off x="7426633"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D25FA413-E354-4C3F-AA41-0374EAFF2CFF}"/>
                  </a:ext>
                </a:extLst>
              </p:cNvPr>
              <p:cNvSpPr/>
              <p:nvPr/>
            </p:nvSpPr>
            <p:spPr>
              <a:xfrm>
                <a:off x="8367842"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7" name="矩形 266">
                <a:extLst>
                  <a:ext uri="{FF2B5EF4-FFF2-40B4-BE49-F238E27FC236}">
                    <a16:creationId xmlns:a16="http://schemas.microsoft.com/office/drawing/2014/main" id="{A630D30E-D192-44E6-B6FF-EB8234CD3508}"/>
                  </a:ext>
                </a:extLst>
              </p:cNvPr>
              <p:cNvSpPr/>
              <p:nvPr/>
            </p:nvSpPr>
            <p:spPr>
              <a:xfrm>
                <a:off x="7426633"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FF258F76-96EC-4888-B613-22EC2524CC98}"/>
                  </a:ext>
                </a:extLst>
              </p:cNvPr>
              <p:cNvSpPr/>
              <p:nvPr/>
            </p:nvSpPr>
            <p:spPr>
              <a:xfrm>
                <a:off x="7897237"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6ABE5173-3E28-4D1E-8A51-BE417DF0E617}"/>
                  </a:ext>
                </a:extLst>
              </p:cNvPr>
              <p:cNvSpPr/>
              <p:nvPr/>
            </p:nvSpPr>
            <p:spPr>
              <a:xfrm>
                <a:off x="8367842"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9D342D2E-38AD-4A78-9C23-47381B3EB234}"/>
                  </a:ext>
                </a:extLst>
              </p:cNvPr>
              <p:cNvSpPr/>
              <p:nvPr/>
            </p:nvSpPr>
            <p:spPr>
              <a:xfrm>
                <a:off x="7897237"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5A1ADFB9-205A-451B-9E9F-5E9873ECE741}"/>
                  </a:ext>
                </a:extLst>
              </p:cNvPr>
              <p:cNvSpPr/>
              <p:nvPr/>
            </p:nvSpPr>
            <p:spPr>
              <a:xfrm>
                <a:off x="8837234"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614F5FEB-039F-4BA1-8475-358C56E64D58}"/>
                  </a:ext>
                </a:extLst>
              </p:cNvPr>
              <p:cNvSpPr/>
              <p:nvPr/>
            </p:nvSpPr>
            <p:spPr>
              <a:xfrm>
                <a:off x="8837234"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3" name="矩形 272">
                <a:extLst>
                  <a:ext uri="{FF2B5EF4-FFF2-40B4-BE49-F238E27FC236}">
                    <a16:creationId xmlns:a16="http://schemas.microsoft.com/office/drawing/2014/main" id="{C182212C-2F2D-4934-B407-F5CFFA667184}"/>
                  </a:ext>
                </a:extLst>
              </p:cNvPr>
              <p:cNvSpPr/>
              <p:nvPr/>
            </p:nvSpPr>
            <p:spPr>
              <a:xfrm>
                <a:off x="8837234"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4D37CD63-21EB-4FAE-8F43-2C76BFE21F66}"/>
                  </a:ext>
                </a:extLst>
              </p:cNvPr>
              <p:cNvSpPr/>
              <p:nvPr/>
            </p:nvSpPr>
            <p:spPr>
              <a:xfrm>
                <a:off x="7426633"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493B75FA-44A8-4FCF-9830-8C1B30864A59}"/>
                  </a:ext>
                </a:extLst>
              </p:cNvPr>
              <p:cNvSpPr/>
              <p:nvPr/>
            </p:nvSpPr>
            <p:spPr>
              <a:xfrm>
                <a:off x="7897237"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F05382DD-7A2B-4E08-A505-EF5028B9BECE}"/>
                  </a:ext>
                </a:extLst>
              </p:cNvPr>
              <p:cNvSpPr/>
              <p:nvPr/>
            </p:nvSpPr>
            <p:spPr>
              <a:xfrm>
                <a:off x="8367842"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220255AC-1593-4AA9-94F4-6EFC96F9F930}"/>
                  </a:ext>
                </a:extLst>
              </p:cNvPr>
              <p:cNvSpPr/>
              <p:nvPr/>
            </p:nvSpPr>
            <p:spPr>
              <a:xfrm>
                <a:off x="8837234"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7" name="组合 256">
              <a:extLst>
                <a:ext uri="{FF2B5EF4-FFF2-40B4-BE49-F238E27FC236}">
                  <a16:creationId xmlns:a16="http://schemas.microsoft.com/office/drawing/2014/main" id="{5AC380FA-16E9-48FB-9B50-5D7E5560D25F}"/>
                </a:ext>
              </a:extLst>
            </p:cNvPr>
            <p:cNvGrpSpPr/>
            <p:nvPr/>
          </p:nvGrpSpPr>
          <p:grpSpPr>
            <a:xfrm>
              <a:off x="7991623" y="4092910"/>
              <a:ext cx="804808" cy="967652"/>
              <a:chOff x="7991623" y="4092910"/>
              <a:chExt cx="804808" cy="967652"/>
            </a:xfrm>
          </p:grpSpPr>
          <p:sp>
            <p:nvSpPr>
              <p:cNvPr id="258" name="文本框 257">
                <a:extLst>
                  <a:ext uri="{FF2B5EF4-FFF2-40B4-BE49-F238E27FC236}">
                    <a16:creationId xmlns:a16="http://schemas.microsoft.com/office/drawing/2014/main" id="{DDD6574D-F412-4085-8862-30DDE8B9FDE8}"/>
                  </a:ext>
                </a:extLst>
              </p:cNvPr>
              <p:cNvSpPr txBox="1"/>
              <p:nvPr/>
            </p:nvSpPr>
            <p:spPr>
              <a:xfrm>
                <a:off x="8449861" y="4598897"/>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59" name="文本框 258">
                <a:extLst>
                  <a:ext uri="{FF2B5EF4-FFF2-40B4-BE49-F238E27FC236}">
                    <a16:creationId xmlns:a16="http://schemas.microsoft.com/office/drawing/2014/main" id="{A18BFFC3-99CC-4CDE-9961-58D10D694F8F}"/>
                  </a:ext>
                </a:extLst>
              </p:cNvPr>
              <p:cNvSpPr txBox="1"/>
              <p:nvPr/>
            </p:nvSpPr>
            <p:spPr>
              <a:xfrm>
                <a:off x="7991623" y="4598897"/>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60" name="文本框 259">
                <a:extLst>
                  <a:ext uri="{FF2B5EF4-FFF2-40B4-BE49-F238E27FC236}">
                    <a16:creationId xmlns:a16="http://schemas.microsoft.com/office/drawing/2014/main" id="{A37819CF-4BFC-494E-A929-1DBCC6B306AE}"/>
                  </a:ext>
                </a:extLst>
              </p:cNvPr>
              <p:cNvSpPr txBox="1"/>
              <p:nvPr/>
            </p:nvSpPr>
            <p:spPr>
              <a:xfrm>
                <a:off x="8449861" y="4092910"/>
                <a:ext cx="346570" cy="461665"/>
              </a:xfrm>
              <a:prstGeom prst="rect">
                <a:avLst/>
              </a:prstGeom>
              <a:noFill/>
            </p:spPr>
            <p:txBody>
              <a:bodyPr wrap="none" rtlCol="0">
                <a:spAutoFit/>
              </a:bodyPr>
              <a:lstStyle/>
              <a:p>
                <a:r>
                  <a:rPr lang="en-US" altLang="zh-CN" sz="2400" dirty="0"/>
                  <a:t>1</a:t>
                </a:r>
                <a:endParaRPr lang="zh-CN" altLang="en-US" sz="2400" dirty="0"/>
              </a:p>
            </p:txBody>
          </p:sp>
          <p:sp>
            <p:nvSpPr>
              <p:cNvPr id="261" name="文本框 260">
                <a:extLst>
                  <a:ext uri="{FF2B5EF4-FFF2-40B4-BE49-F238E27FC236}">
                    <a16:creationId xmlns:a16="http://schemas.microsoft.com/office/drawing/2014/main" id="{009492D2-161D-4B49-A9B1-A65B84702F18}"/>
                  </a:ext>
                </a:extLst>
              </p:cNvPr>
              <p:cNvSpPr txBox="1"/>
              <p:nvPr/>
            </p:nvSpPr>
            <p:spPr>
              <a:xfrm>
                <a:off x="7991623" y="4092910"/>
                <a:ext cx="346570" cy="461665"/>
              </a:xfrm>
              <a:prstGeom prst="rect">
                <a:avLst/>
              </a:prstGeom>
              <a:noFill/>
            </p:spPr>
            <p:txBody>
              <a:bodyPr wrap="none" rtlCol="0">
                <a:spAutoFit/>
              </a:bodyPr>
              <a:lstStyle/>
              <a:p>
                <a:r>
                  <a:rPr lang="en-US" altLang="zh-CN" sz="2400" dirty="0"/>
                  <a:t>2</a:t>
                </a:r>
                <a:endParaRPr lang="zh-CN" altLang="en-US" sz="2400" dirty="0"/>
              </a:p>
            </p:txBody>
          </p:sp>
        </p:grpSp>
      </p:grpSp>
      <p:graphicFrame>
        <p:nvGraphicFramePr>
          <p:cNvPr id="278" name="对象 277">
            <a:extLst>
              <a:ext uri="{FF2B5EF4-FFF2-40B4-BE49-F238E27FC236}">
                <a16:creationId xmlns:a16="http://schemas.microsoft.com/office/drawing/2014/main" id="{7B17317A-E43C-4CFD-A8DD-4BEE1958018C}"/>
              </a:ext>
            </a:extLst>
          </p:cNvPr>
          <p:cNvGraphicFramePr>
            <a:graphicFrameLocks noChangeAspect="1"/>
          </p:cNvGraphicFramePr>
          <p:nvPr>
            <p:extLst>
              <p:ext uri="{D42A27DB-BD31-4B8C-83A1-F6EECF244321}">
                <p14:modId xmlns:p14="http://schemas.microsoft.com/office/powerpoint/2010/main" val="1249144773"/>
              </p:ext>
            </p:extLst>
          </p:nvPr>
        </p:nvGraphicFramePr>
        <p:xfrm>
          <a:off x="7352880" y="4392942"/>
          <a:ext cx="387350" cy="344488"/>
        </p:xfrm>
        <a:graphic>
          <a:graphicData uri="http://schemas.openxmlformats.org/presentationml/2006/ole">
            <mc:AlternateContent xmlns:mc="http://schemas.openxmlformats.org/markup-compatibility/2006">
              <mc:Choice xmlns:v="urn:schemas-microsoft-com:vml" Requires="v">
                <p:oleObj spid="_x0000_s117679" name="Equation" r:id="rId10" imgW="139680" imgH="126720" progId="Equation.DSMT4">
                  <p:embed/>
                </p:oleObj>
              </mc:Choice>
              <mc:Fallback>
                <p:oleObj name="Equation" r:id="rId10" imgW="139680" imgH="126720" progId="Equation.DSMT4">
                  <p:embed/>
                  <p:pic>
                    <p:nvPicPr>
                      <p:cNvPr id="246" name="对象 245">
                        <a:extLst>
                          <a:ext uri="{FF2B5EF4-FFF2-40B4-BE49-F238E27FC236}">
                            <a16:creationId xmlns:a16="http://schemas.microsoft.com/office/drawing/2014/main" id="{2EB7B2E5-DE2F-447B-B70F-884648D29E16}"/>
                          </a:ext>
                        </a:extLst>
                      </p:cNvPr>
                      <p:cNvPicPr/>
                      <p:nvPr/>
                    </p:nvPicPr>
                    <p:blipFill>
                      <a:blip r:embed="rId11"/>
                      <a:stretch>
                        <a:fillRect/>
                      </a:stretch>
                    </p:blipFill>
                    <p:spPr>
                      <a:xfrm>
                        <a:off x="7352880" y="4392942"/>
                        <a:ext cx="387350" cy="344488"/>
                      </a:xfrm>
                      <a:prstGeom prst="rect">
                        <a:avLst/>
                      </a:prstGeom>
                    </p:spPr>
                  </p:pic>
                </p:oleObj>
              </mc:Fallback>
            </mc:AlternateContent>
          </a:graphicData>
        </a:graphic>
      </p:graphicFrame>
      <p:graphicFrame>
        <p:nvGraphicFramePr>
          <p:cNvPr id="279" name="对象 278">
            <a:extLst>
              <a:ext uri="{FF2B5EF4-FFF2-40B4-BE49-F238E27FC236}">
                <a16:creationId xmlns:a16="http://schemas.microsoft.com/office/drawing/2014/main" id="{B384D5EA-69DC-47A2-A549-15D5FD980CB8}"/>
              </a:ext>
            </a:extLst>
          </p:cNvPr>
          <p:cNvGraphicFramePr>
            <a:graphicFrameLocks noChangeAspect="1"/>
          </p:cNvGraphicFramePr>
          <p:nvPr>
            <p:extLst>
              <p:ext uri="{D42A27DB-BD31-4B8C-83A1-F6EECF244321}">
                <p14:modId xmlns:p14="http://schemas.microsoft.com/office/powerpoint/2010/main" val="3060146898"/>
              </p:ext>
            </p:extLst>
          </p:nvPr>
        </p:nvGraphicFramePr>
        <p:xfrm>
          <a:off x="4809615" y="4323093"/>
          <a:ext cx="457200" cy="484187"/>
        </p:xfrm>
        <a:graphic>
          <a:graphicData uri="http://schemas.openxmlformats.org/presentationml/2006/ole">
            <mc:AlternateContent xmlns:mc="http://schemas.openxmlformats.org/markup-compatibility/2006">
              <mc:Choice xmlns:v="urn:schemas-microsoft-com:vml" Requires="v">
                <p:oleObj spid="_x0000_s117680" name="Equation" r:id="rId12" imgW="164880" imgH="177480" progId="Equation.DSMT4">
                  <p:embed/>
                </p:oleObj>
              </mc:Choice>
              <mc:Fallback>
                <p:oleObj name="Equation" r:id="rId12" imgW="164880" imgH="177480" progId="Equation.DSMT4">
                  <p:embed/>
                  <p:pic>
                    <p:nvPicPr>
                      <p:cNvPr id="247" name="对象 246">
                        <a:extLst>
                          <a:ext uri="{FF2B5EF4-FFF2-40B4-BE49-F238E27FC236}">
                            <a16:creationId xmlns:a16="http://schemas.microsoft.com/office/drawing/2014/main" id="{BBDDE149-2877-4DB2-B1EB-D9F5D86ACA82}"/>
                          </a:ext>
                        </a:extLst>
                      </p:cNvPr>
                      <p:cNvPicPr/>
                      <p:nvPr/>
                    </p:nvPicPr>
                    <p:blipFill>
                      <a:blip r:embed="rId13"/>
                      <a:stretch>
                        <a:fillRect/>
                      </a:stretch>
                    </p:blipFill>
                    <p:spPr>
                      <a:xfrm>
                        <a:off x="4809615" y="4323093"/>
                        <a:ext cx="457200" cy="484187"/>
                      </a:xfrm>
                      <a:prstGeom prst="rect">
                        <a:avLst/>
                      </a:prstGeom>
                    </p:spPr>
                  </p:pic>
                </p:oleObj>
              </mc:Fallback>
            </mc:AlternateContent>
          </a:graphicData>
        </a:graphic>
      </p:graphicFrame>
      <p:grpSp>
        <p:nvGrpSpPr>
          <p:cNvPr id="280" name="组合 279">
            <a:extLst>
              <a:ext uri="{FF2B5EF4-FFF2-40B4-BE49-F238E27FC236}">
                <a16:creationId xmlns:a16="http://schemas.microsoft.com/office/drawing/2014/main" id="{2CD4513B-E98E-45DC-AA80-59AB7E541B36}"/>
              </a:ext>
            </a:extLst>
          </p:cNvPr>
          <p:cNvGrpSpPr/>
          <p:nvPr/>
        </p:nvGrpSpPr>
        <p:grpSpPr>
          <a:xfrm>
            <a:off x="8076873" y="3622894"/>
            <a:ext cx="1882171" cy="1884584"/>
            <a:chOff x="7426633" y="3635274"/>
            <a:chExt cx="1882171" cy="1884584"/>
          </a:xfrm>
        </p:grpSpPr>
        <p:grpSp>
          <p:nvGrpSpPr>
            <p:cNvPr id="281" name="组合 280">
              <a:extLst>
                <a:ext uri="{FF2B5EF4-FFF2-40B4-BE49-F238E27FC236}">
                  <a16:creationId xmlns:a16="http://schemas.microsoft.com/office/drawing/2014/main" id="{7F1C21AB-4302-440A-BACF-882055655BB1}"/>
                </a:ext>
              </a:extLst>
            </p:cNvPr>
            <p:cNvGrpSpPr/>
            <p:nvPr/>
          </p:nvGrpSpPr>
          <p:grpSpPr>
            <a:xfrm>
              <a:off x="7426633" y="3635274"/>
              <a:ext cx="1882171" cy="1884584"/>
              <a:chOff x="7426633" y="3635274"/>
              <a:chExt cx="1882171" cy="1884584"/>
            </a:xfrm>
          </p:grpSpPr>
          <p:sp>
            <p:nvSpPr>
              <p:cNvPr id="287" name="矩形 286">
                <a:extLst>
                  <a:ext uri="{FF2B5EF4-FFF2-40B4-BE49-F238E27FC236}">
                    <a16:creationId xmlns:a16="http://schemas.microsoft.com/office/drawing/2014/main" id="{F92517AF-E81C-4E41-A908-177E1FF6433B}"/>
                  </a:ext>
                </a:extLst>
              </p:cNvPr>
              <p:cNvSpPr/>
              <p:nvPr/>
            </p:nvSpPr>
            <p:spPr>
              <a:xfrm>
                <a:off x="7426634"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4C8FD24F-D803-4980-998D-9BE430452ACA}"/>
                  </a:ext>
                </a:extLst>
              </p:cNvPr>
              <p:cNvSpPr/>
              <p:nvPr/>
            </p:nvSpPr>
            <p:spPr>
              <a:xfrm>
                <a:off x="7897238"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5AD5A535-CE07-4D33-AB42-DF3659910F3E}"/>
                  </a:ext>
                </a:extLst>
              </p:cNvPr>
              <p:cNvSpPr/>
              <p:nvPr/>
            </p:nvSpPr>
            <p:spPr>
              <a:xfrm>
                <a:off x="8367842"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51DC0434-BCC4-4C86-B0FB-541ED2D1A6C5}"/>
                  </a:ext>
                </a:extLst>
              </p:cNvPr>
              <p:cNvSpPr/>
              <p:nvPr/>
            </p:nvSpPr>
            <p:spPr>
              <a:xfrm>
                <a:off x="7426633"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CB316BFF-7987-4F7D-85E1-C395F5EE6E7A}"/>
                  </a:ext>
                </a:extLst>
              </p:cNvPr>
              <p:cNvSpPr/>
              <p:nvPr/>
            </p:nvSpPr>
            <p:spPr>
              <a:xfrm>
                <a:off x="8367842"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2" name="矩形 291">
                <a:extLst>
                  <a:ext uri="{FF2B5EF4-FFF2-40B4-BE49-F238E27FC236}">
                    <a16:creationId xmlns:a16="http://schemas.microsoft.com/office/drawing/2014/main" id="{1A202768-5D5B-4689-9641-E7A8B868FD5D}"/>
                  </a:ext>
                </a:extLst>
              </p:cNvPr>
              <p:cNvSpPr/>
              <p:nvPr/>
            </p:nvSpPr>
            <p:spPr>
              <a:xfrm>
                <a:off x="7426633"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407D7E9A-B5B4-44C7-AF0B-5DA334F12B5E}"/>
                  </a:ext>
                </a:extLst>
              </p:cNvPr>
              <p:cNvSpPr/>
              <p:nvPr/>
            </p:nvSpPr>
            <p:spPr>
              <a:xfrm>
                <a:off x="7897237"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F9FC78CB-D5A1-439E-9A1C-ED39913FEADC}"/>
                  </a:ext>
                </a:extLst>
              </p:cNvPr>
              <p:cNvSpPr/>
              <p:nvPr/>
            </p:nvSpPr>
            <p:spPr>
              <a:xfrm>
                <a:off x="8367842"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450CD1DD-36F8-4218-A021-5C61B4753BEA}"/>
                  </a:ext>
                </a:extLst>
              </p:cNvPr>
              <p:cNvSpPr/>
              <p:nvPr/>
            </p:nvSpPr>
            <p:spPr>
              <a:xfrm>
                <a:off x="7897237"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37C78A43-90FF-45E7-AA4B-2702E6F5E944}"/>
                  </a:ext>
                </a:extLst>
              </p:cNvPr>
              <p:cNvSpPr/>
              <p:nvPr/>
            </p:nvSpPr>
            <p:spPr>
              <a:xfrm>
                <a:off x="8837234" y="363527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4CBC2B25-3BAC-4330-814B-CED55F21A2B6}"/>
                  </a:ext>
                </a:extLst>
              </p:cNvPr>
              <p:cNvSpPr/>
              <p:nvPr/>
            </p:nvSpPr>
            <p:spPr>
              <a:xfrm>
                <a:off x="8837234" y="4106844"/>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8" name="矩形 297">
                <a:extLst>
                  <a:ext uri="{FF2B5EF4-FFF2-40B4-BE49-F238E27FC236}">
                    <a16:creationId xmlns:a16="http://schemas.microsoft.com/office/drawing/2014/main" id="{6B35992A-9FC1-4C73-A1D8-0C37F6ED0FB5}"/>
                  </a:ext>
                </a:extLst>
              </p:cNvPr>
              <p:cNvSpPr/>
              <p:nvPr/>
            </p:nvSpPr>
            <p:spPr>
              <a:xfrm>
                <a:off x="8837234" y="4578896"/>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a:extLst>
                  <a:ext uri="{FF2B5EF4-FFF2-40B4-BE49-F238E27FC236}">
                    <a16:creationId xmlns:a16="http://schemas.microsoft.com/office/drawing/2014/main" id="{433E959E-30E9-48A1-8D2E-6C6E27201DC1}"/>
                  </a:ext>
                </a:extLst>
              </p:cNvPr>
              <p:cNvSpPr/>
              <p:nvPr/>
            </p:nvSpPr>
            <p:spPr>
              <a:xfrm>
                <a:off x="7426633"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a:extLst>
                  <a:ext uri="{FF2B5EF4-FFF2-40B4-BE49-F238E27FC236}">
                    <a16:creationId xmlns:a16="http://schemas.microsoft.com/office/drawing/2014/main" id="{C1F8917A-77AE-41C9-B1F5-90746FD4E266}"/>
                  </a:ext>
                </a:extLst>
              </p:cNvPr>
              <p:cNvSpPr/>
              <p:nvPr/>
            </p:nvSpPr>
            <p:spPr>
              <a:xfrm>
                <a:off x="7897237"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a:extLst>
                  <a:ext uri="{FF2B5EF4-FFF2-40B4-BE49-F238E27FC236}">
                    <a16:creationId xmlns:a16="http://schemas.microsoft.com/office/drawing/2014/main" id="{E03C3DD0-61DB-4308-ADEC-4089BE2C9942}"/>
                  </a:ext>
                </a:extLst>
              </p:cNvPr>
              <p:cNvSpPr/>
              <p:nvPr/>
            </p:nvSpPr>
            <p:spPr>
              <a:xfrm>
                <a:off x="8367842"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a:extLst>
                  <a:ext uri="{FF2B5EF4-FFF2-40B4-BE49-F238E27FC236}">
                    <a16:creationId xmlns:a16="http://schemas.microsoft.com/office/drawing/2014/main" id="{4DC9FD7E-F306-438C-96C2-F8A3EC6586D6}"/>
                  </a:ext>
                </a:extLst>
              </p:cNvPr>
              <p:cNvSpPr/>
              <p:nvPr/>
            </p:nvSpPr>
            <p:spPr>
              <a:xfrm>
                <a:off x="8837234" y="5048288"/>
                <a:ext cx="471570" cy="471570"/>
              </a:xfrm>
              <a:prstGeom prst="rect">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2" name="组合 281">
              <a:extLst>
                <a:ext uri="{FF2B5EF4-FFF2-40B4-BE49-F238E27FC236}">
                  <a16:creationId xmlns:a16="http://schemas.microsoft.com/office/drawing/2014/main" id="{0B1EED27-27A2-46CC-AEB6-EA63E9F7FABC}"/>
                </a:ext>
              </a:extLst>
            </p:cNvPr>
            <p:cNvGrpSpPr/>
            <p:nvPr/>
          </p:nvGrpSpPr>
          <p:grpSpPr>
            <a:xfrm>
              <a:off x="7991623" y="4092910"/>
              <a:ext cx="804808" cy="967652"/>
              <a:chOff x="7991623" y="4092910"/>
              <a:chExt cx="804808" cy="967652"/>
            </a:xfrm>
          </p:grpSpPr>
          <p:sp>
            <p:nvSpPr>
              <p:cNvPr id="283" name="文本框 282">
                <a:extLst>
                  <a:ext uri="{FF2B5EF4-FFF2-40B4-BE49-F238E27FC236}">
                    <a16:creationId xmlns:a16="http://schemas.microsoft.com/office/drawing/2014/main" id="{F507A85E-FF75-4193-8B21-18ED66474E8E}"/>
                  </a:ext>
                </a:extLst>
              </p:cNvPr>
              <p:cNvSpPr txBox="1"/>
              <p:nvPr/>
            </p:nvSpPr>
            <p:spPr>
              <a:xfrm>
                <a:off x="8449861" y="4598897"/>
                <a:ext cx="346570" cy="461665"/>
              </a:xfrm>
              <a:prstGeom prst="rect">
                <a:avLst/>
              </a:prstGeom>
              <a:noFill/>
            </p:spPr>
            <p:txBody>
              <a:bodyPr wrap="none" rtlCol="0">
                <a:spAutoFit/>
              </a:bodyPr>
              <a:lstStyle/>
              <a:p>
                <a:r>
                  <a:rPr lang="en-US" altLang="zh-CN" sz="2400" dirty="0"/>
                  <a:t>9</a:t>
                </a:r>
                <a:endParaRPr lang="zh-CN" altLang="en-US" sz="2400" dirty="0"/>
              </a:p>
            </p:txBody>
          </p:sp>
          <p:sp>
            <p:nvSpPr>
              <p:cNvPr id="284" name="文本框 283">
                <a:extLst>
                  <a:ext uri="{FF2B5EF4-FFF2-40B4-BE49-F238E27FC236}">
                    <a16:creationId xmlns:a16="http://schemas.microsoft.com/office/drawing/2014/main" id="{8D27ACD6-69E4-4637-AF07-4ED06D1F6B4C}"/>
                  </a:ext>
                </a:extLst>
              </p:cNvPr>
              <p:cNvSpPr txBox="1"/>
              <p:nvPr/>
            </p:nvSpPr>
            <p:spPr>
              <a:xfrm>
                <a:off x="7991623" y="4598897"/>
                <a:ext cx="346570" cy="461665"/>
              </a:xfrm>
              <a:prstGeom prst="rect">
                <a:avLst/>
              </a:prstGeom>
              <a:noFill/>
            </p:spPr>
            <p:txBody>
              <a:bodyPr wrap="none" rtlCol="0">
                <a:spAutoFit/>
              </a:bodyPr>
              <a:lstStyle/>
              <a:p>
                <a:r>
                  <a:rPr lang="en-US" altLang="zh-CN" sz="2400" dirty="0"/>
                  <a:t>7</a:t>
                </a:r>
                <a:endParaRPr lang="zh-CN" altLang="en-US" sz="2400" dirty="0"/>
              </a:p>
            </p:txBody>
          </p:sp>
          <p:sp>
            <p:nvSpPr>
              <p:cNvPr id="285" name="文本框 284">
                <a:extLst>
                  <a:ext uri="{FF2B5EF4-FFF2-40B4-BE49-F238E27FC236}">
                    <a16:creationId xmlns:a16="http://schemas.microsoft.com/office/drawing/2014/main" id="{F5D51368-045B-4F1D-81D2-F0D9F88A0073}"/>
                  </a:ext>
                </a:extLst>
              </p:cNvPr>
              <p:cNvSpPr txBox="1"/>
              <p:nvPr/>
            </p:nvSpPr>
            <p:spPr>
              <a:xfrm>
                <a:off x="8449861" y="4092910"/>
                <a:ext cx="346570" cy="461665"/>
              </a:xfrm>
              <a:prstGeom prst="rect">
                <a:avLst/>
              </a:prstGeom>
              <a:noFill/>
            </p:spPr>
            <p:txBody>
              <a:bodyPr wrap="none" rtlCol="0">
                <a:spAutoFit/>
              </a:bodyPr>
              <a:lstStyle/>
              <a:p>
                <a:r>
                  <a:rPr lang="en-US" altLang="zh-CN" sz="2400" dirty="0"/>
                  <a:t>9</a:t>
                </a:r>
                <a:endParaRPr lang="zh-CN" altLang="en-US" sz="2400" dirty="0"/>
              </a:p>
            </p:txBody>
          </p:sp>
          <p:sp>
            <p:nvSpPr>
              <p:cNvPr id="286" name="文本框 285">
                <a:extLst>
                  <a:ext uri="{FF2B5EF4-FFF2-40B4-BE49-F238E27FC236}">
                    <a16:creationId xmlns:a16="http://schemas.microsoft.com/office/drawing/2014/main" id="{F8A4C50A-0DC9-4FCF-991E-F2AB7C9261A4}"/>
                  </a:ext>
                </a:extLst>
              </p:cNvPr>
              <p:cNvSpPr txBox="1"/>
              <p:nvPr/>
            </p:nvSpPr>
            <p:spPr>
              <a:xfrm>
                <a:off x="7991623" y="4092910"/>
                <a:ext cx="346570" cy="461665"/>
              </a:xfrm>
              <a:prstGeom prst="rect">
                <a:avLst/>
              </a:prstGeom>
              <a:noFill/>
            </p:spPr>
            <p:txBody>
              <a:bodyPr wrap="none" rtlCol="0">
                <a:spAutoFit/>
              </a:bodyPr>
              <a:lstStyle/>
              <a:p>
                <a:r>
                  <a:rPr lang="en-US" altLang="zh-CN" sz="2400" dirty="0"/>
                  <a:t>8</a:t>
                </a:r>
                <a:endParaRPr lang="zh-CN" altLang="en-US" sz="2400" dirty="0"/>
              </a:p>
            </p:txBody>
          </p:sp>
        </p:grpSp>
      </p:grpSp>
      <p:pic>
        <p:nvPicPr>
          <p:cNvPr id="12" name="图片 11">
            <a:extLst>
              <a:ext uri="{FF2B5EF4-FFF2-40B4-BE49-F238E27FC236}">
                <a16:creationId xmlns:a16="http://schemas.microsoft.com/office/drawing/2014/main" id="{3E78C106-A20D-43D9-B86E-8BE975C36E41}"/>
              </a:ext>
            </a:extLst>
          </p:cNvPr>
          <p:cNvPicPr>
            <a:picLocks noChangeAspect="1"/>
          </p:cNvPicPr>
          <p:nvPr/>
        </p:nvPicPr>
        <p:blipFill rotWithShape="1">
          <a:blip r:embed="rId14"/>
          <a:srcRect l="2789" t="2963" r="1663" b="1037"/>
          <a:stretch/>
        </p:blipFill>
        <p:spPr>
          <a:xfrm>
            <a:off x="8079866" y="127696"/>
            <a:ext cx="4008280" cy="3055724"/>
          </a:xfrm>
          <a:prstGeom prst="rect">
            <a:avLst/>
          </a:prstGeom>
        </p:spPr>
      </p:pic>
    </p:spTree>
    <p:extLst>
      <p:ext uri="{BB962C8B-B14F-4D97-AF65-F5344CB8AC3E}">
        <p14:creationId xmlns:p14="http://schemas.microsoft.com/office/powerpoint/2010/main" val="264834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400"/>
                                        <p:tgtEl>
                                          <p:spTgt spid="9"/>
                                        </p:tgtEl>
                                      </p:cBhvr>
                                    </p:animEffect>
                                    <p:set>
                                      <p:cBhvr>
                                        <p:cTn id="17" dur="1" fill="hold">
                                          <p:stCondLst>
                                            <p:cond delay="399"/>
                                          </p:stCondLst>
                                        </p:cTn>
                                        <p:tgtEl>
                                          <p:spTgt spid="9"/>
                                        </p:tgtEl>
                                        <p:attrNameLst>
                                          <p:attrName>style.visibility</p:attrName>
                                        </p:attrNameLst>
                                      </p:cBhvr>
                                      <p:to>
                                        <p:strVal val="hidden"/>
                                      </p:to>
                                    </p:set>
                                  </p:childTnLst>
                                </p:cTn>
                              </p:par>
                            </p:childTnLst>
                          </p:cTn>
                        </p:par>
                        <p:par>
                          <p:cTn id="18" fill="hold">
                            <p:stCondLst>
                              <p:cond delay="400"/>
                            </p:stCondLst>
                            <p:childTnLst>
                              <p:par>
                                <p:cTn id="19" presetID="22" presetClass="entr" presetSubtype="8" fill="hold" nodeType="afterEffect">
                                  <p:stCondLst>
                                    <p:cond delay="0"/>
                                  </p:stCondLst>
                                  <p:childTnLst>
                                    <p:set>
                                      <p:cBhvr>
                                        <p:cTn id="20" dur="1" fill="hold">
                                          <p:stCondLst>
                                            <p:cond delay="0"/>
                                          </p:stCondLst>
                                        </p:cTn>
                                        <p:tgtEl>
                                          <p:spTgt spid="200"/>
                                        </p:tgtEl>
                                        <p:attrNameLst>
                                          <p:attrName>style.visibility</p:attrName>
                                        </p:attrNameLst>
                                      </p:cBhvr>
                                      <p:to>
                                        <p:strVal val="visible"/>
                                      </p:to>
                                    </p:set>
                                    <p:animEffect transition="in" filter="wipe(left)">
                                      <p:cBhvr>
                                        <p:cTn id="21" dur="750"/>
                                        <p:tgtEl>
                                          <p:spTgt spid="2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wipe(down)">
                                      <p:cBhvr>
                                        <p:cTn id="26" dur="750"/>
                                        <p:tgtEl>
                                          <p:spTgt spid="221"/>
                                        </p:tgtEl>
                                      </p:cBhvr>
                                    </p:animEffect>
                                  </p:childTnLst>
                                </p:cTn>
                              </p:par>
                              <p:par>
                                <p:cTn id="27" presetID="22" presetClass="entr" presetSubtype="4" fill="hold" nodeType="withEffect">
                                  <p:stCondLst>
                                    <p:cond delay="0"/>
                                  </p:stCondLst>
                                  <p:childTnLst>
                                    <p:set>
                                      <p:cBhvr>
                                        <p:cTn id="28" dur="1" fill="hold">
                                          <p:stCondLst>
                                            <p:cond delay="0"/>
                                          </p:stCondLst>
                                        </p:cTn>
                                        <p:tgtEl>
                                          <p:spTgt spid="254"/>
                                        </p:tgtEl>
                                        <p:attrNameLst>
                                          <p:attrName>style.visibility</p:attrName>
                                        </p:attrNameLst>
                                      </p:cBhvr>
                                      <p:to>
                                        <p:strVal val="visible"/>
                                      </p:to>
                                    </p:set>
                                    <p:animEffect transition="in" filter="wipe(down)">
                                      <p:cBhvr>
                                        <p:cTn id="29" dur="750"/>
                                        <p:tgtEl>
                                          <p:spTgt spid="254"/>
                                        </p:tgtEl>
                                      </p:cBhvr>
                                    </p:animEffect>
                                  </p:childTnLst>
                                </p:cTn>
                              </p:par>
                              <p:par>
                                <p:cTn id="30" presetID="22" presetClass="entr" presetSubtype="4" fill="hold" nodeType="with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wipe(down)">
                                      <p:cBhvr>
                                        <p:cTn id="32" dur="750"/>
                                        <p:tgtEl>
                                          <p:spTgt spid="202"/>
                                        </p:tgtEl>
                                      </p:cBhvr>
                                    </p:animEffect>
                                  </p:childTnLst>
                                </p:cTn>
                              </p:par>
                              <p:par>
                                <p:cTn id="33" presetID="22" presetClass="entr" presetSubtype="4" fill="hold" nodeType="withEffect">
                                  <p:stCondLst>
                                    <p:cond delay="0"/>
                                  </p:stCondLst>
                                  <p:childTnLst>
                                    <p:set>
                                      <p:cBhvr>
                                        <p:cTn id="34" dur="1" fill="hold">
                                          <p:stCondLst>
                                            <p:cond delay="0"/>
                                          </p:stCondLst>
                                        </p:cTn>
                                        <p:tgtEl>
                                          <p:spTgt spid="278"/>
                                        </p:tgtEl>
                                        <p:attrNameLst>
                                          <p:attrName>style.visibility</p:attrName>
                                        </p:attrNameLst>
                                      </p:cBhvr>
                                      <p:to>
                                        <p:strVal val="visible"/>
                                      </p:to>
                                    </p:set>
                                    <p:animEffect transition="in" filter="wipe(down)">
                                      <p:cBhvr>
                                        <p:cTn id="35" dur="750"/>
                                        <p:tgtEl>
                                          <p:spTgt spid="278"/>
                                        </p:tgtEl>
                                      </p:cBhvr>
                                    </p:animEffect>
                                  </p:childTnLst>
                                </p:cTn>
                              </p:par>
                              <p:par>
                                <p:cTn id="36" presetID="22" presetClass="entr" presetSubtype="4" fill="hold"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750"/>
                                        <p:tgtEl>
                                          <p:spTgt spid="2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21"/>
                                        </p:tgtEl>
                                      </p:cBhvr>
                                    </p:animEffect>
                                    <p:set>
                                      <p:cBhvr>
                                        <p:cTn id="43" dur="1" fill="hold">
                                          <p:stCondLst>
                                            <p:cond delay="499"/>
                                          </p:stCondLst>
                                        </p:cTn>
                                        <p:tgtEl>
                                          <p:spTgt spid="22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4"/>
                                        </p:tgtEl>
                                      </p:cBhvr>
                                    </p:animEffect>
                                    <p:set>
                                      <p:cBhvr>
                                        <p:cTn id="46" dur="1" fill="hold">
                                          <p:stCondLst>
                                            <p:cond delay="499"/>
                                          </p:stCondLst>
                                        </p:cTn>
                                        <p:tgtEl>
                                          <p:spTgt spid="25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02"/>
                                        </p:tgtEl>
                                      </p:cBhvr>
                                    </p:animEffect>
                                    <p:set>
                                      <p:cBhvr>
                                        <p:cTn id="49" dur="1" fill="hold">
                                          <p:stCondLst>
                                            <p:cond delay="499"/>
                                          </p:stCondLst>
                                        </p:cTn>
                                        <p:tgtEl>
                                          <p:spTgt spid="20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78"/>
                                        </p:tgtEl>
                                      </p:cBhvr>
                                    </p:animEffect>
                                    <p:set>
                                      <p:cBhvr>
                                        <p:cTn id="52" dur="1" fill="hold">
                                          <p:stCondLst>
                                            <p:cond delay="499"/>
                                          </p:stCondLst>
                                        </p:cTn>
                                        <p:tgtEl>
                                          <p:spTgt spid="27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55"/>
                                        </p:tgtEl>
                                      </p:cBhvr>
                                    </p:animEffect>
                                    <p:set>
                                      <p:cBhvr>
                                        <p:cTn id="55" dur="1" fill="hold">
                                          <p:stCondLst>
                                            <p:cond delay="499"/>
                                          </p:stCondLst>
                                        </p:cTn>
                                        <p:tgtEl>
                                          <p:spTgt spid="25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00"/>
                                        </p:tgtEl>
                                      </p:cBhvr>
                                    </p:animEffect>
                                    <p:set>
                                      <p:cBhvr>
                                        <p:cTn id="58" dur="1" fill="hold">
                                          <p:stCondLst>
                                            <p:cond delay="499"/>
                                          </p:stCondLst>
                                        </p:cTn>
                                        <p:tgtEl>
                                          <p:spTgt spid="20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201"/>
                                        </p:tgtEl>
                                        <p:attrNameLst>
                                          <p:attrName>style.visibility</p:attrName>
                                        </p:attrNameLst>
                                      </p:cBhvr>
                                      <p:to>
                                        <p:strVal val="visible"/>
                                      </p:to>
                                    </p:set>
                                    <p:animEffect transition="in" filter="fade">
                                      <p:cBhvr>
                                        <p:cTn id="62" dur="750"/>
                                        <p:tgtEl>
                                          <p:spTgt spid="20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1"/>
                                        </p:tgtEl>
                                        <p:attrNameLst>
                                          <p:attrName>style.visibility</p:attrName>
                                        </p:attrNameLst>
                                      </p:cBhvr>
                                      <p:to>
                                        <p:strVal val="visible"/>
                                      </p:to>
                                    </p:set>
                                    <p:animEffect transition="in" filter="fade">
                                      <p:cBhvr>
                                        <p:cTn id="67" dur="750"/>
                                        <p:tgtEl>
                                          <p:spTgt spid="221"/>
                                        </p:tgtEl>
                                      </p:cBhvr>
                                    </p:animEffect>
                                  </p:childTnLst>
                                </p:cTn>
                              </p:par>
                              <p:par>
                                <p:cTn id="68" presetID="22" presetClass="entr" presetSubtype="4" fill="hold" nodeType="withEffect">
                                  <p:stCondLst>
                                    <p:cond delay="0"/>
                                  </p:stCondLst>
                                  <p:childTnLst>
                                    <p:set>
                                      <p:cBhvr>
                                        <p:cTn id="69" dur="1" fill="hold">
                                          <p:stCondLst>
                                            <p:cond delay="0"/>
                                          </p:stCondLst>
                                        </p:cTn>
                                        <p:tgtEl>
                                          <p:spTgt spid="279"/>
                                        </p:tgtEl>
                                        <p:attrNameLst>
                                          <p:attrName>style.visibility</p:attrName>
                                        </p:attrNameLst>
                                      </p:cBhvr>
                                      <p:to>
                                        <p:strVal val="visible"/>
                                      </p:to>
                                    </p:set>
                                    <p:animEffect transition="in" filter="wipe(down)">
                                      <p:cBhvr>
                                        <p:cTn id="70" dur="750"/>
                                        <p:tgtEl>
                                          <p:spTgt spid="279"/>
                                        </p:tgtEl>
                                      </p:cBhvr>
                                    </p:animEffect>
                                  </p:childTnLst>
                                </p:cTn>
                              </p:par>
                              <p:par>
                                <p:cTn id="71" presetID="10" presetClass="entr" presetSubtype="0" fill="hold" nodeType="withEffect">
                                  <p:stCondLst>
                                    <p:cond delay="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750"/>
                                        <p:tgtEl>
                                          <p:spTgt spid="202"/>
                                        </p:tgtEl>
                                      </p:cBhvr>
                                    </p:animEffect>
                                  </p:childTnLst>
                                </p:cTn>
                              </p:par>
                              <p:par>
                                <p:cTn id="74" presetID="10" presetClass="entr" presetSubtype="0" fill="hold" nodeType="withEffect">
                                  <p:stCondLst>
                                    <p:cond delay="0"/>
                                  </p:stCondLst>
                                  <p:childTnLst>
                                    <p:set>
                                      <p:cBhvr>
                                        <p:cTn id="75" dur="1" fill="hold">
                                          <p:stCondLst>
                                            <p:cond delay="0"/>
                                          </p:stCondLst>
                                        </p:cTn>
                                        <p:tgtEl>
                                          <p:spTgt spid="278"/>
                                        </p:tgtEl>
                                        <p:attrNameLst>
                                          <p:attrName>style.visibility</p:attrName>
                                        </p:attrNameLst>
                                      </p:cBhvr>
                                      <p:to>
                                        <p:strVal val="visible"/>
                                      </p:to>
                                    </p:set>
                                    <p:animEffect transition="in" filter="fade">
                                      <p:cBhvr>
                                        <p:cTn id="76" dur="750"/>
                                        <p:tgtEl>
                                          <p:spTgt spid="278"/>
                                        </p:tgtEl>
                                      </p:cBhvr>
                                    </p:animEffect>
                                  </p:childTnLst>
                                </p:cTn>
                              </p:par>
                              <p:par>
                                <p:cTn id="77" presetID="22" presetClass="entr" presetSubtype="4" fill="hold" nodeType="withEffect">
                                  <p:stCondLst>
                                    <p:cond delay="0"/>
                                  </p:stCondLst>
                                  <p:childTnLst>
                                    <p:set>
                                      <p:cBhvr>
                                        <p:cTn id="78" dur="1" fill="hold">
                                          <p:stCondLst>
                                            <p:cond delay="0"/>
                                          </p:stCondLst>
                                        </p:cTn>
                                        <p:tgtEl>
                                          <p:spTgt spid="280"/>
                                        </p:tgtEl>
                                        <p:attrNameLst>
                                          <p:attrName>style.visibility</p:attrName>
                                        </p:attrNameLst>
                                      </p:cBhvr>
                                      <p:to>
                                        <p:strVal val="visible"/>
                                      </p:to>
                                    </p:set>
                                    <p:animEffect transition="in" filter="wipe(down)">
                                      <p:cBhvr>
                                        <p:cTn id="79" dur="750"/>
                                        <p:tgtEl>
                                          <p:spTgt spid="28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xit" presetSubtype="4" fill="hold" nodeType="clickEffect">
                                  <p:stCondLst>
                                    <p:cond delay="0"/>
                                  </p:stCondLst>
                                  <p:childTnLst>
                                    <p:animEffect transition="out" filter="wipe(down)">
                                      <p:cBhvr>
                                        <p:cTn id="83" dur="400"/>
                                        <p:tgtEl>
                                          <p:spTgt spid="221"/>
                                        </p:tgtEl>
                                      </p:cBhvr>
                                    </p:animEffect>
                                    <p:set>
                                      <p:cBhvr>
                                        <p:cTn id="84" dur="1" fill="hold">
                                          <p:stCondLst>
                                            <p:cond delay="399"/>
                                          </p:stCondLst>
                                        </p:cTn>
                                        <p:tgtEl>
                                          <p:spTgt spid="221"/>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400"/>
                                        <p:tgtEl>
                                          <p:spTgt spid="202"/>
                                        </p:tgtEl>
                                      </p:cBhvr>
                                    </p:animEffect>
                                    <p:set>
                                      <p:cBhvr>
                                        <p:cTn id="87" dur="1" fill="hold">
                                          <p:stCondLst>
                                            <p:cond delay="399"/>
                                          </p:stCondLst>
                                        </p:cTn>
                                        <p:tgtEl>
                                          <p:spTgt spid="202"/>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400"/>
                                        <p:tgtEl>
                                          <p:spTgt spid="278"/>
                                        </p:tgtEl>
                                      </p:cBhvr>
                                    </p:animEffect>
                                    <p:set>
                                      <p:cBhvr>
                                        <p:cTn id="90" dur="1" fill="hold">
                                          <p:stCondLst>
                                            <p:cond delay="399"/>
                                          </p:stCondLst>
                                        </p:cTn>
                                        <p:tgtEl>
                                          <p:spTgt spid="278"/>
                                        </p:tgtEl>
                                        <p:attrNameLst>
                                          <p:attrName>style.visibility</p:attrName>
                                        </p:attrNameLst>
                                      </p:cBhvr>
                                      <p:to>
                                        <p:strVal val="hidden"/>
                                      </p:to>
                                    </p:set>
                                  </p:childTnLst>
                                </p:cTn>
                              </p:par>
                              <p:par>
                                <p:cTn id="91" presetID="22" presetClass="exit" presetSubtype="4" fill="hold" nodeType="withEffect">
                                  <p:stCondLst>
                                    <p:cond delay="0"/>
                                  </p:stCondLst>
                                  <p:childTnLst>
                                    <p:animEffect transition="out" filter="wipe(down)">
                                      <p:cBhvr>
                                        <p:cTn id="92" dur="400"/>
                                        <p:tgtEl>
                                          <p:spTgt spid="201"/>
                                        </p:tgtEl>
                                      </p:cBhvr>
                                    </p:animEffect>
                                    <p:set>
                                      <p:cBhvr>
                                        <p:cTn id="93" dur="1" fill="hold">
                                          <p:stCondLst>
                                            <p:cond delay="399"/>
                                          </p:stCondLst>
                                        </p:cTn>
                                        <p:tgtEl>
                                          <p:spTgt spid="201"/>
                                        </p:tgtEl>
                                        <p:attrNameLst>
                                          <p:attrName>style.visibility</p:attrName>
                                        </p:attrNameLst>
                                      </p:cBhvr>
                                      <p:to>
                                        <p:strVal val="hidden"/>
                                      </p:to>
                                    </p:set>
                                  </p:childTnLst>
                                </p:cTn>
                              </p:par>
                              <p:par>
                                <p:cTn id="94" presetID="22" presetClass="exit" presetSubtype="4" fill="hold" nodeType="withEffect">
                                  <p:stCondLst>
                                    <p:cond delay="0"/>
                                  </p:stCondLst>
                                  <p:childTnLst>
                                    <p:animEffect transition="out" filter="wipe(down)">
                                      <p:cBhvr>
                                        <p:cTn id="95" dur="400"/>
                                        <p:tgtEl>
                                          <p:spTgt spid="279"/>
                                        </p:tgtEl>
                                      </p:cBhvr>
                                    </p:animEffect>
                                    <p:set>
                                      <p:cBhvr>
                                        <p:cTn id="96" dur="1" fill="hold">
                                          <p:stCondLst>
                                            <p:cond delay="399"/>
                                          </p:stCondLst>
                                        </p:cTn>
                                        <p:tgtEl>
                                          <p:spTgt spid="279"/>
                                        </p:tgtEl>
                                        <p:attrNameLst>
                                          <p:attrName>style.visibility</p:attrName>
                                        </p:attrNameLst>
                                      </p:cBhvr>
                                      <p:to>
                                        <p:strVal val="hidden"/>
                                      </p:to>
                                    </p:set>
                                  </p:childTnLst>
                                </p:cTn>
                              </p:par>
                              <p:par>
                                <p:cTn id="97" presetID="22" presetClass="exit" presetSubtype="4" fill="hold" nodeType="withEffect">
                                  <p:stCondLst>
                                    <p:cond delay="0"/>
                                  </p:stCondLst>
                                  <p:childTnLst>
                                    <p:animEffect transition="out" filter="wipe(down)">
                                      <p:cBhvr>
                                        <p:cTn id="98" dur="400"/>
                                        <p:tgtEl>
                                          <p:spTgt spid="280"/>
                                        </p:tgtEl>
                                      </p:cBhvr>
                                    </p:animEffect>
                                    <p:set>
                                      <p:cBhvr>
                                        <p:cTn id="99" dur="1" fill="hold">
                                          <p:stCondLst>
                                            <p:cond delay="399"/>
                                          </p:stCondLst>
                                        </p:cTn>
                                        <p:tgtEl>
                                          <p:spTgt spid="28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wipe(up)">
                                      <p:cBhvr>
                                        <p:cTn id="10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1716894" y="3240362"/>
            <a:ext cx="3877985"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边缘提取算法</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第八部分：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7" name="组合 6">
            <a:extLst>
              <a:ext uri="{FF2B5EF4-FFF2-40B4-BE49-F238E27FC236}">
                <a16:creationId xmlns:a16="http://schemas.microsoft.com/office/drawing/2014/main" id="{CF6E17BE-EDE1-4FEF-869F-C5C12055177A}"/>
              </a:ext>
            </a:extLst>
          </p:cNvPr>
          <p:cNvGrpSpPr/>
          <p:nvPr/>
        </p:nvGrpSpPr>
        <p:grpSpPr>
          <a:xfrm>
            <a:off x="5193324" y="612921"/>
            <a:ext cx="6184784" cy="2866658"/>
            <a:chOff x="267559" y="1090660"/>
            <a:chExt cx="11775412" cy="4581611"/>
          </a:xfrm>
        </p:grpSpPr>
        <p:pic>
          <p:nvPicPr>
            <p:cNvPr id="9" name="图片 8">
              <a:extLst>
                <a:ext uri="{FF2B5EF4-FFF2-40B4-BE49-F238E27FC236}">
                  <a16:creationId xmlns:a16="http://schemas.microsoft.com/office/drawing/2014/main" id="{DB48214B-5105-418F-914E-9095277B4FC2}"/>
                </a:ext>
              </a:extLst>
            </p:cNvPr>
            <p:cNvPicPr>
              <a:picLocks noChangeAspect="1"/>
            </p:cNvPicPr>
            <p:nvPr/>
          </p:nvPicPr>
          <p:blipFill rotWithShape="1">
            <a:blip r:embed="rId3"/>
            <a:srcRect l="1658" r="1758"/>
            <a:stretch/>
          </p:blipFill>
          <p:spPr>
            <a:xfrm>
              <a:off x="267559" y="1090660"/>
              <a:ext cx="11775412" cy="3036359"/>
            </a:xfrm>
            <a:prstGeom prst="rect">
              <a:avLst/>
            </a:prstGeom>
          </p:spPr>
        </p:pic>
        <p:sp>
          <p:nvSpPr>
            <p:cNvPr id="10" name="文本框 9">
              <a:extLst>
                <a:ext uri="{FF2B5EF4-FFF2-40B4-BE49-F238E27FC236}">
                  <a16:creationId xmlns:a16="http://schemas.microsoft.com/office/drawing/2014/main" id="{A6D7326B-3717-48B0-94FF-25664D42F7DD}"/>
                </a:ext>
              </a:extLst>
            </p:cNvPr>
            <p:cNvSpPr txBox="1"/>
            <p:nvPr/>
          </p:nvSpPr>
          <p:spPr>
            <a:xfrm>
              <a:off x="1368593" y="5061203"/>
              <a:ext cx="2074711" cy="611068"/>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理想边缘</a:t>
              </a:r>
            </a:p>
          </p:txBody>
        </p:sp>
        <p:sp>
          <p:nvSpPr>
            <p:cNvPr id="11" name="文本框 10">
              <a:extLst>
                <a:ext uri="{FF2B5EF4-FFF2-40B4-BE49-F238E27FC236}">
                  <a16:creationId xmlns:a16="http://schemas.microsoft.com/office/drawing/2014/main" id="{6E5EC638-C800-4DD7-9A64-B77DEC78C91D}"/>
                </a:ext>
              </a:extLst>
            </p:cNvPr>
            <p:cNvSpPr txBox="1"/>
            <p:nvPr/>
          </p:nvSpPr>
          <p:spPr>
            <a:xfrm>
              <a:off x="5276627" y="5061203"/>
              <a:ext cx="2068687" cy="611068"/>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斜坡边缘</a:t>
              </a:r>
            </a:p>
          </p:txBody>
        </p:sp>
        <p:sp>
          <p:nvSpPr>
            <p:cNvPr id="12" name="文本框 11">
              <a:extLst>
                <a:ext uri="{FF2B5EF4-FFF2-40B4-BE49-F238E27FC236}">
                  <a16:creationId xmlns:a16="http://schemas.microsoft.com/office/drawing/2014/main" id="{0A615B35-5C38-4147-9BB0-4F2B8FE25CC8}"/>
                </a:ext>
              </a:extLst>
            </p:cNvPr>
            <p:cNvSpPr txBox="1"/>
            <p:nvPr/>
          </p:nvSpPr>
          <p:spPr>
            <a:xfrm>
              <a:off x="9184666" y="5061203"/>
              <a:ext cx="2018290" cy="611068"/>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屋脊边缘</a:t>
              </a:r>
            </a:p>
          </p:txBody>
        </p:sp>
      </p:grpSp>
    </p:spTree>
    <p:extLst>
      <p:ext uri="{BB962C8B-B14F-4D97-AF65-F5344CB8AC3E}">
        <p14:creationId xmlns:p14="http://schemas.microsoft.com/office/powerpoint/2010/main" val="327041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3.YAGNI</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2583907" y="3317955"/>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主要是指我们应当仅实现我们现在真的需要的功能，而不要去过多考虑以后可能有需要的功能（如果是在可预见的将来需求，则除外）</a:t>
            </a:r>
          </a:p>
        </p:txBody>
      </p:sp>
    </p:spTree>
    <p:extLst>
      <p:ext uri="{BB962C8B-B14F-4D97-AF65-F5344CB8AC3E}">
        <p14:creationId xmlns:p14="http://schemas.microsoft.com/office/powerpoint/2010/main" val="355786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5846472"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边缘与边缘类型</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6" name="文本框 25">
            <a:extLst>
              <a:ext uri="{FF2B5EF4-FFF2-40B4-BE49-F238E27FC236}">
                <a16:creationId xmlns:a16="http://schemas.microsoft.com/office/drawing/2014/main" id="{CFD627F1-DF07-49E8-ACCA-F884316172A5}"/>
              </a:ext>
            </a:extLst>
          </p:cNvPr>
          <p:cNvSpPr txBox="1"/>
          <p:nvPr/>
        </p:nvSpPr>
        <p:spPr>
          <a:xfrm>
            <a:off x="1400978" y="1926695"/>
            <a:ext cx="9401528"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边缘：指的是图像中特定位置的像素亮度值（或颜色值）沿某个方向的急剧变化；其变化越大，边缘特征就越明显。从数学的观点来看，边缘强度是亮度变化与空间距离的函数。</a:t>
            </a:r>
          </a:p>
        </p:txBody>
      </p:sp>
      <p:pic>
        <p:nvPicPr>
          <p:cNvPr id="2" name="图片 1">
            <a:extLst>
              <a:ext uri="{FF2B5EF4-FFF2-40B4-BE49-F238E27FC236}">
                <a16:creationId xmlns:a16="http://schemas.microsoft.com/office/drawing/2014/main" id="{73216784-02E5-4155-B731-557FCEFEC8B6}"/>
              </a:ext>
            </a:extLst>
          </p:cNvPr>
          <p:cNvPicPr>
            <a:picLocks noChangeAspect="1"/>
          </p:cNvPicPr>
          <p:nvPr/>
        </p:nvPicPr>
        <p:blipFill rotWithShape="1">
          <a:blip r:embed="rId3"/>
          <a:srcRect t="2587" b="1276"/>
          <a:stretch/>
        </p:blipFill>
        <p:spPr>
          <a:xfrm>
            <a:off x="2167468" y="3654778"/>
            <a:ext cx="8105422" cy="3024523"/>
          </a:xfrm>
          <a:prstGeom prst="rect">
            <a:avLst/>
          </a:prstGeom>
        </p:spPr>
      </p:pic>
      <p:sp>
        <p:nvSpPr>
          <p:cNvPr id="3" name="矩形 2">
            <a:extLst>
              <a:ext uri="{FF2B5EF4-FFF2-40B4-BE49-F238E27FC236}">
                <a16:creationId xmlns:a16="http://schemas.microsoft.com/office/drawing/2014/main" id="{0731874B-F1AA-432A-BD92-F5682A1167E3}"/>
              </a:ext>
            </a:extLst>
          </p:cNvPr>
          <p:cNvSpPr/>
          <p:nvPr/>
        </p:nvSpPr>
        <p:spPr>
          <a:xfrm>
            <a:off x="4196282" y="3575757"/>
            <a:ext cx="528118" cy="13625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ACC67A-E464-47C2-A7B1-0EB6075EA89F}"/>
              </a:ext>
            </a:extLst>
          </p:cNvPr>
          <p:cNvSpPr/>
          <p:nvPr/>
        </p:nvSpPr>
        <p:spPr>
          <a:xfrm>
            <a:off x="8175616" y="3575757"/>
            <a:ext cx="528118" cy="13625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FEB546-7AE7-43C2-9D7D-C80F1B8AB51E}"/>
              </a:ext>
            </a:extLst>
          </p:cNvPr>
          <p:cNvSpPr/>
          <p:nvPr/>
        </p:nvSpPr>
        <p:spPr>
          <a:xfrm rot="19358596">
            <a:off x="4714986" y="5644139"/>
            <a:ext cx="363259" cy="9510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E609E8-83F1-4B5F-A540-A0A78DB8F414}"/>
              </a:ext>
            </a:extLst>
          </p:cNvPr>
          <p:cNvSpPr/>
          <p:nvPr/>
        </p:nvSpPr>
        <p:spPr>
          <a:xfrm rot="19358596">
            <a:off x="8694320" y="5644139"/>
            <a:ext cx="363259" cy="9510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347AECE-13ED-4950-B2AA-B176908886BB}"/>
              </a:ext>
            </a:extLst>
          </p:cNvPr>
          <p:cNvSpPr/>
          <p:nvPr/>
        </p:nvSpPr>
        <p:spPr>
          <a:xfrm>
            <a:off x="2895600" y="5113866"/>
            <a:ext cx="519794" cy="5080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29BCBF6-2E77-46E9-98C5-C26744098B01}"/>
              </a:ext>
            </a:extLst>
          </p:cNvPr>
          <p:cNvSpPr/>
          <p:nvPr/>
        </p:nvSpPr>
        <p:spPr>
          <a:xfrm>
            <a:off x="6874934" y="5113867"/>
            <a:ext cx="519794" cy="508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FEB9D66-66F8-4B7B-B0C3-9E9812375C20}"/>
              </a:ext>
            </a:extLst>
          </p:cNvPr>
          <p:cNvSpPr/>
          <p:nvPr/>
        </p:nvSpPr>
        <p:spPr>
          <a:xfrm>
            <a:off x="5569913" y="5204178"/>
            <a:ext cx="528118" cy="3386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C71E895-F250-4607-85EF-CDC4DF50D4D0}"/>
              </a:ext>
            </a:extLst>
          </p:cNvPr>
          <p:cNvSpPr/>
          <p:nvPr/>
        </p:nvSpPr>
        <p:spPr>
          <a:xfrm>
            <a:off x="9549247" y="5204178"/>
            <a:ext cx="528118" cy="3386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46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22" presetClass="exit" presetSubtype="4" fill="hold" grpId="1" nodeType="withEffect">
                                  <p:stCondLst>
                                    <p:cond delay="0"/>
                                  </p:stCondLst>
                                  <p:childTnLst>
                                    <p:animEffect transition="out" filter="wipe(down)">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par>
                                <p:cTn id="81" presetID="22" presetClass="exit" presetSubtype="4" fill="hold" nodeType="withEffect">
                                  <p:stCondLst>
                                    <p:cond delay="0"/>
                                  </p:stCondLst>
                                  <p:childTnLst>
                                    <p:animEffect transition="out" filter="wipe(down)">
                                      <p:cBhvr>
                                        <p:cTn id="82" dur="500"/>
                                        <p:tgtEl>
                                          <p:spTgt spid="2"/>
                                        </p:tgtEl>
                                      </p:cBhvr>
                                    </p:animEffect>
                                    <p:set>
                                      <p:cBhvr>
                                        <p:cTn id="8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6" grpId="1"/>
      <p:bldP spid="3" grpId="0" animBg="1"/>
      <p:bldP spid="3"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31BC6-31F6-42F7-A530-E263CFF7AF8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15C5D16-2709-4734-9C2C-CB305D942EF0}"/>
              </a:ext>
            </a:extLst>
          </p:cNvPr>
          <p:cNvSpPr>
            <a:spLocks noGrp="1"/>
          </p:cNvSpPr>
          <p:nvPr>
            <p:ph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a:t>
            </a:r>
            <a:r>
              <a:rPr lang="zh-CN" altLang="en-US" dirty="0">
                <a:solidFill>
                  <a:schemeClr val="bg1"/>
                </a:solidFill>
              </a:rPr>
              <a:t>说明一下边缘在图像分析中的意义，再讲本节的具体内容：</a:t>
            </a:r>
            <a:endParaRPr lang="en-US" altLang="zh-CN"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a:t>
            </a:r>
            <a:r>
              <a:rPr lang="zh-CN" altLang="en-US" dirty="0">
                <a:solidFill>
                  <a:schemeClr val="bg1"/>
                </a:solidFill>
              </a:rPr>
              <a:t>定义。 要注意的是此边缘是从光学能量的角度来定义的，不能与平常所说的边缘所混淆！！！</a:t>
            </a:r>
            <a:endParaRPr lang="en-US" altLang="zh-CN"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2.</a:t>
            </a:r>
            <a:r>
              <a:rPr lang="zh-CN" altLang="en-US" dirty="0">
                <a:solidFill>
                  <a:schemeClr val="bg1"/>
                </a:solidFill>
              </a:rPr>
              <a:t>边缘的成因：从飞机图上进行讲解。</a:t>
            </a:r>
            <a:r>
              <a:rPr lang="en-US" altLang="zh-CN" dirty="0">
                <a:solidFill>
                  <a:schemeClr val="bg1"/>
                </a:solidFill>
              </a:rPr>
              <a:t>1.</a:t>
            </a:r>
            <a:r>
              <a:rPr lang="zh-CN" altLang="en-US" dirty="0">
                <a:solidFill>
                  <a:schemeClr val="bg1"/>
                </a:solidFill>
              </a:rPr>
              <a:t>是不同目标的交界（此为我们一般边缘的概念）</a:t>
            </a:r>
            <a:r>
              <a:rPr lang="en-US" altLang="zh-CN" dirty="0">
                <a:solidFill>
                  <a:schemeClr val="bg1"/>
                </a:solidFill>
              </a:rPr>
              <a:t>2.</a:t>
            </a:r>
            <a:r>
              <a:rPr lang="zh-CN" altLang="en-US" dirty="0">
                <a:solidFill>
                  <a:schemeClr val="bg1"/>
                </a:solidFill>
              </a:rPr>
              <a:t>是阴影 </a:t>
            </a:r>
            <a:r>
              <a:rPr lang="en-US" altLang="zh-CN" dirty="0">
                <a:solidFill>
                  <a:schemeClr val="bg1"/>
                </a:solidFill>
              </a:rPr>
              <a:t>3.</a:t>
            </a:r>
            <a:r>
              <a:rPr lang="zh-CN" altLang="en-US" dirty="0">
                <a:solidFill>
                  <a:schemeClr val="bg1"/>
                </a:solidFill>
              </a:rPr>
              <a:t>是颜色变化</a:t>
            </a:r>
            <a:r>
              <a:rPr lang="en-US" altLang="zh-CN" dirty="0">
                <a:solidFill>
                  <a:schemeClr val="bg1"/>
                </a:solidFill>
              </a:rPr>
              <a:t>4.</a:t>
            </a:r>
            <a:r>
              <a:rPr lang="zh-CN" altLang="en-US" dirty="0">
                <a:solidFill>
                  <a:schemeClr val="bg1"/>
                </a:solidFill>
              </a:rPr>
              <a:t>是光照（这</a:t>
            </a:r>
            <a:r>
              <a:rPr lang="en-US" altLang="zh-CN" dirty="0">
                <a:solidFill>
                  <a:schemeClr val="bg1"/>
                </a:solidFill>
              </a:rPr>
              <a:t>4</a:t>
            </a:r>
            <a:r>
              <a:rPr lang="zh-CN" altLang="en-US" dirty="0">
                <a:solidFill>
                  <a:schemeClr val="bg1"/>
                </a:solidFill>
              </a:rPr>
              <a:t>种用红框动画揭示）</a:t>
            </a:r>
            <a:endParaRPr lang="en-US" altLang="zh-CN"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3.</a:t>
            </a:r>
            <a:r>
              <a:rPr lang="zh-CN" altLang="en-US" dirty="0">
                <a:solidFill>
                  <a:schemeClr val="bg1"/>
                </a:solidFill>
              </a:rPr>
              <a:t>边缘的类型：先看一下理论模型，再看没有太多噪声的实际实例  最后看一下含有不同程度高斯噪声污染（高斯标准差分别是</a:t>
            </a:r>
            <a:r>
              <a:rPr lang="en-US" altLang="zh-CN" dirty="0">
                <a:solidFill>
                  <a:schemeClr val="bg1"/>
                </a:solidFill>
              </a:rPr>
              <a:t>0</a:t>
            </a:r>
            <a:r>
              <a:rPr lang="zh-CN" altLang="en-US" dirty="0">
                <a:solidFill>
                  <a:schemeClr val="bg1"/>
                </a:solidFill>
              </a:rPr>
              <a:t>，</a:t>
            </a:r>
            <a:r>
              <a:rPr lang="en-US" altLang="zh-CN" dirty="0">
                <a:solidFill>
                  <a:schemeClr val="bg1"/>
                </a:solidFill>
              </a:rPr>
              <a:t>0.1</a:t>
            </a:r>
            <a:r>
              <a:rPr lang="zh-CN" altLang="en-US" dirty="0">
                <a:solidFill>
                  <a:schemeClr val="bg1"/>
                </a:solidFill>
              </a:rPr>
              <a:t>，</a:t>
            </a:r>
            <a:r>
              <a:rPr lang="en-US" altLang="zh-CN" dirty="0">
                <a:solidFill>
                  <a:schemeClr val="bg1"/>
                </a:solidFill>
              </a:rPr>
              <a:t>1</a:t>
            </a:r>
            <a:r>
              <a:rPr lang="zh-CN" altLang="en-US" dirty="0">
                <a:solidFill>
                  <a:schemeClr val="bg1"/>
                </a:solidFill>
              </a:rPr>
              <a:t>，</a:t>
            </a:r>
            <a:r>
              <a:rPr lang="en-US" altLang="zh-CN" dirty="0">
                <a:solidFill>
                  <a:schemeClr val="bg1"/>
                </a:solidFill>
              </a:rPr>
              <a:t>10</a:t>
            </a:r>
            <a:r>
              <a:rPr lang="zh-CN" altLang="en-US" dirty="0">
                <a:solidFill>
                  <a:schemeClr val="bg1"/>
                </a:solidFill>
              </a:rPr>
              <a:t>）的合成实例（从左到右分别是原图、一阶微分图和二阶微分图）</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14577088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基于梯度的边缘检测算法</a:t>
            </a:r>
          </a:p>
        </p:txBody>
      </p:sp>
      <p:graphicFrame>
        <p:nvGraphicFramePr>
          <p:cNvPr id="9" name="对象 8">
            <a:extLst>
              <a:ext uri="{FF2B5EF4-FFF2-40B4-BE49-F238E27FC236}">
                <a16:creationId xmlns:a16="http://schemas.microsoft.com/office/drawing/2014/main" id="{5F845B10-C5FC-42F5-8BD6-05135A6213D3}"/>
              </a:ext>
            </a:extLst>
          </p:cNvPr>
          <p:cNvGraphicFramePr>
            <a:graphicFrameLocks noChangeAspect="1"/>
          </p:cNvGraphicFramePr>
          <p:nvPr>
            <p:extLst>
              <p:ext uri="{D42A27DB-BD31-4B8C-83A1-F6EECF244321}">
                <p14:modId xmlns:p14="http://schemas.microsoft.com/office/powerpoint/2010/main" val="1831073716"/>
              </p:ext>
            </p:extLst>
          </p:nvPr>
        </p:nvGraphicFramePr>
        <p:xfrm>
          <a:off x="1466850" y="2035175"/>
          <a:ext cx="2636838" cy="1077913"/>
        </p:xfrm>
        <a:graphic>
          <a:graphicData uri="http://schemas.openxmlformats.org/presentationml/2006/ole">
            <mc:AlternateContent xmlns:mc="http://schemas.openxmlformats.org/markup-compatibility/2006">
              <mc:Choice xmlns:v="urn:schemas-microsoft-com:vml" Requires="v">
                <p:oleObj spid="_x0000_s140811" name="Equation" r:id="rId4" imgW="952200" imgH="393480" progId="Equation.DSMT4">
                  <p:embed/>
                </p:oleObj>
              </mc:Choice>
              <mc:Fallback>
                <p:oleObj name="Equation" r:id="rId4" imgW="952200" imgH="393480" progId="Equation.DSMT4">
                  <p:embed/>
                  <p:pic>
                    <p:nvPicPr>
                      <p:cNvPr id="25" name="对象 24">
                        <a:extLst>
                          <a:ext uri="{FF2B5EF4-FFF2-40B4-BE49-F238E27FC236}">
                            <a16:creationId xmlns:a16="http://schemas.microsoft.com/office/drawing/2014/main" id="{E4226A63-FC43-4177-8BEC-C4DB99E207A5}"/>
                          </a:ext>
                        </a:extLst>
                      </p:cNvPr>
                      <p:cNvPicPr/>
                      <p:nvPr/>
                    </p:nvPicPr>
                    <p:blipFill>
                      <a:blip r:embed="rId5"/>
                      <a:stretch>
                        <a:fillRect/>
                      </a:stretch>
                    </p:blipFill>
                    <p:spPr>
                      <a:xfrm>
                        <a:off x="1466850" y="2035175"/>
                        <a:ext cx="2636838" cy="10779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B6FB154-D2FC-494D-B546-2DA7179F00CF}"/>
              </a:ext>
            </a:extLst>
          </p:cNvPr>
          <p:cNvGraphicFramePr>
            <a:graphicFrameLocks noChangeAspect="1"/>
          </p:cNvGraphicFramePr>
          <p:nvPr>
            <p:extLst>
              <p:ext uri="{D42A27DB-BD31-4B8C-83A1-F6EECF244321}">
                <p14:modId xmlns:p14="http://schemas.microsoft.com/office/powerpoint/2010/main" val="1464110896"/>
              </p:ext>
            </p:extLst>
          </p:nvPr>
        </p:nvGraphicFramePr>
        <p:xfrm>
          <a:off x="4054125" y="2000250"/>
          <a:ext cx="4043363" cy="1147763"/>
        </p:xfrm>
        <a:graphic>
          <a:graphicData uri="http://schemas.openxmlformats.org/presentationml/2006/ole">
            <mc:AlternateContent xmlns:mc="http://schemas.openxmlformats.org/markup-compatibility/2006">
              <mc:Choice xmlns:v="urn:schemas-microsoft-com:vml" Requires="v">
                <p:oleObj spid="_x0000_s140812" name="Equation" r:id="rId6" imgW="1460160" imgH="419040" progId="Equation.DSMT4">
                  <p:embed/>
                </p:oleObj>
              </mc:Choice>
              <mc:Fallback>
                <p:oleObj name="Equation" r:id="rId6" imgW="1460160" imgH="41904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7"/>
                      <a:stretch>
                        <a:fillRect/>
                      </a:stretch>
                    </p:blipFill>
                    <p:spPr>
                      <a:xfrm>
                        <a:off x="4054125" y="2000250"/>
                        <a:ext cx="4043363" cy="114776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2AAEBE0-B1A9-47C4-9CDE-A40540A5468C}"/>
              </a:ext>
            </a:extLst>
          </p:cNvPr>
          <p:cNvGraphicFramePr>
            <a:graphicFrameLocks noChangeAspect="1"/>
          </p:cNvGraphicFramePr>
          <p:nvPr>
            <p:extLst>
              <p:ext uri="{D42A27DB-BD31-4B8C-83A1-F6EECF244321}">
                <p14:modId xmlns:p14="http://schemas.microsoft.com/office/powerpoint/2010/main" val="1834201557"/>
              </p:ext>
            </p:extLst>
          </p:nvPr>
        </p:nvGraphicFramePr>
        <p:xfrm>
          <a:off x="1466850" y="3384058"/>
          <a:ext cx="4395787" cy="1147763"/>
        </p:xfrm>
        <a:graphic>
          <a:graphicData uri="http://schemas.openxmlformats.org/presentationml/2006/ole">
            <mc:AlternateContent xmlns:mc="http://schemas.openxmlformats.org/markup-compatibility/2006">
              <mc:Choice xmlns:v="urn:schemas-microsoft-com:vml" Requires="v">
                <p:oleObj spid="_x0000_s140813" name="Equation" r:id="rId8" imgW="1587240" imgH="419040" progId="Equation.DSMT4">
                  <p:embed/>
                </p:oleObj>
              </mc:Choice>
              <mc:Fallback>
                <p:oleObj name="Equation" r:id="rId8" imgW="1587240" imgH="41904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9"/>
                      <a:stretch>
                        <a:fillRect/>
                      </a:stretch>
                    </p:blipFill>
                    <p:spPr>
                      <a:xfrm>
                        <a:off x="1466850" y="3384058"/>
                        <a:ext cx="4395787" cy="11477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4838C9DD-646E-4ACC-80BE-F4147AD626CF}"/>
              </a:ext>
            </a:extLst>
          </p:cNvPr>
          <p:cNvGraphicFramePr>
            <a:graphicFrameLocks noChangeAspect="1"/>
          </p:cNvGraphicFramePr>
          <p:nvPr>
            <p:extLst>
              <p:ext uri="{D42A27DB-BD31-4B8C-83A1-F6EECF244321}">
                <p14:modId xmlns:p14="http://schemas.microsoft.com/office/powerpoint/2010/main" val="1113054556"/>
              </p:ext>
            </p:extLst>
          </p:nvPr>
        </p:nvGraphicFramePr>
        <p:xfrm>
          <a:off x="5915376" y="3371711"/>
          <a:ext cx="3198813" cy="1147763"/>
        </p:xfrm>
        <a:graphic>
          <a:graphicData uri="http://schemas.openxmlformats.org/presentationml/2006/ole">
            <mc:AlternateContent xmlns:mc="http://schemas.openxmlformats.org/markup-compatibility/2006">
              <mc:Choice xmlns:v="urn:schemas-microsoft-com:vml" Requires="v">
                <p:oleObj spid="_x0000_s140814" name="Equation" r:id="rId10" imgW="1155600" imgH="419040" progId="Equation.DSMT4">
                  <p:embed/>
                </p:oleObj>
              </mc:Choice>
              <mc:Fallback>
                <p:oleObj name="Equation" r:id="rId10" imgW="1155600" imgH="419040" progId="Equation.DSMT4">
                  <p:embed/>
                  <p:pic>
                    <p:nvPicPr>
                      <p:cNvPr id="13" name="对象 12">
                        <a:extLst>
                          <a:ext uri="{FF2B5EF4-FFF2-40B4-BE49-F238E27FC236}">
                            <a16:creationId xmlns:a16="http://schemas.microsoft.com/office/drawing/2014/main" id="{82AAEBE0-B1A9-47C4-9CDE-A40540A5468C}"/>
                          </a:ext>
                        </a:extLst>
                      </p:cNvPr>
                      <p:cNvPicPr/>
                      <p:nvPr/>
                    </p:nvPicPr>
                    <p:blipFill>
                      <a:blip r:embed="rId11"/>
                      <a:stretch>
                        <a:fillRect/>
                      </a:stretch>
                    </p:blipFill>
                    <p:spPr>
                      <a:xfrm>
                        <a:off x="5915376" y="3371711"/>
                        <a:ext cx="3198813" cy="1147763"/>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9257A95D-B496-4D02-9AAA-E0D706CD3657}"/>
              </a:ext>
            </a:extLst>
          </p:cNvPr>
          <p:cNvPicPr>
            <a:picLocks noChangeAspect="1"/>
          </p:cNvPicPr>
          <p:nvPr/>
        </p:nvPicPr>
        <p:blipFill rotWithShape="1">
          <a:blip r:embed="rId12"/>
          <a:srcRect l="1253" t="11218" r="2728" b="4816"/>
          <a:stretch/>
        </p:blipFill>
        <p:spPr>
          <a:xfrm>
            <a:off x="8157614" y="1774847"/>
            <a:ext cx="3953020" cy="1342944"/>
          </a:xfrm>
          <a:prstGeom prst="rect">
            <a:avLst/>
          </a:prstGeom>
        </p:spPr>
      </p:pic>
      <p:graphicFrame>
        <p:nvGraphicFramePr>
          <p:cNvPr id="17" name="对象 16">
            <a:extLst>
              <a:ext uri="{FF2B5EF4-FFF2-40B4-BE49-F238E27FC236}">
                <a16:creationId xmlns:a16="http://schemas.microsoft.com/office/drawing/2014/main" id="{7D9F16EB-9634-4362-9231-B55732456CE9}"/>
              </a:ext>
            </a:extLst>
          </p:cNvPr>
          <p:cNvGraphicFramePr>
            <a:graphicFrameLocks noChangeAspect="1"/>
          </p:cNvGraphicFramePr>
          <p:nvPr>
            <p:extLst>
              <p:ext uri="{D42A27DB-BD31-4B8C-83A1-F6EECF244321}">
                <p14:modId xmlns:p14="http://schemas.microsoft.com/office/powerpoint/2010/main" val="1908550235"/>
              </p:ext>
            </p:extLst>
          </p:nvPr>
        </p:nvGraphicFramePr>
        <p:xfrm>
          <a:off x="127237" y="5211763"/>
          <a:ext cx="8402638" cy="1320800"/>
        </p:xfrm>
        <a:graphic>
          <a:graphicData uri="http://schemas.openxmlformats.org/presentationml/2006/ole">
            <mc:AlternateContent xmlns:mc="http://schemas.openxmlformats.org/markup-compatibility/2006">
              <mc:Choice xmlns:v="urn:schemas-microsoft-com:vml" Requires="v">
                <p:oleObj spid="_x0000_s140815" name="Equation" r:id="rId13" imgW="3035160" imgH="482400" progId="Equation.DSMT4">
                  <p:embed/>
                </p:oleObj>
              </mc:Choice>
              <mc:Fallback>
                <p:oleObj name="Equation" r:id="rId13" imgW="3035160" imgH="482400" progId="Equation.DSMT4">
                  <p:embed/>
                  <p:pic>
                    <p:nvPicPr>
                      <p:cNvPr id="10" name="对象 9">
                        <a:extLst>
                          <a:ext uri="{FF2B5EF4-FFF2-40B4-BE49-F238E27FC236}">
                            <a16:creationId xmlns:a16="http://schemas.microsoft.com/office/drawing/2014/main" id="{0B6FB154-D2FC-494D-B546-2DA7179F00CF}"/>
                          </a:ext>
                        </a:extLst>
                      </p:cNvPr>
                      <p:cNvPicPr/>
                      <p:nvPr/>
                    </p:nvPicPr>
                    <p:blipFill>
                      <a:blip r:embed="rId14"/>
                      <a:stretch>
                        <a:fillRect/>
                      </a:stretch>
                    </p:blipFill>
                    <p:spPr>
                      <a:xfrm>
                        <a:off x="127237" y="5211763"/>
                        <a:ext cx="8402638" cy="13208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18F6672-CB40-4269-BC96-BC1B4823F927}"/>
              </a:ext>
            </a:extLst>
          </p:cNvPr>
          <p:cNvGraphicFramePr>
            <a:graphicFrameLocks noChangeAspect="1"/>
          </p:cNvGraphicFramePr>
          <p:nvPr>
            <p:extLst>
              <p:ext uri="{D42A27DB-BD31-4B8C-83A1-F6EECF244321}">
                <p14:modId xmlns:p14="http://schemas.microsoft.com/office/powerpoint/2010/main" val="1123841840"/>
              </p:ext>
            </p:extLst>
          </p:nvPr>
        </p:nvGraphicFramePr>
        <p:xfrm>
          <a:off x="8442188" y="5240407"/>
          <a:ext cx="3690938" cy="1147762"/>
        </p:xfrm>
        <a:graphic>
          <a:graphicData uri="http://schemas.openxmlformats.org/presentationml/2006/ole">
            <mc:AlternateContent xmlns:mc="http://schemas.openxmlformats.org/markup-compatibility/2006">
              <mc:Choice xmlns:v="urn:schemas-microsoft-com:vml" Requires="v">
                <p:oleObj spid="_x0000_s140816" name="Equation" r:id="rId15" imgW="1333440" imgH="419040" progId="Equation.DSMT4">
                  <p:embed/>
                </p:oleObj>
              </mc:Choice>
              <mc:Fallback>
                <p:oleObj name="Equation" r:id="rId15" imgW="1333440" imgH="419040" progId="Equation.DSMT4">
                  <p:embed/>
                  <p:pic>
                    <p:nvPicPr>
                      <p:cNvPr id="17" name="对象 16">
                        <a:extLst>
                          <a:ext uri="{FF2B5EF4-FFF2-40B4-BE49-F238E27FC236}">
                            <a16:creationId xmlns:a16="http://schemas.microsoft.com/office/drawing/2014/main" id="{7D9F16EB-9634-4362-9231-B55732456CE9}"/>
                          </a:ext>
                        </a:extLst>
                      </p:cNvPr>
                      <p:cNvPicPr/>
                      <p:nvPr/>
                    </p:nvPicPr>
                    <p:blipFill>
                      <a:blip r:embed="rId16"/>
                      <a:stretch>
                        <a:fillRect/>
                      </a:stretch>
                    </p:blipFill>
                    <p:spPr>
                      <a:xfrm>
                        <a:off x="8442188" y="5240407"/>
                        <a:ext cx="3690938" cy="1147762"/>
                      </a:xfrm>
                      <a:prstGeom prst="rect">
                        <a:avLst/>
                      </a:prstGeom>
                    </p:spPr>
                  </p:pic>
                </p:oleObj>
              </mc:Fallback>
            </mc:AlternateContent>
          </a:graphicData>
        </a:graphic>
      </p:graphicFrame>
    </p:spTree>
    <p:extLst>
      <p:ext uri="{BB962C8B-B14F-4D97-AF65-F5344CB8AC3E}">
        <p14:creationId xmlns:p14="http://schemas.microsoft.com/office/powerpoint/2010/main" val="233626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7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75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5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400"/>
                                        <p:tgtEl>
                                          <p:spTgt spid="15"/>
                                        </p:tgtEl>
                                      </p:cBhvr>
                                    </p:animEffect>
                                    <p:set>
                                      <p:cBhvr>
                                        <p:cTn id="37" dur="1" fill="hold">
                                          <p:stCondLst>
                                            <p:cond delay="3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7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基于梯度的边缘检测算法</a:t>
            </a:r>
          </a:p>
        </p:txBody>
      </p:sp>
      <p:graphicFrame>
        <p:nvGraphicFramePr>
          <p:cNvPr id="9" name="对象 8">
            <a:extLst>
              <a:ext uri="{FF2B5EF4-FFF2-40B4-BE49-F238E27FC236}">
                <a16:creationId xmlns:a16="http://schemas.microsoft.com/office/drawing/2014/main" id="{5F845B10-C5FC-42F5-8BD6-05135A6213D3}"/>
              </a:ext>
            </a:extLst>
          </p:cNvPr>
          <p:cNvGraphicFramePr>
            <a:graphicFrameLocks noChangeAspect="1"/>
          </p:cNvGraphicFramePr>
          <p:nvPr>
            <p:extLst>
              <p:ext uri="{D42A27DB-BD31-4B8C-83A1-F6EECF244321}">
                <p14:modId xmlns:p14="http://schemas.microsoft.com/office/powerpoint/2010/main" val="3786187753"/>
              </p:ext>
            </p:extLst>
          </p:nvPr>
        </p:nvGraphicFramePr>
        <p:xfrm>
          <a:off x="976659" y="1560008"/>
          <a:ext cx="7348538" cy="1077913"/>
        </p:xfrm>
        <a:graphic>
          <a:graphicData uri="http://schemas.openxmlformats.org/presentationml/2006/ole">
            <mc:AlternateContent xmlns:mc="http://schemas.openxmlformats.org/markup-compatibility/2006">
              <mc:Choice xmlns:v="urn:schemas-microsoft-com:vml" Requires="v">
                <p:oleObj spid="_x0000_s142863" name="Equation" r:id="rId4" imgW="2654280" imgH="393480" progId="Equation.DSMT4">
                  <p:embed/>
                </p:oleObj>
              </mc:Choice>
              <mc:Fallback>
                <p:oleObj name="Equation" r:id="rId4" imgW="2654280" imgH="39348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5"/>
                      <a:stretch>
                        <a:fillRect/>
                      </a:stretch>
                    </p:blipFill>
                    <p:spPr>
                      <a:xfrm>
                        <a:off x="976659" y="1560008"/>
                        <a:ext cx="7348538" cy="10779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DE39C9CA-8C51-44D0-B55F-BDE3712E8686}"/>
              </a:ext>
            </a:extLst>
          </p:cNvPr>
          <p:cNvGraphicFramePr>
            <a:graphicFrameLocks noChangeAspect="1"/>
          </p:cNvGraphicFramePr>
          <p:nvPr>
            <p:extLst>
              <p:ext uri="{D42A27DB-BD31-4B8C-83A1-F6EECF244321}">
                <p14:modId xmlns:p14="http://schemas.microsoft.com/office/powerpoint/2010/main" val="3151201533"/>
              </p:ext>
            </p:extLst>
          </p:nvPr>
        </p:nvGraphicFramePr>
        <p:xfrm>
          <a:off x="610491" y="2778667"/>
          <a:ext cx="3797300" cy="2295525"/>
        </p:xfrm>
        <a:graphic>
          <a:graphicData uri="http://schemas.openxmlformats.org/presentationml/2006/ole">
            <mc:AlternateContent xmlns:mc="http://schemas.openxmlformats.org/markup-compatibility/2006">
              <mc:Choice xmlns:v="urn:schemas-microsoft-com:vml" Requires="v">
                <p:oleObj spid="_x0000_s142864" name="Equation" r:id="rId6" imgW="1371600" imgH="838080" progId="Equation.DSMT4">
                  <p:embed/>
                </p:oleObj>
              </mc:Choice>
              <mc:Fallback>
                <p:oleObj name="Equation" r:id="rId6" imgW="1371600" imgH="83808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7"/>
                      <a:stretch>
                        <a:fillRect/>
                      </a:stretch>
                    </p:blipFill>
                    <p:spPr>
                      <a:xfrm>
                        <a:off x="610491" y="2778667"/>
                        <a:ext cx="3797300" cy="22955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F0FC8721-C35C-477F-9A6A-C6BD237DD58E}"/>
              </a:ext>
            </a:extLst>
          </p:cNvPr>
          <p:cNvGraphicFramePr>
            <a:graphicFrameLocks noChangeAspect="1"/>
          </p:cNvGraphicFramePr>
          <p:nvPr>
            <p:extLst>
              <p:ext uri="{D42A27DB-BD31-4B8C-83A1-F6EECF244321}">
                <p14:modId xmlns:p14="http://schemas.microsoft.com/office/powerpoint/2010/main" val="1052774784"/>
              </p:ext>
            </p:extLst>
          </p:nvPr>
        </p:nvGraphicFramePr>
        <p:xfrm>
          <a:off x="5035660" y="3226486"/>
          <a:ext cx="6784975" cy="1392237"/>
        </p:xfrm>
        <a:graphic>
          <a:graphicData uri="http://schemas.openxmlformats.org/presentationml/2006/ole">
            <mc:AlternateContent xmlns:mc="http://schemas.openxmlformats.org/markup-compatibility/2006">
              <mc:Choice xmlns:v="urn:schemas-microsoft-com:vml" Requires="v">
                <p:oleObj spid="_x0000_s142865" name="Equation" r:id="rId8" imgW="2450880" imgH="507960" progId="Equation.DSMT4">
                  <p:embed/>
                </p:oleObj>
              </mc:Choice>
              <mc:Fallback>
                <p:oleObj name="Equation" r:id="rId8" imgW="2450880" imgH="507960" progId="Equation.DSMT4">
                  <p:embed/>
                  <p:pic>
                    <p:nvPicPr>
                      <p:cNvPr id="18" name="对象 17">
                        <a:extLst>
                          <a:ext uri="{FF2B5EF4-FFF2-40B4-BE49-F238E27FC236}">
                            <a16:creationId xmlns:a16="http://schemas.microsoft.com/office/drawing/2014/main" id="{DE39C9CA-8C51-44D0-B55F-BDE3712E8686}"/>
                          </a:ext>
                        </a:extLst>
                      </p:cNvPr>
                      <p:cNvPicPr/>
                      <p:nvPr/>
                    </p:nvPicPr>
                    <p:blipFill>
                      <a:blip r:embed="rId9"/>
                      <a:stretch>
                        <a:fillRect/>
                      </a:stretch>
                    </p:blipFill>
                    <p:spPr>
                      <a:xfrm>
                        <a:off x="5035660" y="3226486"/>
                        <a:ext cx="6784975" cy="13922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C2425AD-8BAB-44EF-9ADA-2EDB0599B0C2}"/>
              </a:ext>
            </a:extLst>
          </p:cNvPr>
          <p:cNvGraphicFramePr>
            <a:graphicFrameLocks noChangeAspect="1"/>
          </p:cNvGraphicFramePr>
          <p:nvPr>
            <p:extLst>
              <p:ext uri="{D42A27DB-BD31-4B8C-83A1-F6EECF244321}">
                <p14:modId xmlns:p14="http://schemas.microsoft.com/office/powerpoint/2010/main" val="1875348720"/>
              </p:ext>
            </p:extLst>
          </p:nvPr>
        </p:nvGraphicFramePr>
        <p:xfrm>
          <a:off x="5035660" y="4848857"/>
          <a:ext cx="5554662" cy="1184275"/>
        </p:xfrm>
        <a:graphic>
          <a:graphicData uri="http://schemas.openxmlformats.org/presentationml/2006/ole">
            <mc:AlternateContent xmlns:mc="http://schemas.openxmlformats.org/markup-compatibility/2006">
              <mc:Choice xmlns:v="urn:schemas-microsoft-com:vml" Requires="v">
                <p:oleObj spid="_x0000_s142866" name="Equation" r:id="rId10" imgW="2006280" imgH="431640" progId="Equation.DSMT4">
                  <p:embed/>
                </p:oleObj>
              </mc:Choice>
              <mc:Fallback>
                <p:oleObj name="Equation" r:id="rId10" imgW="2006280" imgH="431640" progId="Equation.DSMT4">
                  <p:embed/>
                  <p:pic>
                    <p:nvPicPr>
                      <p:cNvPr id="19" name="对象 18">
                        <a:extLst>
                          <a:ext uri="{FF2B5EF4-FFF2-40B4-BE49-F238E27FC236}">
                            <a16:creationId xmlns:a16="http://schemas.microsoft.com/office/drawing/2014/main" id="{F0FC8721-C35C-477F-9A6A-C6BD237DD58E}"/>
                          </a:ext>
                        </a:extLst>
                      </p:cNvPr>
                      <p:cNvPicPr/>
                      <p:nvPr/>
                    </p:nvPicPr>
                    <p:blipFill>
                      <a:blip r:embed="rId11"/>
                      <a:stretch>
                        <a:fillRect/>
                      </a:stretch>
                    </p:blipFill>
                    <p:spPr>
                      <a:xfrm>
                        <a:off x="5035660" y="4848857"/>
                        <a:ext cx="5554662" cy="118427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0AC7A734-A0E0-4AC3-900D-D7640AD75D1E}"/>
              </a:ext>
            </a:extLst>
          </p:cNvPr>
          <p:cNvGraphicFramePr>
            <a:graphicFrameLocks noChangeAspect="1"/>
          </p:cNvGraphicFramePr>
          <p:nvPr>
            <p:extLst>
              <p:ext uri="{D42A27DB-BD31-4B8C-83A1-F6EECF244321}">
                <p14:modId xmlns:p14="http://schemas.microsoft.com/office/powerpoint/2010/main" val="282673773"/>
              </p:ext>
            </p:extLst>
          </p:nvPr>
        </p:nvGraphicFramePr>
        <p:xfrm>
          <a:off x="185738" y="5214938"/>
          <a:ext cx="4568825" cy="1390650"/>
        </p:xfrm>
        <a:graphic>
          <a:graphicData uri="http://schemas.openxmlformats.org/presentationml/2006/ole">
            <mc:AlternateContent xmlns:mc="http://schemas.openxmlformats.org/markup-compatibility/2006">
              <mc:Choice xmlns:v="urn:schemas-microsoft-com:vml" Requires="v">
                <p:oleObj spid="_x0000_s142867" name="Equation" r:id="rId12" imgW="1650960" imgH="507960" progId="Equation.DSMT4">
                  <p:embed/>
                </p:oleObj>
              </mc:Choice>
              <mc:Fallback>
                <p:oleObj name="Equation" r:id="rId12" imgW="1650960" imgH="507960" progId="Equation.DSMT4">
                  <p:embed/>
                  <p:pic>
                    <p:nvPicPr>
                      <p:cNvPr id="18" name="对象 17">
                        <a:extLst>
                          <a:ext uri="{FF2B5EF4-FFF2-40B4-BE49-F238E27FC236}">
                            <a16:creationId xmlns:a16="http://schemas.microsoft.com/office/drawing/2014/main" id="{DE39C9CA-8C51-44D0-B55F-BDE3712E8686}"/>
                          </a:ext>
                        </a:extLst>
                      </p:cNvPr>
                      <p:cNvPicPr/>
                      <p:nvPr/>
                    </p:nvPicPr>
                    <p:blipFill>
                      <a:blip r:embed="rId13"/>
                      <a:stretch>
                        <a:fillRect/>
                      </a:stretch>
                    </p:blipFill>
                    <p:spPr>
                      <a:xfrm>
                        <a:off x="185738" y="5214938"/>
                        <a:ext cx="4568825" cy="1390650"/>
                      </a:xfrm>
                      <a:prstGeom prst="rect">
                        <a:avLst/>
                      </a:prstGeom>
                    </p:spPr>
                  </p:pic>
                </p:oleObj>
              </mc:Fallback>
            </mc:AlternateContent>
          </a:graphicData>
        </a:graphic>
      </p:graphicFrame>
      <p:pic>
        <p:nvPicPr>
          <p:cNvPr id="24" name="图片 23">
            <a:extLst>
              <a:ext uri="{FF2B5EF4-FFF2-40B4-BE49-F238E27FC236}">
                <a16:creationId xmlns:a16="http://schemas.microsoft.com/office/drawing/2014/main" id="{7B942FE5-2934-4855-8DAF-F7F3A6C24BF4}"/>
              </a:ext>
            </a:extLst>
          </p:cNvPr>
          <p:cNvPicPr>
            <a:picLocks noChangeAspect="1"/>
          </p:cNvPicPr>
          <p:nvPr/>
        </p:nvPicPr>
        <p:blipFill rotWithShape="1">
          <a:blip r:embed="rId14"/>
          <a:srcRect l="1583" t="806" r="1982"/>
          <a:stretch/>
        </p:blipFill>
        <p:spPr>
          <a:xfrm>
            <a:off x="9587837" y="603349"/>
            <a:ext cx="1839339" cy="1913317"/>
          </a:xfrm>
          <a:prstGeom prst="rect">
            <a:avLst/>
          </a:prstGeom>
        </p:spPr>
      </p:pic>
    </p:spTree>
    <p:extLst>
      <p:ext uri="{BB962C8B-B14F-4D97-AF65-F5344CB8AC3E}">
        <p14:creationId xmlns:p14="http://schemas.microsoft.com/office/powerpoint/2010/main" val="272719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7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75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75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400"/>
                                        <p:tgtEl>
                                          <p:spTgt spid="9"/>
                                        </p:tgtEl>
                                      </p:cBhvr>
                                    </p:animEffect>
                                    <p:set>
                                      <p:cBhvr>
                                        <p:cTn id="32" dur="1" fill="hold">
                                          <p:stCondLst>
                                            <p:cond delay="399"/>
                                          </p:stCondLst>
                                        </p:cTn>
                                        <p:tgtEl>
                                          <p:spTgt spid="9"/>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400"/>
                                        <p:tgtEl>
                                          <p:spTgt spid="18"/>
                                        </p:tgtEl>
                                      </p:cBhvr>
                                    </p:animEffect>
                                    <p:set>
                                      <p:cBhvr>
                                        <p:cTn id="35" dur="1" fill="hold">
                                          <p:stCondLst>
                                            <p:cond delay="399"/>
                                          </p:stCondLst>
                                        </p:cTn>
                                        <p:tgtEl>
                                          <p:spTgt spid="18"/>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400"/>
                                        <p:tgtEl>
                                          <p:spTgt spid="19"/>
                                        </p:tgtEl>
                                      </p:cBhvr>
                                    </p:animEffect>
                                    <p:set>
                                      <p:cBhvr>
                                        <p:cTn id="38" dur="1" fill="hold">
                                          <p:stCondLst>
                                            <p:cond delay="399"/>
                                          </p:stCondLst>
                                        </p:cTn>
                                        <p:tgtEl>
                                          <p:spTgt spid="19"/>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400"/>
                                        <p:tgtEl>
                                          <p:spTgt spid="20"/>
                                        </p:tgtEl>
                                      </p:cBhvr>
                                    </p:animEffect>
                                    <p:set>
                                      <p:cBhvr>
                                        <p:cTn id="41" dur="1" fill="hold">
                                          <p:stCondLst>
                                            <p:cond delay="399"/>
                                          </p:stCondLst>
                                        </p:cTn>
                                        <p:tgtEl>
                                          <p:spTgt spid="20"/>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400"/>
                                        <p:tgtEl>
                                          <p:spTgt spid="22"/>
                                        </p:tgtEl>
                                      </p:cBhvr>
                                    </p:animEffect>
                                    <p:set>
                                      <p:cBhvr>
                                        <p:cTn id="44" dur="1" fill="hold">
                                          <p:stCondLst>
                                            <p:cond delay="399"/>
                                          </p:stCondLst>
                                        </p:cTn>
                                        <p:tgtEl>
                                          <p:spTgt spid="2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基于梯度的边缘检测算法</a:t>
            </a:r>
          </a:p>
        </p:txBody>
      </p:sp>
      <p:graphicFrame>
        <p:nvGraphicFramePr>
          <p:cNvPr id="9" name="对象 8">
            <a:extLst>
              <a:ext uri="{FF2B5EF4-FFF2-40B4-BE49-F238E27FC236}">
                <a16:creationId xmlns:a16="http://schemas.microsoft.com/office/drawing/2014/main" id="{5F845B10-C5FC-42F5-8BD6-05135A6213D3}"/>
              </a:ext>
            </a:extLst>
          </p:cNvPr>
          <p:cNvGraphicFramePr>
            <a:graphicFrameLocks noChangeAspect="1"/>
          </p:cNvGraphicFramePr>
          <p:nvPr>
            <p:extLst>
              <p:ext uri="{D42A27DB-BD31-4B8C-83A1-F6EECF244321}">
                <p14:modId xmlns:p14="http://schemas.microsoft.com/office/powerpoint/2010/main" val="2315466279"/>
              </p:ext>
            </p:extLst>
          </p:nvPr>
        </p:nvGraphicFramePr>
        <p:xfrm>
          <a:off x="3279653" y="3964053"/>
          <a:ext cx="6610350" cy="1946275"/>
        </p:xfrm>
        <a:graphic>
          <a:graphicData uri="http://schemas.openxmlformats.org/presentationml/2006/ole">
            <mc:AlternateContent xmlns:mc="http://schemas.openxmlformats.org/markup-compatibility/2006">
              <mc:Choice xmlns:v="urn:schemas-microsoft-com:vml" Requires="v">
                <p:oleObj spid="_x0000_s143762" name="Equation" r:id="rId4" imgW="2387520" imgH="711000" progId="Equation.DSMT4">
                  <p:embed/>
                </p:oleObj>
              </mc:Choice>
              <mc:Fallback>
                <p:oleObj name="Equation" r:id="rId4" imgW="2387520" imgH="71100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5"/>
                      <a:stretch>
                        <a:fillRect/>
                      </a:stretch>
                    </p:blipFill>
                    <p:spPr>
                      <a:xfrm>
                        <a:off x="3279653" y="3964053"/>
                        <a:ext cx="6610350" cy="1946275"/>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0EF08A0B-0579-4680-AD12-C5536FE6A623}"/>
              </a:ext>
            </a:extLst>
          </p:cNvPr>
          <p:cNvSpPr/>
          <p:nvPr/>
        </p:nvSpPr>
        <p:spPr>
          <a:xfrm>
            <a:off x="920348" y="4675580"/>
            <a:ext cx="2236510" cy="523220"/>
          </a:xfrm>
          <a:prstGeom prst="rect">
            <a:avLst/>
          </a:prstGeom>
        </p:spPr>
        <p:txBody>
          <a:bodyPr wrap="none">
            <a:spAutoFit/>
          </a:bodyPr>
          <a:lstStyle/>
          <a:p>
            <a:r>
              <a:rPr lang="zh-CN" altLang="en-US" dirty="0">
                <a:solidFill>
                  <a:schemeClr val="bg1"/>
                </a:solidFill>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Prewitt算子</a:t>
            </a:r>
          </a:p>
        </p:txBody>
      </p:sp>
      <p:sp>
        <p:nvSpPr>
          <p:cNvPr id="14" name="矩形 13">
            <a:extLst>
              <a:ext uri="{FF2B5EF4-FFF2-40B4-BE49-F238E27FC236}">
                <a16:creationId xmlns:a16="http://schemas.microsoft.com/office/drawing/2014/main" id="{B15D7BE2-27C2-4029-9EBA-55BE5194EE81}"/>
              </a:ext>
            </a:extLst>
          </p:cNvPr>
          <p:cNvSpPr/>
          <p:nvPr/>
        </p:nvSpPr>
        <p:spPr>
          <a:xfrm>
            <a:off x="1132746" y="1966426"/>
            <a:ext cx="1811714" cy="523220"/>
          </a:xfrm>
          <a:prstGeom prst="rect">
            <a:avLst/>
          </a:prstGeom>
        </p:spPr>
        <p:txBody>
          <a:bodyPr wrap="none">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Sobel算子</a:t>
            </a:r>
          </a:p>
        </p:txBody>
      </p:sp>
      <p:graphicFrame>
        <p:nvGraphicFramePr>
          <p:cNvPr id="21" name="对象 20">
            <a:extLst>
              <a:ext uri="{FF2B5EF4-FFF2-40B4-BE49-F238E27FC236}">
                <a16:creationId xmlns:a16="http://schemas.microsoft.com/office/drawing/2014/main" id="{510F644E-172F-4408-984E-7C1A22228511}"/>
              </a:ext>
            </a:extLst>
          </p:cNvPr>
          <p:cNvGraphicFramePr>
            <a:graphicFrameLocks noChangeAspect="1"/>
          </p:cNvGraphicFramePr>
          <p:nvPr>
            <p:extLst>
              <p:ext uri="{D42A27DB-BD31-4B8C-83A1-F6EECF244321}">
                <p14:modId xmlns:p14="http://schemas.microsoft.com/office/powerpoint/2010/main" val="1756913995"/>
              </p:ext>
            </p:extLst>
          </p:nvPr>
        </p:nvGraphicFramePr>
        <p:xfrm>
          <a:off x="3365148" y="1301615"/>
          <a:ext cx="6784975" cy="1946275"/>
        </p:xfrm>
        <a:graphic>
          <a:graphicData uri="http://schemas.openxmlformats.org/presentationml/2006/ole">
            <mc:AlternateContent xmlns:mc="http://schemas.openxmlformats.org/markup-compatibility/2006">
              <mc:Choice xmlns:v="urn:schemas-microsoft-com:vml" Requires="v">
                <p:oleObj spid="_x0000_s143763" name="Equation" r:id="rId6" imgW="2450880" imgH="711000" progId="Equation.DSMT4">
                  <p:embed/>
                </p:oleObj>
              </mc:Choice>
              <mc:Fallback>
                <p:oleObj name="Equation" r:id="rId6" imgW="2450880" imgH="711000" progId="Equation.DSMT4">
                  <p:embed/>
                  <p:pic>
                    <p:nvPicPr>
                      <p:cNvPr id="9" name="对象 8">
                        <a:extLst>
                          <a:ext uri="{FF2B5EF4-FFF2-40B4-BE49-F238E27FC236}">
                            <a16:creationId xmlns:a16="http://schemas.microsoft.com/office/drawing/2014/main" id="{5F845B10-C5FC-42F5-8BD6-05135A6213D3}"/>
                          </a:ext>
                        </a:extLst>
                      </p:cNvPr>
                      <p:cNvPicPr/>
                      <p:nvPr/>
                    </p:nvPicPr>
                    <p:blipFill>
                      <a:blip r:embed="rId7"/>
                      <a:stretch>
                        <a:fillRect/>
                      </a:stretch>
                    </p:blipFill>
                    <p:spPr>
                      <a:xfrm>
                        <a:off x="3365148" y="1301615"/>
                        <a:ext cx="6784975" cy="1946275"/>
                      </a:xfrm>
                      <a:prstGeom prst="rect">
                        <a:avLst/>
                      </a:prstGeom>
                    </p:spPr>
                  </p:pic>
                </p:oleObj>
              </mc:Fallback>
            </mc:AlternateContent>
          </a:graphicData>
        </a:graphic>
      </p:graphicFrame>
      <p:grpSp>
        <p:nvGrpSpPr>
          <p:cNvPr id="12" name="组合 11">
            <a:extLst>
              <a:ext uri="{FF2B5EF4-FFF2-40B4-BE49-F238E27FC236}">
                <a16:creationId xmlns:a16="http://schemas.microsoft.com/office/drawing/2014/main" id="{14E6F7E8-3BEC-4A0B-87FD-655361B1F101}"/>
              </a:ext>
            </a:extLst>
          </p:cNvPr>
          <p:cNvGrpSpPr/>
          <p:nvPr/>
        </p:nvGrpSpPr>
        <p:grpSpPr>
          <a:xfrm>
            <a:off x="6882254" y="557212"/>
            <a:ext cx="4924073" cy="1619722"/>
            <a:chOff x="222358" y="3495675"/>
            <a:chExt cx="11811606" cy="2924415"/>
          </a:xfrm>
        </p:grpSpPr>
        <p:pic>
          <p:nvPicPr>
            <p:cNvPr id="11" name="图片 10">
              <a:extLst>
                <a:ext uri="{FF2B5EF4-FFF2-40B4-BE49-F238E27FC236}">
                  <a16:creationId xmlns:a16="http://schemas.microsoft.com/office/drawing/2014/main" id="{68782945-E955-44EA-B5A8-AAAD8ED4C734}"/>
                </a:ext>
              </a:extLst>
            </p:cNvPr>
            <p:cNvPicPr>
              <a:picLocks noChangeAspect="1"/>
            </p:cNvPicPr>
            <p:nvPr/>
          </p:nvPicPr>
          <p:blipFill rotWithShape="1">
            <a:blip r:embed="rId8"/>
            <a:srcRect l="9767" t="486" b="66661"/>
            <a:stretch/>
          </p:blipFill>
          <p:spPr>
            <a:xfrm>
              <a:off x="222358" y="3495675"/>
              <a:ext cx="3860803" cy="2924415"/>
            </a:xfrm>
            <a:prstGeom prst="rect">
              <a:avLst/>
            </a:prstGeom>
          </p:spPr>
        </p:pic>
        <p:pic>
          <p:nvPicPr>
            <p:cNvPr id="25" name="图片 24">
              <a:extLst>
                <a:ext uri="{FF2B5EF4-FFF2-40B4-BE49-F238E27FC236}">
                  <a16:creationId xmlns:a16="http://schemas.microsoft.com/office/drawing/2014/main" id="{F7E019B6-3E35-48F2-B322-7F831A7DFDF7}"/>
                </a:ext>
              </a:extLst>
            </p:cNvPr>
            <p:cNvPicPr>
              <a:picLocks noChangeAspect="1"/>
            </p:cNvPicPr>
            <p:nvPr/>
          </p:nvPicPr>
          <p:blipFill rotWithShape="1">
            <a:blip r:embed="rId8"/>
            <a:srcRect l="9767" t="33825" b="33321"/>
            <a:stretch/>
          </p:blipFill>
          <p:spPr>
            <a:xfrm>
              <a:off x="4197760" y="3495675"/>
              <a:ext cx="3860803" cy="2924414"/>
            </a:xfrm>
            <a:prstGeom prst="rect">
              <a:avLst/>
            </a:prstGeom>
          </p:spPr>
        </p:pic>
        <p:pic>
          <p:nvPicPr>
            <p:cNvPr id="26" name="图片 25">
              <a:extLst>
                <a:ext uri="{FF2B5EF4-FFF2-40B4-BE49-F238E27FC236}">
                  <a16:creationId xmlns:a16="http://schemas.microsoft.com/office/drawing/2014/main" id="{B5858D72-B7EF-46AA-8959-C459C6B51739}"/>
                </a:ext>
              </a:extLst>
            </p:cNvPr>
            <p:cNvPicPr>
              <a:picLocks noChangeAspect="1"/>
            </p:cNvPicPr>
            <p:nvPr/>
          </p:nvPicPr>
          <p:blipFill rotWithShape="1">
            <a:blip r:embed="rId8"/>
            <a:srcRect l="9767" t="67164"/>
            <a:stretch/>
          </p:blipFill>
          <p:spPr>
            <a:xfrm>
              <a:off x="8173161" y="3495675"/>
              <a:ext cx="3860803" cy="2922786"/>
            </a:xfrm>
            <a:prstGeom prst="rect">
              <a:avLst/>
            </a:prstGeom>
          </p:spPr>
        </p:pic>
      </p:grpSp>
    </p:spTree>
    <p:extLst>
      <p:ext uri="{BB962C8B-B14F-4D97-AF65-F5344CB8AC3E}">
        <p14:creationId xmlns:p14="http://schemas.microsoft.com/office/powerpoint/2010/main" val="123002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childTnLst>
                          </p:cTn>
                        </p:par>
                        <p:par>
                          <p:cTn id="13" fill="hold">
                            <p:stCondLst>
                              <p:cond delay="750"/>
                            </p:stCondLst>
                            <p:childTnLst>
                              <p:par>
                                <p:cTn id="14" presetID="22" presetClass="exit" presetSubtype="4" fill="hold" nodeType="afterEffect">
                                  <p:stCondLst>
                                    <p:cond delay="0"/>
                                  </p:stCondLst>
                                  <p:childTnLst>
                                    <p:animEffect transition="out" filter="wipe(down)">
                                      <p:cBhvr>
                                        <p:cTn id="15" dur="300"/>
                                        <p:tgtEl>
                                          <p:spTgt spid="9"/>
                                        </p:tgtEl>
                                      </p:cBhvr>
                                    </p:animEffect>
                                    <p:set>
                                      <p:cBhvr>
                                        <p:cTn id="16" dur="1" fill="hold">
                                          <p:stCondLst>
                                            <p:cond delay="299"/>
                                          </p:stCondLst>
                                        </p:cTn>
                                        <p:tgtEl>
                                          <p:spTgt spid="9"/>
                                        </p:tgtEl>
                                        <p:attrNameLst>
                                          <p:attrName>style.visibility</p:attrName>
                                        </p:attrNameLst>
                                      </p:cBhvr>
                                      <p:to>
                                        <p:strVal val="hidden"/>
                                      </p:to>
                                    </p:set>
                                  </p:childTnLst>
                                </p:cTn>
                              </p:par>
                            </p:childTnLst>
                          </p:cTn>
                        </p:par>
                        <p:par>
                          <p:cTn id="17" fill="hold">
                            <p:stCondLst>
                              <p:cond delay="1050"/>
                            </p:stCondLst>
                            <p:childTnLst>
                              <p:par>
                                <p:cTn id="18" presetID="22" presetClass="exit" presetSubtype="2" fill="hold" grpId="1" nodeType="afterEffect">
                                  <p:stCondLst>
                                    <p:cond delay="0"/>
                                  </p:stCondLst>
                                  <p:childTnLst>
                                    <p:animEffect transition="out" filter="wipe(right)">
                                      <p:cBhvr>
                                        <p:cTn id="19" dur="300"/>
                                        <p:tgtEl>
                                          <p:spTgt spid="5"/>
                                        </p:tgtEl>
                                      </p:cBhvr>
                                    </p:animEffect>
                                    <p:set>
                                      <p:cBhvr>
                                        <p:cTn id="20" dur="1" fill="hold">
                                          <p:stCondLst>
                                            <p:cond delay="299"/>
                                          </p:stCondLst>
                                        </p:cTn>
                                        <p:tgtEl>
                                          <p:spTgt spid="5"/>
                                        </p:tgtEl>
                                        <p:attrNameLst>
                                          <p:attrName>style.visibility</p:attrName>
                                        </p:attrNameLst>
                                      </p:cBhvr>
                                      <p:to>
                                        <p:strVal val="hidden"/>
                                      </p:to>
                                    </p:set>
                                  </p:childTnLst>
                                </p:cTn>
                              </p:par>
                            </p:childTnLst>
                          </p:cTn>
                        </p:par>
                        <p:par>
                          <p:cTn id="21" fill="hold">
                            <p:stCondLst>
                              <p:cond delay="135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750"/>
                                        <p:tgtEl>
                                          <p:spTgt spid="21"/>
                                        </p:tgtEl>
                                      </p:cBhvr>
                                    </p:animEffect>
                                  </p:childTnLst>
                                </p:cTn>
                              </p:par>
                            </p:childTnLst>
                          </p:cTn>
                        </p:par>
                        <p:par>
                          <p:cTn id="30" fill="hold">
                            <p:stCondLst>
                              <p:cond delay="750"/>
                            </p:stCondLst>
                            <p:childTnLst>
                              <p:par>
                                <p:cTn id="31" presetID="22" presetClass="exit" presetSubtype="4" fill="hold" nodeType="afterEffect">
                                  <p:stCondLst>
                                    <p:cond delay="0"/>
                                  </p:stCondLst>
                                  <p:childTnLst>
                                    <p:animEffect transition="out" filter="wipe(down)">
                                      <p:cBhvr>
                                        <p:cTn id="32" dur="300"/>
                                        <p:tgtEl>
                                          <p:spTgt spid="21"/>
                                        </p:tgtEl>
                                      </p:cBhvr>
                                    </p:animEffect>
                                    <p:set>
                                      <p:cBhvr>
                                        <p:cTn id="33" dur="1" fill="hold">
                                          <p:stCondLst>
                                            <p:cond delay="299"/>
                                          </p:stCondLst>
                                        </p:cTn>
                                        <p:tgtEl>
                                          <p:spTgt spid="2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基于梯度的边缘检测算法</a:t>
            </a:r>
          </a:p>
        </p:txBody>
      </p:sp>
      <p:graphicFrame>
        <p:nvGraphicFramePr>
          <p:cNvPr id="12" name="对象 11">
            <a:extLst>
              <a:ext uri="{FF2B5EF4-FFF2-40B4-BE49-F238E27FC236}">
                <a16:creationId xmlns:a16="http://schemas.microsoft.com/office/drawing/2014/main" id="{864153EC-4C93-47DE-990C-3E03663AD2D7}"/>
              </a:ext>
            </a:extLst>
          </p:cNvPr>
          <p:cNvGraphicFramePr>
            <a:graphicFrameLocks noChangeAspect="1"/>
          </p:cNvGraphicFramePr>
          <p:nvPr>
            <p:extLst>
              <p:ext uri="{D42A27DB-BD31-4B8C-83A1-F6EECF244321}">
                <p14:modId xmlns:p14="http://schemas.microsoft.com/office/powerpoint/2010/main" val="804484712"/>
              </p:ext>
            </p:extLst>
          </p:nvPr>
        </p:nvGraphicFramePr>
        <p:xfrm>
          <a:off x="188339" y="1685922"/>
          <a:ext cx="11815322" cy="3527047"/>
        </p:xfrm>
        <a:graphic>
          <a:graphicData uri="http://schemas.openxmlformats.org/presentationml/2006/ole">
            <mc:AlternateContent xmlns:mc="http://schemas.openxmlformats.org/markup-compatibility/2006">
              <mc:Choice xmlns:v="urn:schemas-microsoft-com:vml" Requires="v">
                <p:oleObj spid="_x0000_s147686" name="Equation" r:id="rId4" imgW="4711680" imgH="1422360" progId="Equation.DSMT4">
                  <p:embed/>
                </p:oleObj>
              </mc:Choice>
              <mc:Fallback>
                <p:oleObj name="Equation" r:id="rId4" imgW="4711680" imgH="1422360" progId="Equation.DSMT4">
                  <p:embed/>
                  <p:pic>
                    <p:nvPicPr>
                      <p:cNvPr id="12" name="对象 11">
                        <a:extLst>
                          <a:ext uri="{FF2B5EF4-FFF2-40B4-BE49-F238E27FC236}">
                            <a16:creationId xmlns:a16="http://schemas.microsoft.com/office/drawing/2014/main" id="{864153EC-4C93-47DE-990C-3E03663AD2D7}"/>
                          </a:ext>
                        </a:extLst>
                      </p:cNvPr>
                      <p:cNvPicPr/>
                      <p:nvPr/>
                    </p:nvPicPr>
                    <p:blipFill>
                      <a:blip r:embed="rId5"/>
                      <a:stretch>
                        <a:fillRect/>
                      </a:stretch>
                    </p:blipFill>
                    <p:spPr>
                      <a:xfrm>
                        <a:off x="188339" y="1685922"/>
                        <a:ext cx="11815322" cy="3527047"/>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09D3F15D-D5B6-4B98-836D-1AF971B21C24}"/>
              </a:ext>
            </a:extLst>
          </p:cNvPr>
          <p:cNvGrpSpPr/>
          <p:nvPr/>
        </p:nvGrpSpPr>
        <p:grpSpPr>
          <a:xfrm>
            <a:off x="2600668" y="5325691"/>
            <a:ext cx="7029450" cy="1587531"/>
            <a:chOff x="1719087" y="5619748"/>
            <a:chExt cx="7029450" cy="1587531"/>
          </a:xfrm>
        </p:grpSpPr>
        <p:graphicFrame>
          <p:nvGraphicFramePr>
            <p:cNvPr id="18" name="对象 17">
              <a:extLst>
                <a:ext uri="{FF2B5EF4-FFF2-40B4-BE49-F238E27FC236}">
                  <a16:creationId xmlns:a16="http://schemas.microsoft.com/office/drawing/2014/main" id="{BEC8CC4C-F9C0-4C20-B87B-67CBA0C0A31D}"/>
                </a:ext>
              </a:extLst>
            </p:cNvPr>
            <p:cNvGraphicFramePr>
              <a:graphicFrameLocks noChangeAspect="1"/>
            </p:cNvGraphicFramePr>
            <p:nvPr>
              <p:extLst>
                <p:ext uri="{D42A27DB-BD31-4B8C-83A1-F6EECF244321}">
                  <p14:modId xmlns:p14="http://schemas.microsoft.com/office/powerpoint/2010/main" val="3144121457"/>
                </p:ext>
              </p:extLst>
            </p:nvPr>
          </p:nvGraphicFramePr>
          <p:xfrm>
            <a:off x="1719087" y="5619748"/>
            <a:ext cx="7029450" cy="695325"/>
          </p:xfrm>
          <a:graphic>
            <a:graphicData uri="http://schemas.openxmlformats.org/presentationml/2006/ole">
              <mc:AlternateContent xmlns:mc="http://schemas.openxmlformats.org/markup-compatibility/2006">
                <mc:Choice xmlns:v="urn:schemas-microsoft-com:vml" Requires="v">
                  <p:oleObj spid="_x0000_s147687" name="Equation" r:id="rId6" imgW="2539800" imgH="253800" progId="Equation.DSMT4">
                    <p:embed/>
                  </p:oleObj>
                </mc:Choice>
                <mc:Fallback>
                  <p:oleObj name="Equation" r:id="rId6" imgW="2539800" imgH="253800" progId="Equation.DSMT4">
                    <p:embed/>
                    <p:pic>
                      <p:nvPicPr>
                        <p:cNvPr id="18" name="对象 17">
                          <a:extLst>
                            <a:ext uri="{FF2B5EF4-FFF2-40B4-BE49-F238E27FC236}">
                              <a16:creationId xmlns:a16="http://schemas.microsoft.com/office/drawing/2014/main" id="{BEC8CC4C-F9C0-4C20-B87B-67CBA0C0A31D}"/>
                            </a:ext>
                          </a:extLst>
                        </p:cNvPr>
                        <p:cNvPicPr/>
                        <p:nvPr/>
                      </p:nvPicPr>
                      <p:blipFill>
                        <a:blip r:embed="rId7"/>
                        <a:stretch>
                          <a:fillRect/>
                        </a:stretch>
                      </p:blipFill>
                      <p:spPr>
                        <a:xfrm>
                          <a:off x="1719087" y="5619748"/>
                          <a:ext cx="7029450" cy="6953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F936C5D-6A93-4032-BE85-21EBC2E3B8CB}"/>
                </a:ext>
              </a:extLst>
            </p:cNvPr>
            <p:cNvGraphicFramePr>
              <a:graphicFrameLocks noChangeAspect="1"/>
            </p:cNvGraphicFramePr>
            <p:nvPr>
              <p:extLst>
                <p:ext uri="{D42A27DB-BD31-4B8C-83A1-F6EECF244321}">
                  <p14:modId xmlns:p14="http://schemas.microsoft.com/office/powerpoint/2010/main" val="2159652736"/>
                </p:ext>
              </p:extLst>
            </p:nvPr>
          </p:nvGraphicFramePr>
          <p:xfrm>
            <a:off x="1719087" y="6129367"/>
            <a:ext cx="5026025" cy="1077912"/>
          </p:xfrm>
          <a:graphic>
            <a:graphicData uri="http://schemas.openxmlformats.org/presentationml/2006/ole">
              <mc:AlternateContent xmlns:mc="http://schemas.openxmlformats.org/markup-compatibility/2006">
                <mc:Choice xmlns:v="urn:schemas-microsoft-com:vml" Requires="v">
                  <p:oleObj spid="_x0000_s147688" name="Equation" r:id="rId8" imgW="1815840" imgH="393480" progId="Equation.DSMT4">
                    <p:embed/>
                  </p:oleObj>
                </mc:Choice>
                <mc:Fallback>
                  <p:oleObj name="Equation" r:id="rId8" imgW="1815840" imgH="393480" progId="Equation.DSMT4">
                    <p:embed/>
                    <p:pic>
                      <p:nvPicPr>
                        <p:cNvPr id="19" name="对象 18">
                          <a:extLst>
                            <a:ext uri="{FF2B5EF4-FFF2-40B4-BE49-F238E27FC236}">
                              <a16:creationId xmlns:a16="http://schemas.microsoft.com/office/drawing/2014/main" id="{5F936C5D-6A93-4032-BE85-21EBC2E3B8CB}"/>
                            </a:ext>
                          </a:extLst>
                        </p:cNvPr>
                        <p:cNvPicPr/>
                        <p:nvPr/>
                      </p:nvPicPr>
                      <p:blipFill>
                        <a:blip r:embed="rId9"/>
                        <a:stretch>
                          <a:fillRect/>
                        </a:stretch>
                      </p:blipFill>
                      <p:spPr>
                        <a:xfrm>
                          <a:off x="1719087" y="6129367"/>
                          <a:ext cx="5026025" cy="1077912"/>
                        </a:xfrm>
                        <a:prstGeom prst="rect">
                          <a:avLst/>
                        </a:prstGeom>
                      </p:spPr>
                    </p:pic>
                  </p:oleObj>
                </mc:Fallback>
              </mc:AlternateContent>
            </a:graphicData>
          </a:graphic>
        </p:graphicFrame>
      </p:grpSp>
    </p:spTree>
    <p:extLst>
      <p:ext uri="{BB962C8B-B14F-4D97-AF65-F5344CB8AC3E}">
        <p14:creationId xmlns:p14="http://schemas.microsoft.com/office/powerpoint/2010/main" val="217809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300"/>
                                        <p:tgtEl>
                                          <p:spTgt spid="12"/>
                                        </p:tgtEl>
                                      </p:cBhvr>
                                    </p:animEffect>
                                    <p:set>
                                      <p:cBhvr>
                                        <p:cTn id="17" dur="1" fill="hold">
                                          <p:stCondLst>
                                            <p:cond delay="299"/>
                                          </p:stCondLst>
                                        </p:cTn>
                                        <p:tgtEl>
                                          <p:spTgt spid="12"/>
                                        </p:tgtEl>
                                        <p:attrNameLst>
                                          <p:attrName>style.visibility</p:attrName>
                                        </p:attrNameLst>
                                      </p:cBhvr>
                                      <p:to>
                                        <p:strVal val="hidden"/>
                                      </p:to>
                                    </p:set>
                                  </p:childTnLst>
                                </p:cTn>
                              </p:par>
                            </p:childTnLst>
                          </p:cTn>
                        </p:par>
                        <p:par>
                          <p:cTn id="18" fill="hold">
                            <p:stCondLst>
                              <p:cond delay="300"/>
                            </p:stCondLst>
                            <p:childTnLst>
                              <p:par>
                                <p:cTn id="19" presetID="22" presetClass="exit" presetSubtype="4" fill="hold" nodeType="afterEffect">
                                  <p:stCondLst>
                                    <p:cond delay="0"/>
                                  </p:stCondLst>
                                  <p:childTnLst>
                                    <p:animEffect transition="out" filter="wipe(down)">
                                      <p:cBhvr>
                                        <p:cTn id="20" dur="300"/>
                                        <p:tgtEl>
                                          <p:spTgt spid="15"/>
                                        </p:tgtEl>
                                      </p:cBhvr>
                                    </p:animEffect>
                                    <p:set>
                                      <p:cBhvr>
                                        <p:cTn id="21" dur="1" fill="hold">
                                          <p:stCondLst>
                                            <p:cond delay="2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基于梯度的边缘检测算法</a:t>
            </a:r>
          </a:p>
        </p:txBody>
      </p:sp>
      <p:pic>
        <p:nvPicPr>
          <p:cNvPr id="2" name="图片 1">
            <a:extLst>
              <a:ext uri="{FF2B5EF4-FFF2-40B4-BE49-F238E27FC236}">
                <a16:creationId xmlns:a16="http://schemas.microsoft.com/office/drawing/2014/main" id="{FD52E5FE-FA1D-43AC-9C5B-09BEE27E3890}"/>
              </a:ext>
            </a:extLst>
          </p:cNvPr>
          <p:cNvPicPr>
            <a:picLocks noChangeAspect="1"/>
          </p:cNvPicPr>
          <p:nvPr/>
        </p:nvPicPr>
        <p:blipFill rotWithShape="1">
          <a:blip r:embed="rId3"/>
          <a:srcRect t="2420"/>
          <a:stretch/>
        </p:blipFill>
        <p:spPr>
          <a:xfrm>
            <a:off x="4853267" y="3740349"/>
            <a:ext cx="6284903" cy="3090448"/>
          </a:xfrm>
          <a:prstGeom prst="rect">
            <a:avLst/>
          </a:prstGeom>
        </p:spPr>
      </p:pic>
      <p:sp>
        <p:nvSpPr>
          <p:cNvPr id="11" name="文本框 10">
            <a:extLst>
              <a:ext uri="{FF2B5EF4-FFF2-40B4-BE49-F238E27FC236}">
                <a16:creationId xmlns:a16="http://schemas.microsoft.com/office/drawing/2014/main" id="{C8E3D817-BAFE-443B-B144-CCB2E04A1CE4}"/>
              </a:ext>
            </a:extLst>
          </p:cNvPr>
          <p:cNvSpPr txBox="1"/>
          <p:nvPr/>
        </p:nvSpPr>
        <p:spPr>
          <a:xfrm>
            <a:off x="1381935" y="1856179"/>
            <a:ext cx="9228112"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一般来说，基于梯度的边缘检测算子的半径都很小（一般为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）且是固定的，所以对于一些稍宽的边，在检测结果中容易出现宽边和双边现象，而且没有相应的理论方法来确定最终的边缘定位问题。</a:t>
            </a:r>
          </a:p>
        </p:txBody>
      </p:sp>
      <p:pic>
        <p:nvPicPr>
          <p:cNvPr id="13" name="图片 12">
            <a:extLst>
              <a:ext uri="{FF2B5EF4-FFF2-40B4-BE49-F238E27FC236}">
                <a16:creationId xmlns:a16="http://schemas.microsoft.com/office/drawing/2014/main" id="{44E02A3C-932E-49A1-BC6A-FC4A05F71E7D}"/>
              </a:ext>
            </a:extLst>
          </p:cNvPr>
          <p:cNvPicPr>
            <a:picLocks noChangeAspect="1"/>
          </p:cNvPicPr>
          <p:nvPr/>
        </p:nvPicPr>
        <p:blipFill rotWithShape="1">
          <a:blip r:embed="rId4"/>
          <a:srcRect t="6181" b="22034"/>
          <a:stretch/>
        </p:blipFill>
        <p:spPr>
          <a:xfrm>
            <a:off x="700786" y="3956264"/>
            <a:ext cx="3333228" cy="2658617"/>
          </a:xfrm>
          <a:prstGeom prst="rect">
            <a:avLst/>
          </a:prstGeom>
        </p:spPr>
      </p:pic>
    </p:spTree>
    <p:extLst>
      <p:ext uri="{BB962C8B-B14F-4D97-AF65-F5344CB8AC3E}">
        <p14:creationId xmlns:p14="http://schemas.microsoft.com/office/powerpoint/2010/main" val="50853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8933856"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基于二阶微分的边缘检测算法</a:t>
            </a:r>
          </a:p>
        </p:txBody>
      </p:sp>
      <p:graphicFrame>
        <p:nvGraphicFramePr>
          <p:cNvPr id="13" name="对象 12">
            <a:extLst>
              <a:ext uri="{FF2B5EF4-FFF2-40B4-BE49-F238E27FC236}">
                <a16:creationId xmlns:a16="http://schemas.microsoft.com/office/drawing/2014/main" id="{19D9E1BC-958F-4602-8571-8268DD0C9A58}"/>
              </a:ext>
            </a:extLst>
          </p:cNvPr>
          <p:cNvGraphicFramePr>
            <a:graphicFrameLocks noChangeAspect="1"/>
          </p:cNvGraphicFramePr>
          <p:nvPr>
            <p:extLst>
              <p:ext uri="{D42A27DB-BD31-4B8C-83A1-F6EECF244321}">
                <p14:modId xmlns:p14="http://schemas.microsoft.com/office/powerpoint/2010/main" val="2755530673"/>
              </p:ext>
            </p:extLst>
          </p:nvPr>
        </p:nvGraphicFramePr>
        <p:xfrm>
          <a:off x="1363663" y="2052638"/>
          <a:ext cx="4360862" cy="1147762"/>
        </p:xfrm>
        <a:graphic>
          <a:graphicData uri="http://schemas.openxmlformats.org/presentationml/2006/ole">
            <mc:AlternateContent xmlns:mc="http://schemas.openxmlformats.org/markup-compatibility/2006">
              <mc:Choice xmlns:v="urn:schemas-microsoft-com:vml" Requires="v">
                <p:oleObj spid="_x0000_s149019" name="Equation" r:id="rId4" imgW="1574640" imgH="419040" progId="Equation.DSMT4">
                  <p:embed/>
                </p:oleObj>
              </mc:Choice>
              <mc:Fallback>
                <p:oleObj name="Equation" r:id="rId4" imgW="1574640" imgH="419040" progId="Equation.DSMT4">
                  <p:embed/>
                  <p:pic>
                    <p:nvPicPr>
                      <p:cNvPr id="6" name="对象 5">
                        <a:extLst>
                          <a:ext uri="{FF2B5EF4-FFF2-40B4-BE49-F238E27FC236}">
                            <a16:creationId xmlns:a16="http://schemas.microsoft.com/office/drawing/2014/main" id="{72757706-5521-46A3-8385-3E8ABB8875C1}"/>
                          </a:ext>
                        </a:extLst>
                      </p:cNvPr>
                      <p:cNvPicPr/>
                      <p:nvPr/>
                    </p:nvPicPr>
                    <p:blipFill>
                      <a:blip r:embed="rId5"/>
                      <a:stretch>
                        <a:fillRect/>
                      </a:stretch>
                    </p:blipFill>
                    <p:spPr>
                      <a:xfrm>
                        <a:off x="1363663" y="2052638"/>
                        <a:ext cx="4360862" cy="11477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EC6BF2A-0328-4B90-980B-E2E4CEE31A2E}"/>
              </a:ext>
            </a:extLst>
          </p:cNvPr>
          <p:cNvGraphicFramePr>
            <a:graphicFrameLocks noChangeAspect="1"/>
          </p:cNvGraphicFramePr>
          <p:nvPr>
            <p:extLst>
              <p:ext uri="{D42A27DB-BD31-4B8C-83A1-F6EECF244321}">
                <p14:modId xmlns:p14="http://schemas.microsoft.com/office/powerpoint/2010/main" val="991226775"/>
              </p:ext>
            </p:extLst>
          </p:nvPr>
        </p:nvGraphicFramePr>
        <p:xfrm>
          <a:off x="6530975" y="2049463"/>
          <a:ext cx="4886325" cy="1147762"/>
        </p:xfrm>
        <a:graphic>
          <a:graphicData uri="http://schemas.openxmlformats.org/presentationml/2006/ole">
            <mc:AlternateContent xmlns:mc="http://schemas.openxmlformats.org/markup-compatibility/2006">
              <mc:Choice xmlns:v="urn:schemas-microsoft-com:vml" Requires="v">
                <p:oleObj spid="_x0000_s149020" name="Equation" r:id="rId6" imgW="1765080" imgH="419040" progId="Equation.DSMT4">
                  <p:embed/>
                </p:oleObj>
              </mc:Choice>
              <mc:Fallback>
                <p:oleObj name="Equation" r:id="rId6" imgW="1765080" imgH="419040" progId="Equation.DSMT4">
                  <p:embed/>
                  <p:pic>
                    <p:nvPicPr>
                      <p:cNvPr id="10" name="对象 9">
                        <a:extLst>
                          <a:ext uri="{FF2B5EF4-FFF2-40B4-BE49-F238E27FC236}">
                            <a16:creationId xmlns:a16="http://schemas.microsoft.com/office/drawing/2014/main" id="{9D83A14D-A934-4351-9C15-7516DB25447B}"/>
                          </a:ext>
                        </a:extLst>
                      </p:cNvPr>
                      <p:cNvPicPr/>
                      <p:nvPr/>
                    </p:nvPicPr>
                    <p:blipFill>
                      <a:blip r:embed="rId7"/>
                      <a:stretch>
                        <a:fillRect/>
                      </a:stretch>
                    </p:blipFill>
                    <p:spPr>
                      <a:xfrm>
                        <a:off x="6530975" y="2049463"/>
                        <a:ext cx="4886325" cy="114776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2FCD6351-AA1B-4F84-BE86-077E3619B04F}"/>
              </a:ext>
            </a:extLst>
          </p:cNvPr>
          <p:cNvGraphicFramePr>
            <a:graphicFrameLocks noChangeAspect="1"/>
          </p:cNvGraphicFramePr>
          <p:nvPr>
            <p:extLst>
              <p:ext uri="{D42A27DB-BD31-4B8C-83A1-F6EECF244321}">
                <p14:modId xmlns:p14="http://schemas.microsoft.com/office/powerpoint/2010/main" val="2832371675"/>
              </p:ext>
            </p:extLst>
          </p:nvPr>
        </p:nvGraphicFramePr>
        <p:xfrm>
          <a:off x="1222375" y="3603625"/>
          <a:ext cx="4678363" cy="1079500"/>
        </p:xfrm>
        <a:graphic>
          <a:graphicData uri="http://schemas.openxmlformats.org/presentationml/2006/ole">
            <mc:AlternateContent xmlns:mc="http://schemas.openxmlformats.org/markup-compatibility/2006">
              <mc:Choice xmlns:v="urn:schemas-microsoft-com:vml" Requires="v">
                <p:oleObj spid="_x0000_s149021" name="Equation" r:id="rId8" imgW="1688760" imgH="393480" progId="Equation.DSMT4">
                  <p:embed/>
                </p:oleObj>
              </mc:Choice>
              <mc:Fallback>
                <p:oleObj name="Equation" r:id="rId8" imgW="1688760" imgH="393480" progId="Equation.DSMT4">
                  <p:embed/>
                  <p:pic>
                    <p:nvPicPr>
                      <p:cNvPr id="11" name="对象 10">
                        <a:extLst>
                          <a:ext uri="{FF2B5EF4-FFF2-40B4-BE49-F238E27FC236}">
                            <a16:creationId xmlns:a16="http://schemas.microsoft.com/office/drawing/2014/main" id="{D35FFB12-8A5D-427D-88D1-2A1CCF904D6B}"/>
                          </a:ext>
                        </a:extLst>
                      </p:cNvPr>
                      <p:cNvPicPr/>
                      <p:nvPr/>
                    </p:nvPicPr>
                    <p:blipFill>
                      <a:blip r:embed="rId9"/>
                      <a:stretch>
                        <a:fillRect/>
                      </a:stretch>
                    </p:blipFill>
                    <p:spPr>
                      <a:xfrm>
                        <a:off x="1222375" y="3603625"/>
                        <a:ext cx="4678363" cy="10795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5CD6A5E6-0C37-40D2-8642-76E767AAA474}"/>
              </a:ext>
            </a:extLst>
          </p:cNvPr>
          <p:cNvGraphicFramePr>
            <a:graphicFrameLocks noChangeAspect="1"/>
          </p:cNvGraphicFramePr>
          <p:nvPr>
            <p:extLst>
              <p:ext uri="{D42A27DB-BD31-4B8C-83A1-F6EECF244321}">
                <p14:modId xmlns:p14="http://schemas.microsoft.com/office/powerpoint/2010/main" val="4165367798"/>
              </p:ext>
            </p:extLst>
          </p:nvPr>
        </p:nvGraphicFramePr>
        <p:xfrm>
          <a:off x="5900738" y="3568700"/>
          <a:ext cx="5172075" cy="1149350"/>
        </p:xfrm>
        <a:graphic>
          <a:graphicData uri="http://schemas.openxmlformats.org/presentationml/2006/ole">
            <mc:AlternateContent xmlns:mc="http://schemas.openxmlformats.org/markup-compatibility/2006">
              <mc:Choice xmlns:v="urn:schemas-microsoft-com:vml" Requires="v">
                <p:oleObj spid="_x0000_s149022" name="Equation" r:id="rId10" imgW="1866600" imgH="419040" progId="Equation.DSMT4">
                  <p:embed/>
                </p:oleObj>
              </mc:Choice>
              <mc:Fallback>
                <p:oleObj name="Equation" r:id="rId10" imgW="1866600" imgH="419040" progId="Equation.DSMT4">
                  <p:embed/>
                  <p:pic>
                    <p:nvPicPr>
                      <p:cNvPr id="12" name="对象 11">
                        <a:extLst>
                          <a:ext uri="{FF2B5EF4-FFF2-40B4-BE49-F238E27FC236}">
                            <a16:creationId xmlns:a16="http://schemas.microsoft.com/office/drawing/2014/main" id="{80666306-B68F-4A50-A97B-B56091D9FCF4}"/>
                          </a:ext>
                        </a:extLst>
                      </p:cNvPr>
                      <p:cNvPicPr/>
                      <p:nvPr/>
                    </p:nvPicPr>
                    <p:blipFill>
                      <a:blip r:embed="rId11"/>
                      <a:stretch>
                        <a:fillRect/>
                      </a:stretch>
                    </p:blipFill>
                    <p:spPr>
                      <a:xfrm>
                        <a:off x="5900738" y="3568700"/>
                        <a:ext cx="5172075" cy="114935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542F8A1-CFD0-40FF-B9C7-9243CEC3337F}"/>
              </a:ext>
            </a:extLst>
          </p:cNvPr>
          <p:cNvGraphicFramePr>
            <a:graphicFrameLocks noChangeAspect="1"/>
          </p:cNvGraphicFramePr>
          <p:nvPr>
            <p:extLst>
              <p:ext uri="{D42A27DB-BD31-4B8C-83A1-F6EECF244321}">
                <p14:modId xmlns:p14="http://schemas.microsoft.com/office/powerpoint/2010/main" val="3819854766"/>
              </p:ext>
            </p:extLst>
          </p:nvPr>
        </p:nvGraphicFramePr>
        <p:xfrm>
          <a:off x="823212" y="5066546"/>
          <a:ext cx="6367462" cy="1149350"/>
        </p:xfrm>
        <a:graphic>
          <a:graphicData uri="http://schemas.openxmlformats.org/presentationml/2006/ole">
            <mc:AlternateContent xmlns:mc="http://schemas.openxmlformats.org/markup-compatibility/2006">
              <mc:Choice xmlns:v="urn:schemas-microsoft-com:vml" Requires="v">
                <p:oleObj spid="_x0000_s149023" name="Equation" r:id="rId12" imgW="2298600" imgH="419040" progId="Equation.DSMT4">
                  <p:embed/>
                </p:oleObj>
              </mc:Choice>
              <mc:Fallback>
                <p:oleObj name="Equation" r:id="rId12" imgW="2298600" imgH="419040" progId="Equation.DSMT4">
                  <p:embed/>
                  <p:pic>
                    <p:nvPicPr>
                      <p:cNvPr id="15" name="对象 14">
                        <a:extLst>
                          <a:ext uri="{FF2B5EF4-FFF2-40B4-BE49-F238E27FC236}">
                            <a16:creationId xmlns:a16="http://schemas.microsoft.com/office/drawing/2014/main" id="{2FCD6351-AA1B-4F84-BE86-077E3619B04F}"/>
                          </a:ext>
                        </a:extLst>
                      </p:cNvPr>
                      <p:cNvPicPr/>
                      <p:nvPr/>
                    </p:nvPicPr>
                    <p:blipFill>
                      <a:blip r:embed="rId13"/>
                      <a:stretch>
                        <a:fillRect/>
                      </a:stretch>
                    </p:blipFill>
                    <p:spPr>
                      <a:xfrm>
                        <a:off x="823212" y="5066546"/>
                        <a:ext cx="6367462" cy="114935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FFFC3193-CC79-4B63-9B58-081972BCB981}"/>
              </a:ext>
            </a:extLst>
          </p:cNvPr>
          <p:cNvGraphicFramePr>
            <a:graphicFrameLocks noChangeAspect="1"/>
          </p:cNvGraphicFramePr>
          <p:nvPr>
            <p:extLst>
              <p:ext uri="{D42A27DB-BD31-4B8C-83A1-F6EECF244321}">
                <p14:modId xmlns:p14="http://schemas.microsoft.com/office/powerpoint/2010/main" val="1267989228"/>
              </p:ext>
            </p:extLst>
          </p:nvPr>
        </p:nvGraphicFramePr>
        <p:xfrm>
          <a:off x="8358152" y="4710559"/>
          <a:ext cx="2673350" cy="1949450"/>
        </p:xfrm>
        <a:graphic>
          <a:graphicData uri="http://schemas.openxmlformats.org/presentationml/2006/ole">
            <mc:AlternateContent xmlns:mc="http://schemas.openxmlformats.org/markup-compatibility/2006">
              <mc:Choice xmlns:v="urn:schemas-microsoft-com:vml" Requires="v">
                <p:oleObj spid="_x0000_s149024" name="Equation" r:id="rId14" imgW="965160" imgH="711000" progId="Equation.DSMT4">
                  <p:embed/>
                </p:oleObj>
              </mc:Choice>
              <mc:Fallback>
                <p:oleObj name="Equation" r:id="rId14" imgW="965160" imgH="711000" progId="Equation.DSMT4">
                  <p:embed/>
                  <p:pic>
                    <p:nvPicPr>
                      <p:cNvPr id="18" name="对象 17">
                        <a:extLst>
                          <a:ext uri="{FF2B5EF4-FFF2-40B4-BE49-F238E27FC236}">
                            <a16:creationId xmlns:a16="http://schemas.microsoft.com/office/drawing/2014/main" id="{B542F8A1-CFD0-40FF-B9C7-9243CEC3337F}"/>
                          </a:ext>
                        </a:extLst>
                      </p:cNvPr>
                      <p:cNvPicPr/>
                      <p:nvPr/>
                    </p:nvPicPr>
                    <p:blipFill>
                      <a:blip r:embed="rId15"/>
                      <a:stretch>
                        <a:fillRect/>
                      </a:stretch>
                    </p:blipFill>
                    <p:spPr>
                      <a:xfrm>
                        <a:off x="8358152" y="4710559"/>
                        <a:ext cx="2673350" cy="194945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529DD989-2581-43CC-8EE3-01243B2AB1DF}"/>
              </a:ext>
            </a:extLst>
          </p:cNvPr>
          <p:cNvGraphicFramePr>
            <a:graphicFrameLocks noChangeAspect="1"/>
          </p:cNvGraphicFramePr>
          <p:nvPr>
            <p:extLst>
              <p:ext uri="{D42A27DB-BD31-4B8C-83A1-F6EECF244321}">
                <p14:modId xmlns:p14="http://schemas.microsoft.com/office/powerpoint/2010/main" val="2485204471"/>
              </p:ext>
            </p:extLst>
          </p:nvPr>
        </p:nvGraphicFramePr>
        <p:xfrm>
          <a:off x="2824956" y="2279650"/>
          <a:ext cx="6542088" cy="1949450"/>
        </p:xfrm>
        <a:graphic>
          <a:graphicData uri="http://schemas.openxmlformats.org/presentationml/2006/ole">
            <mc:AlternateContent xmlns:mc="http://schemas.openxmlformats.org/markup-compatibility/2006">
              <mc:Choice xmlns:v="urn:schemas-microsoft-com:vml" Requires="v">
                <p:oleObj spid="_x0000_s149025" name="Equation" r:id="rId16" imgW="2361960" imgH="711000" progId="Equation.DSMT4">
                  <p:embed/>
                </p:oleObj>
              </mc:Choice>
              <mc:Fallback>
                <p:oleObj name="Equation" r:id="rId16" imgW="2361960" imgH="711000" progId="Equation.DSMT4">
                  <p:embed/>
                  <p:pic>
                    <p:nvPicPr>
                      <p:cNvPr id="20" name="对象 19">
                        <a:extLst>
                          <a:ext uri="{FF2B5EF4-FFF2-40B4-BE49-F238E27FC236}">
                            <a16:creationId xmlns:a16="http://schemas.microsoft.com/office/drawing/2014/main" id="{FFFC3193-CC79-4B63-9B58-081972BCB981}"/>
                          </a:ext>
                        </a:extLst>
                      </p:cNvPr>
                      <p:cNvPicPr/>
                      <p:nvPr/>
                    </p:nvPicPr>
                    <p:blipFill>
                      <a:blip r:embed="rId17"/>
                      <a:stretch>
                        <a:fillRect/>
                      </a:stretch>
                    </p:blipFill>
                    <p:spPr>
                      <a:xfrm>
                        <a:off x="2824956" y="2279650"/>
                        <a:ext cx="6542088" cy="1949450"/>
                      </a:xfrm>
                      <a:prstGeom prst="rect">
                        <a:avLst/>
                      </a:prstGeom>
                    </p:spPr>
                  </p:pic>
                </p:oleObj>
              </mc:Fallback>
            </mc:AlternateContent>
          </a:graphicData>
        </a:graphic>
      </p:graphicFrame>
    </p:spTree>
    <p:extLst>
      <p:ext uri="{BB962C8B-B14F-4D97-AF65-F5344CB8AC3E}">
        <p14:creationId xmlns:p14="http://schemas.microsoft.com/office/powerpoint/2010/main" val="24869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7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7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75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7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7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75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400"/>
                                        <p:tgtEl>
                                          <p:spTgt spid="13"/>
                                        </p:tgtEl>
                                      </p:cBhvr>
                                    </p:animEffect>
                                    <p:set>
                                      <p:cBhvr>
                                        <p:cTn id="42" dur="1" fill="hold">
                                          <p:stCondLst>
                                            <p:cond delay="399"/>
                                          </p:stCondLst>
                                        </p:cTn>
                                        <p:tgtEl>
                                          <p:spTgt spid="1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400"/>
                                        <p:tgtEl>
                                          <p:spTgt spid="14"/>
                                        </p:tgtEl>
                                      </p:cBhvr>
                                    </p:animEffect>
                                    <p:set>
                                      <p:cBhvr>
                                        <p:cTn id="45" dur="1" fill="hold">
                                          <p:stCondLst>
                                            <p:cond delay="3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400"/>
                                        <p:tgtEl>
                                          <p:spTgt spid="15"/>
                                        </p:tgtEl>
                                      </p:cBhvr>
                                    </p:animEffect>
                                    <p:set>
                                      <p:cBhvr>
                                        <p:cTn id="48" dur="1" fill="hold">
                                          <p:stCondLst>
                                            <p:cond delay="399"/>
                                          </p:stCondLst>
                                        </p:cTn>
                                        <p:tgtEl>
                                          <p:spTgt spid="1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400"/>
                                        <p:tgtEl>
                                          <p:spTgt spid="17"/>
                                        </p:tgtEl>
                                      </p:cBhvr>
                                    </p:animEffect>
                                    <p:set>
                                      <p:cBhvr>
                                        <p:cTn id="51" dur="1" fill="hold">
                                          <p:stCondLst>
                                            <p:cond delay="399"/>
                                          </p:stCondLst>
                                        </p:cTn>
                                        <p:tgtEl>
                                          <p:spTgt spid="17"/>
                                        </p:tgtEl>
                                        <p:attrNameLst>
                                          <p:attrName>style.visibility</p:attrName>
                                        </p:attrNameLst>
                                      </p:cBhvr>
                                      <p:to>
                                        <p:strVal val="hidden"/>
                                      </p:to>
                                    </p:set>
                                  </p:childTnLst>
                                </p:cTn>
                              </p:par>
                            </p:childTnLst>
                          </p:cTn>
                        </p:par>
                        <p:par>
                          <p:cTn id="52" fill="hold">
                            <p:stCondLst>
                              <p:cond delay="4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185E7-F51B-4A85-A4F5-6BA0F58B691B}"/>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71514C35-EFB5-4EAF-9EE2-EF3E7E51D235}"/>
              </a:ext>
            </a:extLst>
          </p:cNvPr>
          <p:cNvSpPr txBox="1">
            <a:spLocks noGrp="1"/>
          </p:cNvSpPr>
          <p:nvPr>
            <p:ph idx="1"/>
          </p:nvPr>
        </p:nvSpPr>
        <p:spPr>
          <a:xfrm>
            <a:off x="838200" y="1825625"/>
            <a:ext cx="10515600" cy="4351338"/>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LoG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算子（也称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Marr-Hildreth</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算子）的全称为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Laplacian of Gaussian</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，即基于高斯函数的拉普拉斯算子。它有两个待解决的目标：</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ts val="3600"/>
              </a:lnSpc>
              <a:spcBef>
                <a:spcPts val="1800"/>
              </a:spcBef>
              <a:buAutoNum type="arabicPeriod"/>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可以不依赖于图像的尺度进行边缘检测。所以</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LoG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是一种可变大小的滤波算子；</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可以根据需要以不同的准则对边缘位置进行定位。</a:t>
            </a:r>
          </a:p>
        </p:txBody>
      </p:sp>
    </p:spTree>
    <p:extLst>
      <p:ext uri="{BB962C8B-B14F-4D97-AF65-F5344CB8AC3E}">
        <p14:creationId xmlns:p14="http://schemas.microsoft.com/office/powerpoint/2010/main" val="295979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8933856"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基于二阶微分的边缘检测算法</a:t>
            </a:r>
          </a:p>
        </p:txBody>
      </p:sp>
      <p:graphicFrame>
        <p:nvGraphicFramePr>
          <p:cNvPr id="23" name="对象 22">
            <a:extLst>
              <a:ext uri="{FF2B5EF4-FFF2-40B4-BE49-F238E27FC236}">
                <a16:creationId xmlns:a16="http://schemas.microsoft.com/office/drawing/2014/main" id="{A39C7665-7D9A-4BF2-99D3-4BE25D2098CE}"/>
              </a:ext>
            </a:extLst>
          </p:cNvPr>
          <p:cNvGraphicFramePr>
            <a:graphicFrameLocks noChangeAspect="1"/>
          </p:cNvGraphicFramePr>
          <p:nvPr>
            <p:extLst>
              <p:ext uri="{D42A27DB-BD31-4B8C-83A1-F6EECF244321}">
                <p14:modId xmlns:p14="http://schemas.microsoft.com/office/powerpoint/2010/main" val="2794160517"/>
              </p:ext>
            </p:extLst>
          </p:nvPr>
        </p:nvGraphicFramePr>
        <p:xfrm>
          <a:off x="1355620" y="1642785"/>
          <a:ext cx="2917825" cy="1077912"/>
        </p:xfrm>
        <a:graphic>
          <a:graphicData uri="http://schemas.openxmlformats.org/presentationml/2006/ole">
            <mc:AlternateContent xmlns:mc="http://schemas.openxmlformats.org/markup-compatibility/2006">
              <mc:Choice xmlns:v="urn:schemas-microsoft-com:vml" Requires="v">
                <p:oleObj spid="_x0000_s150852" name="Equation" r:id="rId4" imgW="1054080" imgH="393480" progId="Equation.DSMT4">
                  <p:embed/>
                </p:oleObj>
              </mc:Choice>
              <mc:Fallback>
                <p:oleObj name="Equation" r:id="rId4" imgW="1054080" imgH="393480" progId="Equation.DSMT4">
                  <p:embed/>
                  <p:pic>
                    <p:nvPicPr>
                      <p:cNvPr id="9" name="对象 8">
                        <a:extLst>
                          <a:ext uri="{FF2B5EF4-FFF2-40B4-BE49-F238E27FC236}">
                            <a16:creationId xmlns:a16="http://schemas.microsoft.com/office/drawing/2014/main" id="{73AFBF92-7465-4946-A1CB-68194ADADEF1}"/>
                          </a:ext>
                        </a:extLst>
                      </p:cNvPr>
                      <p:cNvPicPr/>
                      <p:nvPr/>
                    </p:nvPicPr>
                    <p:blipFill>
                      <a:blip r:embed="rId5"/>
                      <a:stretch>
                        <a:fillRect/>
                      </a:stretch>
                    </p:blipFill>
                    <p:spPr>
                      <a:xfrm>
                        <a:off x="1355620" y="1642785"/>
                        <a:ext cx="2917825" cy="1077912"/>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F81356D9-8FDD-45C4-B4E0-F92CB4E8D3E3}"/>
              </a:ext>
            </a:extLst>
          </p:cNvPr>
          <p:cNvGraphicFramePr>
            <a:graphicFrameLocks noChangeAspect="1"/>
          </p:cNvGraphicFramePr>
          <p:nvPr>
            <p:extLst>
              <p:ext uri="{D42A27DB-BD31-4B8C-83A1-F6EECF244321}">
                <p14:modId xmlns:p14="http://schemas.microsoft.com/office/powerpoint/2010/main" val="1262285961"/>
              </p:ext>
            </p:extLst>
          </p:nvPr>
        </p:nvGraphicFramePr>
        <p:xfrm>
          <a:off x="1275144" y="2790335"/>
          <a:ext cx="6188075" cy="1250950"/>
        </p:xfrm>
        <a:graphic>
          <a:graphicData uri="http://schemas.openxmlformats.org/presentationml/2006/ole">
            <mc:AlternateContent xmlns:mc="http://schemas.openxmlformats.org/markup-compatibility/2006">
              <mc:Choice xmlns:v="urn:schemas-microsoft-com:vml" Requires="v">
                <p:oleObj spid="_x0000_s150853" name="Equation" r:id="rId6" imgW="2234880" imgH="457200" progId="Equation.DSMT4">
                  <p:embed/>
                </p:oleObj>
              </mc:Choice>
              <mc:Fallback>
                <p:oleObj name="Equation" r:id="rId6" imgW="2234880" imgH="457200" progId="Equation.DSMT4">
                  <p:embed/>
                  <p:pic>
                    <p:nvPicPr>
                      <p:cNvPr id="10" name="对象 9">
                        <a:extLst>
                          <a:ext uri="{FF2B5EF4-FFF2-40B4-BE49-F238E27FC236}">
                            <a16:creationId xmlns:a16="http://schemas.microsoft.com/office/drawing/2014/main" id="{AFA106DB-2E29-4B83-A9B5-D12F9A20FCB9}"/>
                          </a:ext>
                        </a:extLst>
                      </p:cNvPr>
                      <p:cNvPicPr/>
                      <p:nvPr/>
                    </p:nvPicPr>
                    <p:blipFill>
                      <a:blip r:embed="rId7"/>
                      <a:stretch>
                        <a:fillRect/>
                      </a:stretch>
                    </p:blipFill>
                    <p:spPr>
                      <a:xfrm>
                        <a:off x="1275144" y="2790335"/>
                        <a:ext cx="6188075" cy="125095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03E03908-DCDA-4B84-9EF6-DDD0BB6B719D}"/>
              </a:ext>
            </a:extLst>
          </p:cNvPr>
          <p:cNvGraphicFramePr>
            <a:graphicFrameLocks noChangeAspect="1"/>
          </p:cNvGraphicFramePr>
          <p:nvPr>
            <p:extLst>
              <p:ext uri="{D42A27DB-BD31-4B8C-83A1-F6EECF244321}">
                <p14:modId xmlns:p14="http://schemas.microsoft.com/office/powerpoint/2010/main" val="1309853986"/>
              </p:ext>
            </p:extLst>
          </p:nvPr>
        </p:nvGraphicFramePr>
        <p:xfrm>
          <a:off x="980717" y="3942312"/>
          <a:ext cx="6081713" cy="1530350"/>
        </p:xfrm>
        <a:graphic>
          <a:graphicData uri="http://schemas.openxmlformats.org/presentationml/2006/ole">
            <mc:AlternateContent xmlns:mc="http://schemas.openxmlformats.org/markup-compatibility/2006">
              <mc:Choice xmlns:v="urn:schemas-microsoft-com:vml" Requires="v">
                <p:oleObj spid="_x0000_s150854" name="Equation" r:id="rId8" imgW="2197080" imgH="558720" progId="Equation.DSMT4">
                  <p:embed/>
                </p:oleObj>
              </mc:Choice>
              <mc:Fallback>
                <p:oleObj name="Equation" r:id="rId8" imgW="2197080" imgH="558720" progId="Equation.DSMT4">
                  <p:embed/>
                  <p:pic>
                    <p:nvPicPr>
                      <p:cNvPr id="11" name="对象 10">
                        <a:extLst>
                          <a:ext uri="{FF2B5EF4-FFF2-40B4-BE49-F238E27FC236}">
                            <a16:creationId xmlns:a16="http://schemas.microsoft.com/office/drawing/2014/main" id="{AF548EE7-69A9-4337-BC64-9D767AEBD21C}"/>
                          </a:ext>
                        </a:extLst>
                      </p:cNvPr>
                      <p:cNvPicPr/>
                      <p:nvPr/>
                    </p:nvPicPr>
                    <p:blipFill>
                      <a:blip r:embed="rId9"/>
                      <a:stretch>
                        <a:fillRect/>
                      </a:stretch>
                    </p:blipFill>
                    <p:spPr>
                      <a:xfrm>
                        <a:off x="980717" y="3942312"/>
                        <a:ext cx="6081713" cy="153035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8A3D289A-B584-4780-88E6-A61D49EBFAEA}"/>
              </a:ext>
            </a:extLst>
          </p:cNvPr>
          <p:cNvGraphicFramePr>
            <a:graphicFrameLocks noChangeAspect="1"/>
          </p:cNvGraphicFramePr>
          <p:nvPr>
            <p:extLst>
              <p:ext uri="{D42A27DB-BD31-4B8C-83A1-F6EECF244321}">
                <p14:modId xmlns:p14="http://schemas.microsoft.com/office/powerpoint/2010/main" val="899124404"/>
              </p:ext>
            </p:extLst>
          </p:nvPr>
        </p:nvGraphicFramePr>
        <p:xfrm>
          <a:off x="980717" y="5373688"/>
          <a:ext cx="6819900" cy="1392238"/>
        </p:xfrm>
        <a:graphic>
          <a:graphicData uri="http://schemas.openxmlformats.org/presentationml/2006/ole">
            <mc:AlternateContent xmlns:mc="http://schemas.openxmlformats.org/markup-compatibility/2006">
              <mc:Choice xmlns:v="urn:schemas-microsoft-com:vml" Requires="v">
                <p:oleObj spid="_x0000_s150855" name="Equation" r:id="rId10" imgW="2463480" imgH="507960" progId="Equation.DSMT4">
                  <p:embed/>
                </p:oleObj>
              </mc:Choice>
              <mc:Fallback>
                <p:oleObj name="Equation" r:id="rId10" imgW="2463480" imgH="507960" progId="Equation.DSMT4">
                  <p:embed/>
                  <p:pic>
                    <p:nvPicPr>
                      <p:cNvPr id="12" name="对象 11">
                        <a:extLst>
                          <a:ext uri="{FF2B5EF4-FFF2-40B4-BE49-F238E27FC236}">
                            <a16:creationId xmlns:a16="http://schemas.microsoft.com/office/drawing/2014/main" id="{9902405B-DEE7-48DA-A6B9-6E45B9E09C80}"/>
                          </a:ext>
                        </a:extLst>
                      </p:cNvPr>
                      <p:cNvPicPr/>
                      <p:nvPr/>
                    </p:nvPicPr>
                    <p:blipFill>
                      <a:blip r:embed="rId11"/>
                      <a:stretch>
                        <a:fillRect/>
                      </a:stretch>
                    </p:blipFill>
                    <p:spPr>
                      <a:xfrm>
                        <a:off x="980717" y="5373688"/>
                        <a:ext cx="6819900" cy="139223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7A37838C-791C-4F92-B066-7134AF6F8F50}"/>
              </a:ext>
            </a:extLst>
          </p:cNvPr>
          <p:cNvGraphicFramePr>
            <a:graphicFrameLocks noChangeAspect="1"/>
          </p:cNvGraphicFramePr>
          <p:nvPr>
            <p:extLst>
              <p:ext uri="{D42A27DB-BD31-4B8C-83A1-F6EECF244321}">
                <p14:modId xmlns:p14="http://schemas.microsoft.com/office/powerpoint/2010/main" val="4258298397"/>
              </p:ext>
            </p:extLst>
          </p:nvPr>
        </p:nvGraphicFramePr>
        <p:xfrm>
          <a:off x="7678558" y="5373688"/>
          <a:ext cx="4289425" cy="1392238"/>
        </p:xfrm>
        <a:graphic>
          <a:graphicData uri="http://schemas.openxmlformats.org/presentationml/2006/ole">
            <mc:AlternateContent xmlns:mc="http://schemas.openxmlformats.org/markup-compatibility/2006">
              <mc:Choice xmlns:v="urn:schemas-microsoft-com:vml" Requires="v">
                <p:oleObj spid="_x0000_s150856" name="Equation" r:id="rId12" imgW="1549080" imgH="507960" progId="Equation.DSMT4">
                  <p:embed/>
                </p:oleObj>
              </mc:Choice>
              <mc:Fallback>
                <p:oleObj name="Equation" r:id="rId12" imgW="1549080" imgH="507960" progId="Equation.DSMT4">
                  <p:embed/>
                  <p:pic>
                    <p:nvPicPr>
                      <p:cNvPr id="14" name="对象 13">
                        <a:extLst>
                          <a:ext uri="{FF2B5EF4-FFF2-40B4-BE49-F238E27FC236}">
                            <a16:creationId xmlns:a16="http://schemas.microsoft.com/office/drawing/2014/main" id="{4CCB9BF3-50E4-4D48-95C8-A9FD076FF216}"/>
                          </a:ext>
                        </a:extLst>
                      </p:cNvPr>
                      <p:cNvPicPr/>
                      <p:nvPr/>
                    </p:nvPicPr>
                    <p:blipFill>
                      <a:blip r:embed="rId13"/>
                      <a:stretch>
                        <a:fillRect/>
                      </a:stretch>
                    </p:blipFill>
                    <p:spPr>
                      <a:xfrm>
                        <a:off x="7678558" y="5373688"/>
                        <a:ext cx="4289425" cy="1392238"/>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D656578A-ABD3-4E5A-8B7B-3BE7A94D2EB4}"/>
              </a:ext>
            </a:extLst>
          </p:cNvPr>
          <p:cNvGrpSpPr/>
          <p:nvPr/>
        </p:nvGrpSpPr>
        <p:grpSpPr>
          <a:xfrm>
            <a:off x="7995719" y="2979252"/>
            <a:ext cx="4463778" cy="2196951"/>
            <a:chOff x="643467" y="1704622"/>
            <a:chExt cx="10782057" cy="4368800"/>
          </a:xfrm>
        </p:grpSpPr>
        <p:pic>
          <p:nvPicPr>
            <p:cNvPr id="29" name="图片 28">
              <a:extLst>
                <a:ext uri="{FF2B5EF4-FFF2-40B4-BE49-F238E27FC236}">
                  <a16:creationId xmlns:a16="http://schemas.microsoft.com/office/drawing/2014/main" id="{21C4DB44-512C-470E-A203-8469D95F8024}"/>
                </a:ext>
              </a:extLst>
            </p:cNvPr>
            <p:cNvPicPr>
              <a:picLocks noChangeAspect="1"/>
            </p:cNvPicPr>
            <p:nvPr/>
          </p:nvPicPr>
          <p:blipFill rotWithShape="1">
            <a:blip r:embed="rId14"/>
            <a:srcRect l="3157" t="4364" r="1043" b="1065"/>
            <a:stretch/>
          </p:blipFill>
          <p:spPr>
            <a:xfrm>
              <a:off x="643467" y="1704622"/>
              <a:ext cx="6141155" cy="4368800"/>
            </a:xfrm>
            <a:prstGeom prst="rect">
              <a:avLst/>
            </a:prstGeom>
          </p:spPr>
        </p:pic>
        <p:pic>
          <p:nvPicPr>
            <p:cNvPr id="30" name="图片 29">
              <a:extLst>
                <a:ext uri="{FF2B5EF4-FFF2-40B4-BE49-F238E27FC236}">
                  <a16:creationId xmlns:a16="http://schemas.microsoft.com/office/drawing/2014/main" id="{E7A2FAB6-FEC7-4374-9C06-CBAEEAE63655}"/>
                </a:ext>
              </a:extLst>
            </p:cNvPr>
            <p:cNvPicPr>
              <a:picLocks noChangeAspect="1"/>
            </p:cNvPicPr>
            <p:nvPr/>
          </p:nvPicPr>
          <p:blipFill>
            <a:blip r:embed="rId15"/>
            <a:stretch>
              <a:fillRect/>
            </a:stretch>
          </p:blipFill>
          <p:spPr>
            <a:xfrm>
              <a:off x="7110699" y="1803047"/>
              <a:ext cx="4314825" cy="4171950"/>
            </a:xfrm>
            <a:prstGeom prst="rect">
              <a:avLst/>
            </a:prstGeom>
          </p:spPr>
        </p:pic>
      </p:grpSp>
      <p:pic>
        <p:nvPicPr>
          <p:cNvPr id="31" name="图片 30">
            <a:extLst>
              <a:ext uri="{FF2B5EF4-FFF2-40B4-BE49-F238E27FC236}">
                <a16:creationId xmlns:a16="http://schemas.microsoft.com/office/drawing/2014/main" id="{0DECF6C4-0E9C-42EC-9A68-ACCD5B087EA6}"/>
              </a:ext>
            </a:extLst>
          </p:cNvPr>
          <p:cNvPicPr>
            <a:picLocks noChangeAspect="1"/>
          </p:cNvPicPr>
          <p:nvPr/>
        </p:nvPicPr>
        <p:blipFill rotWithShape="1">
          <a:blip r:embed="rId16"/>
          <a:srcRect t="6181" b="22034"/>
          <a:stretch/>
        </p:blipFill>
        <p:spPr>
          <a:xfrm>
            <a:off x="8808527" y="532485"/>
            <a:ext cx="3244938" cy="2588196"/>
          </a:xfrm>
          <a:prstGeom prst="rect">
            <a:avLst/>
          </a:prstGeom>
        </p:spPr>
      </p:pic>
    </p:spTree>
    <p:extLst>
      <p:ext uri="{BB962C8B-B14F-4D97-AF65-F5344CB8AC3E}">
        <p14:creationId xmlns:p14="http://schemas.microsoft.com/office/powerpoint/2010/main" val="256882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400"/>
                                        <p:tgtEl>
                                          <p:spTgt spid="23"/>
                                        </p:tgtEl>
                                      </p:cBhvr>
                                    </p:animEffect>
                                    <p:set>
                                      <p:cBhvr>
                                        <p:cTn id="36" dur="1" fill="hold">
                                          <p:stCondLst>
                                            <p:cond delay="399"/>
                                          </p:stCondLst>
                                        </p:cTn>
                                        <p:tgtEl>
                                          <p:spTgt spid="2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400"/>
                                        <p:tgtEl>
                                          <p:spTgt spid="24"/>
                                        </p:tgtEl>
                                      </p:cBhvr>
                                    </p:animEffect>
                                    <p:set>
                                      <p:cBhvr>
                                        <p:cTn id="39" dur="1" fill="hold">
                                          <p:stCondLst>
                                            <p:cond delay="399"/>
                                          </p:stCondLst>
                                        </p:cTn>
                                        <p:tgtEl>
                                          <p:spTgt spid="2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400"/>
                                        <p:tgtEl>
                                          <p:spTgt spid="25"/>
                                        </p:tgtEl>
                                      </p:cBhvr>
                                    </p:animEffect>
                                    <p:set>
                                      <p:cBhvr>
                                        <p:cTn id="42" dur="1" fill="hold">
                                          <p:stCondLst>
                                            <p:cond delay="399"/>
                                          </p:stCondLst>
                                        </p:cTn>
                                        <p:tgtEl>
                                          <p:spTgt spid="2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400"/>
                                        <p:tgtEl>
                                          <p:spTgt spid="26"/>
                                        </p:tgtEl>
                                      </p:cBhvr>
                                    </p:animEffect>
                                    <p:set>
                                      <p:cBhvr>
                                        <p:cTn id="45" dur="1" fill="hold">
                                          <p:stCondLst>
                                            <p:cond delay="399"/>
                                          </p:stCondLst>
                                        </p:cTn>
                                        <p:tgtEl>
                                          <p:spTgt spid="2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400"/>
                                        <p:tgtEl>
                                          <p:spTgt spid="27"/>
                                        </p:tgtEl>
                                      </p:cBhvr>
                                    </p:animEffect>
                                    <p:set>
                                      <p:cBhvr>
                                        <p:cTn id="48" dur="1" fill="hold">
                                          <p:stCondLst>
                                            <p:cond delay="399"/>
                                          </p:stCondLst>
                                        </p:cTn>
                                        <p:tgtEl>
                                          <p:spTgt spid="27"/>
                                        </p:tgtEl>
                                        <p:attrNameLst>
                                          <p:attrName>style.visibility</p:attrName>
                                        </p:attrNameLst>
                                      </p:cBhvr>
                                      <p:to>
                                        <p:strVal val="hidden"/>
                                      </p:to>
                                    </p:set>
                                  </p:childTnLst>
                                </p:cTn>
                              </p:par>
                            </p:childTnLst>
                          </p:cTn>
                        </p:par>
                        <p:par>
                          <p:cTn id="49" fill="hold">
                            <p:stCondLst>
                              <p:cond delay="400"/>
                            </p:stCondLst>
                            <p:childTnLst>
                              <p:par>
                                <p:cTn id="50" presetID="22" presetClass="entr" presetSubtype="8"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400"/>
                                        <p:tgtEl>
                                          <p:spTgt spid="28"/>
                                        </p:tgtEl>
                                      </p:cBhvr>
                                    </p:animEffect>
                                    <p:set>
                                      <p:cBhvr>
                                        <p:cTn id="57" dur="1" fill="hold">
                                          <p:stCondLst>
                                            <p:cond delay="399"/>
                                          </p:stCondLst>
                                        </p:cTn>
                                        <p:tgtEl>
                                          <p:spTgt spid="28"/>
                                        </p:tgtEl>
                                        <p:attrNameLst>
                                          <p:attrName>style.visibility</p:attrName>
                                        </p:attrNameLst>
                                      </p:cBhvr>
                                      <p:to>
                                        <p:strVal val="hidden"/>
                                      </p:to>
                                    </p:set>
                                  </p:childTnLst>
                                </p:cTn>
                              </p:par>
                            </p:childTnLst>
                          </p:cTn>
                        </p:par>
                        <p:par>
                          <p:cTn id="58" fill="hold">
                            <p:stCondLst>
                              <p:cond delay="400"/>
                            </p:stCondLst>
                            <p:childTnLst>
                              <p:par>
                                <p:cTn id="59" presetID="10" presetClass="entr" presetSubtype="0"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4.MVP</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2583907" y="3317955"/>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这个原则主要是从</a:t>
            </a:r>
            <a:r>
              <a:rPr lang="zh-CN" altLang="en-US" sz="2800" b="1" u="sng" dirty="0">
                <a:solidFill>
                  <a:srgbClr val="FF0000"/>
                </a:solidFill>
                <a:latin typeface="宋体" panose="02010600030101010101" pitchFamily="2" charset="-122"/>
                <a:ea typeface="宋体" panose="02010600030101010101" pitchFamily="2" charset="-122"/>
              </a:rPr>
              <a:t>软件需求的多变性</a:t>
            </a:r>
            <a:r>
              <a:rPr lang="zh-CN" altLang="en-US" sz="2800" b="1" dirty="0">
                <a:solidFill>
                  <a:schemeClr val="bg1"/>
                </a:solidFill>
                <a:latin typeface="宋体" panose="02010600030101010101" pitchFamily="2" charset="-122"/>
                <a:ea typeface="宋体" panose="02010600030101010101" pitchFamily="2" charset="-122"/>
              </a:rPr>
              <a:t>和</a:t>
            </a:r>
            <a:r>
              <a:rPr lang="zh-CN" altLang="en-US" sz="2800" b="1" u="sng" dirty="0">
                <a:solidFill>
                  <a:srgbClr val="FF0000"/>
                </a:solidFill>
                <a:latin typeface="宋体" panose="02010600030101010101" pitchFamily="2" charset="-122"/>
                <a:ea typeface="宋体" panose="02010600030101010101" pitchFamily="2" charset="-122"/>
              </a:rPr>
              <a:t>软件的时间效应</a:t>
            </a:r>
            <a:r>
              <a:rPr lang="zh-CN" altLang="en-US" sz="2800" b="1" dirty="0">
                <a:solidFill>
                  <a:schemeClr val="bg1"/>
                </a:solidFill>
                <a:latin typeface="宋体" panose="02010600030101010101" pitchFamily="2" charset="-122"/>
                <a:ea typeface="宋体" panose="02010600030101010101" pitchFamily="2" charset="-122"/>
              </a:rPr>
              <a:t>提出的要求，（它通常与“</a:t>
            </a:r>
            <a:r>
              <a:rPr lang="zh-CN" altLang="en-US" sz="2800" b="1" dirty="0">
                <a:solidFill>
                  <a:srgbClr val="FF0000"/>
                </a:solidFill>
                <a:latin typeface="宋体" panose="02010600030101010101" pitchFamily="2" charset="-122"/>
                <a:ea typeface="宋体" panose="02010600030101010101" pitchFamily="2" charset="-122"/>
              </a:rPr>
              <a:t>敏捷设计</a:t>
            </a:r>
            <a:r>
              <a:rPr lang="zh-CN" altLang="en-US" sz="2800" b="1" dirty="0">
                <a:solidFill>
                  <a:schemeClr val="bg1"/>
                </a:solidFill>
                <a:latin typeface="宋体" panose="02010600030101010101" pitchFamily="2" charset="-122"/>
                <a:ea typeface="宋体" panose="02010600030101010101" pitchFamily="2" charset="-122"/>
              </a:rPr>
              <a:t>”联系在一起）；它与</a:t>
            </a:r>
            <a:r>
              <a:rPr lang="en-US" altLang="zh-CN" sz="2800" b="1" dirty="0">
                <a:solidFill>
                  <a:schemeClr val="bg1"/>
                </a:solidFill>
                <a:latin typeface="宋体" panose="02010600030101010101" pitchFamily="2" charset="-122"/>
                <a:ea typeface="宋体" panose="02010600030101010101" pitchFamily="2" charset="-122"/>
              </a:rPr>
              <a:t>YAGNI</a:t>
            </a:r>
            <a:r>
              <a:rPr lang="zh-CN" altLang="en-US" sz="2800" b="1" dirty="0">
                <a:solidFill>
                  <a:schemeClr val="bg1"/>
                </a:solidFill>
                <a:latin typeface="宋体" panose="02010600030101010101" pitchFamily="2" charset="-122"/>
                <a:ea typeface="宋体" panose="02010600030101010101" pitchFamily="2" charset="-122"/>
              </a:rPr>
              <a:t>原则有相似之处，不同处在于它基于更多的用户角度</a:t>
            </a:r>
          </a:p>
        </p:txBody>
      </p:sp>
    </p:spTree>
    <p:extLst>
      <p:ext uri="{BB962C8B-B14F-4D97-AF65-F5344CB8AC3E}">
        <p14:creationId xmlns:p14="http://schemas.microsoft.com/office/powerpoint/2010/main" val="327212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263447" y="161655"/>
            <a:ext cx="8933856"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基于二阶微分的边缘检测算法</a:t>
            </a:r>
          </a:p>
        </p:txBody>
      </p:sp>
      <p:sp>
        <p:nvSpPr>
          <p:cNvPr id="19" name="文本框 18">
            <a:extLst>
              <a:ext uri="{FF2B5EF4-FFF2-40B4-BE49-F238E27FC236}">
                <a16:creationId xmlns:a16="http://schemas.microsoft.com/office/drawing/2014/main" id="{3EF3D636-5B38-4ABE-AA90-C5FB658F0F00}"/>
              </a:ext>
            </a:extLst>
          </p:cNvPr>
          <p:cNvSpPr txBox="1"/>
          <p:nvPr/>
        </p:nvSpPr>
        <p:spPr>
          <a:xfrm>
            <a:off x="2592523" y="1242687"/>
            <a:ext cx="9228112" cy="3499997"/>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LoG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算子本身并没有准确的边缘定位和边缘方向确定的准则，这是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Canny</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算法的目标，具体来说包括</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个方面：</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低错检率。既不遗漏真正的边缘，也不包含伪边缘；</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边缘点的准确定位。尽量做到检测出的边缘点与真正的边缘间的差距尽量小，一般在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个像素内；</a:t>
            </a:r>
            <a:endParaRPr lang="en-US" altLang="zh-CN" sz="28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8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尽量做到单边缘检测，不要出现宽边缘。</a:t>
            </a:r>
            <a:endParaRPr lang="en-US" altLang="zh-CN" sz="28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49" name="对象 48">
            <a:extLst>
              <a:ext uri="{FF2B5EF4-FFF2-40B4-BE49-F238E27FC236}">
                <a16:creationId xmlns:a16="http://schemas.microsoft.com/office/drawing/2014/main" id="{E726FB38-4720-475B-9BF1-66579795EDA4}"/>
              </a:ext>
            </a:extLst>
          </p:cNvPr>
          <p:cNvGraphicFramePr>
            <a:graphicFrameLocks noChangeAspect="1"/>
          </p:cNvGraphicFramePr>
          <p:nvPr>
            <p:extLst>
              <p:ext uri="{D42A27DB-BD31-4B8C-83A1-F6EECF244321}">
                <p14:modId xmlns:p14="http://schemas.microsoft.com/office/powerpoint/2010/main" val="1993259500"/>
              </p:ext>
            </p:extLst>
          </p:nvPr>
        </p:nvGraphicFramePr>
        <p:xfrm>
          <a:off x="2265351" y="5012314"/>
          <a:ext cx="6718300" cy="1395412"/>
        </p:xfrm>
        <a:graphic>
          <a:graphicData uri="http://schemas.openxmlformats.org/presentationml/2006/ole">
            <mc:AlternateContent xmlns:mc="http://schemas.openxmlformats.org/markup-compatibility/2006">
              <mc:Choice xmlns:v="urn:schemas-microsoft-com:vml" Requires="v">
                <p:oleObj spid="_x0000_s153066" name="Equation" r:id="rId4" imgW="2425680" imgH="507960" progId="Equation.DSMT4">
                  <p:embed/>
                </p:oleObj>
              </mc:Choice>
              <mc:Fallback>
                <p:oleObj name="Equation" r:id="rId4" imgW="2425680" imgH="507960" progId="Equation.DSMT4">
                  <p:embed/>
                  <p:pic>
                    <p:nvPicPr>
                      <p:cNvPr id="20" name="对象 19">
                        <a:extLst>
                          <a:ext uri="{FF2B5EF4-FFF2-40B4-BE49-F238E27FC236}">
                            <a16:creationId xmlns:a16="http://schemas.microsoft.com/office/drawing/2014/main" id="{3BA6188A-13E4-4EF3-AB5F-DE0DF4A1A8C8}"/>
                          </a:ext>
                        </a:extLst>
                      </p:cNvPr>
                      <p:cNvPicPr/>
                      <p:nvPr/>
                    </p:nvPicPr>
                    <p:blipFill>
                      <a:blip r:embed="rId5"/>
                      <a:stretch>
                        <a:fillRect/>
                      </a:stretch>
                    </p:blipFill>
                    <p:spPr>
                      <a:xfrm>
                        <a:off x="2265351" y="5012314"/>
                        <a:ext cx="6718300" cy="1395412"/>
                      </a:xfrm>
                      <a:prstGeom prst="rect">
                        <a:avLst/>
                      </a:prstGeom>
                    </p:spPr>
                  </p:pic>
                </p:oleObj>
              </mc:Fallback>
            </mc:AlternateContent>
          </a:graphicData>
        </a:graphic>
      </p:graphicFrame>
    </p:spTree>
    <p:extLst>
      <p:ext uri="{BB962C8B-B14F-4D97-AF65-F5344CB8AC3E}">
        <p14:creationId xmlns:p14="http://schemas.microsoft.com/office/powerpoint/2010/main" val="18732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7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750"/>
                                        <p:tgtEl>
                                          <p:spTgt spid="49"/>
                                        </p:tgtEl>
                                      </p:cBhvr>
                                    </p:animEffect>
                                  </p:childTnLst>
                                </p:cTn>
                              </p:par>
                              <p:par>
                                <p:cTn id="23" presetID="22" presetClass="exit" presetSubtype="2" fill="hold" nodeType="withEffect">
                                  <p:stCondLst>
                                    <p:cond delay="0"/>
                                  </p:stCondLst>
                                  <p:childTnLst>
                                    <p:animEffect transition="out" filter="wipe(right)">
                                      <p:cBhvr>
                                        <p:cTn id="24" dur="400"/>
                                        <p:tgtEl>
                                          <p:spTgt spid="49"/>
                                        </p:tgtEl>
                                      </p:cBhvr>
                                    </p:animEffect>
                                    <p:set>
                                      <p:cBhvr>
                                        <p:cTn id="25" dur="1" fill="hold">
                                          <p:stCondLst>
                                            <p:cond delay="3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19"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36D83E-1EC6-4A16-8F31-023F76A9B073}"/>
              </a:ext>
            </a:extLst>
          </p:cNvPr>
          <p:cNvSpPr txBox="1">
            <a:spLocks noGrp="1"/>
          </p:cNvSpPr>
          <p:nvPr>
            <p:ph idx="1"/>
          </p:nvPr>
        </p:nvSpPr>
        <p:spPr>
          <a:xfrm>
            <a:off x="572519" y="4072511"/>
            <a:ext cx="9065749" cy="499176"/>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第四步：通过双阀值消除伪边缘点，具体过程如下：</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 name="标题 4">
            <a:extLst>
              <a:ext uri="{FF2B5EF4-FFF2-40B4-BE49-F238E27FC236}">
                <a16:creationId xmlns:a16="http://schemas.microsoft.com/office/drawing/2014/main" id="{C112AB79-2FF5-4850-92B7-10F89D60F01E}"/>
              </a:ext>
            </a:extLst>
          </p:cNvPr>
          <p:cNvSpPr txBox="1">
            <a:spLocks noGrp="1"/>
          </p:cNvSpPr>
          <p:nvPr>
            <p:ph type="title"/>
          </p:nvPr>
        </p:nvSpPr>
        <p:spPr>
          <a:xfrm>
            <a:off x="603738" y="212743"/>
            <a:ext cx="9228112" cy="481863"/>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一般情况下，</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Canny</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算法也是基于高斯滤波器，其具体算法过程如下：</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3FC05BA2-EBA6-41DD-9007-0C82B7E69429}"/>
              </a:ext>
            </a:extLst>
          </p:cNvPr>
          <p:cNvSpPr txBox="1"/>
          <p:nvPr/>
        </p:nvSpPr>
        <p:spPr>
          <a:xfrm>
            <a:off x="497777" y="3349419"/>
            <a:ext cx="9228112" cy="960840"/>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第三步：用非最大抑制得到单像素宽度的边缘图像：</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确定当前点的边缘方向；</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用非最大抑制消除宽边缘。</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DE81C2E5-2E8E-4928-BEE7-55BFE123EE3B}"/>
              </a:ext>
            </a:extLst>
          </p:cNvPr>
          <p:cNvGrpSpPr/>
          <p:nvPr/>
        </p:nvGrpSpPr>
        <p:grpSpPr>
          <a:xfrm>
            <a:off x="603738" y="729899"/>
            <a:ext cx="9228112" cy="1315154"/>
            <a:chOff x="1397572" y="2257873"/>
            <a:chExt cx="9228112" cy="1315154"/>
          </a:xfrm>
        </p:grpSpPr>
        <p:sp>
          <p:nvSpPr>
            <p:cNvPr id="8" name="文本框 7">
              <a:extLst>
                <a:ext uri="{FF2B5EF4-FFF2-40B4-BE49-F238E27FC236}">
                  <a16:creationId xmlns:a16="http://schemas.microsoft.com/office/drawing/2014/main" id="{7CA20507-96DD-4823-A4E8-B69BDCD2FAB0}"/>
                </a:ext>
              </a:extLst>
            </p:cNvPr>
            <p:cNvSpPr txBox="1"/>
            <p:nvPr/>
          </p:nvSpPr>
          <p:spPr>
            <a:xfrm>
              <a:off x="1397572" y="2257873"/>
              <a:ext cx="9228112" cy="499176"/>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第一步：用高斯滤波器进行平滑滤波，以消弱噪声影响；</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9" name="对象 8">
              <a:extLst>
                <a:ext uri="{FF2B5EF4-FFF2-40B4-BE49-F238E27FC236}">
                  <a16:creationId xmlns:a16="http://schemas.microsoft.com/office/drawing/2014/main" id="{A5EC0D10-42C9-40CD-BE04-98113C50CA22}"/>
                </a:ext>
              </a:extLst>
            </p:cNvPr>
            <p:cNvGraphicFramePr>
              <a:graphicFrameLocks noChangeAspect="1"/>
            </p:cNvGraphicFramePr>
            <p:nvPr>
              <p:extLst>
                <p:ext uri="{D42A27DB-BD31-4B8C-83A1-F6EECF244321}">
                  <p14:modId xmlns:p14="http://schemas.microsoft.com/office/powerpoint/2010/main" val="575717674"/>
                </p:ext>
              </p:extLst>
            </p:nvPr>
          </p:nvGraphicFramePr>
          <p:xfrm>
            <a:off x="3549023" y="2876114"/>
            <a:ext cx="4713288" cy="696913"/>
          </p:xfrm>
          <a:graphic>
            <a:graphicData uri="http://schemas.openxmlformats.org/presentationml/2006/ole">
              <mc:AlternateContent xmlns:mc="http://schemas.openxmlformats.org/markup-compatibility/2006">
                <mc:Choice xmlns:v="urn:schemas-microsoft-com:vml" Requires="v">
                  <p:oleObj spid="_x0000_s176137" name="Equation" r:id="rId3" imgW="1701720" imgH="253800" progId="Equation.DSMT4">
                    <p:embed/>
                  </p:oleObj>
                </mc:Choice>
                <mc:Fallback>
                  <p:oleObj name="Equation" r:id="rId3" imgW="1701720" imgH="253800" progId="Equation.DSMT4">
                    <p:embed/>
                    <p:pic>
                      <p:nvPicPr>
                        <p:cNvPr id="32" name="对象 31">
                          <a:extLst>
                            <a:ext uri="{FF2B5EF4-FFF2-40B4-BE49-F238E27FC236}">
                              <a16:creationId xmlns:a16="http://schemas.microsoft.com/office/drawing/2014/main" id="{1C9B869F-EB1E-4874-9C19-6BF7ABAD4397}"/>
                            </a:ext>
                          </a:extLst>
                        </p:cNvPr>
                        <p:cNvPicPr/>
                        <p:nvPr/>
                      </p:nvPicPr>
                      <p:blipFill>
                        <a:blip r:embed="rId4"/>
                        <a:stretch>
                          <a:fillRect/>
                        </a:stretch>
                      </p:blipFill>
                      <p:spPr>
                        <a:xfrm>
                          <a:off x="3549023" y="2876114"/>
                          <a:ext cx="4713288" cy="696913"/>
                        </a:xfrm>
                        <a:prstGeom prst="rect">
                          <a:avLst/>
                        </a:prstGeom>
                      </p:spPr>
                    </p:pic>
                  </p:oleObj>
                </mc:Fallback>
              </mc:AlternateContent>
            </a:graphicData>
          </a:graphic>
        </p:graphicFrame>
      </p:grpSp>
      <p:grpSp>
        <p:nvGrpSpPr>
          <p:cNvPr id="10" name="组合 9">
            <a:extLst>
              <a:ext uri="{FF2B5EF4-FFF2-40B4-BE49-F238E27FC236}">
                <a16:creationId xmlns:a16="http://schemas.microsoft.com/office/drawing/2014/main" id="{89482DFE-35D0-4150-A0D0-1F612212C30E}"/>
              </a:ext>
            </a:extLst>
          </p:cNvPr>
          <p:cNvGrpSpPr/>
          <p:nvPr/>
        </p:nvGrpSpPr>
        <p:grpSpPr>
          <a:xfrm>
            <a:off x="603738" y="1848515"/>
            <a:ext cx="9250362" cy="1640079"/>
            <a:chOff x="1694460" y="4462563"/>
            <a:chExt cx="9250362" cy="1640079"/>
          </a:xfrm>
        </p:grpSpPr>
        <p:sp>
          <p:nvSpPr>
            <p:cNvPr id="11" name="文本框 10">
              <a:extLst>
                <a:ext uri="{FF2B5EF4-FFF2-40B4-BE49-F238E27FC236}">
                  <a16:creationId xmlns:a16="http://schemas.microsoft.com/office/drawing/2014/main" id="{8AF2C5D4-8D17-4574-865B-CEA2574703FF}"/>
                </a:ext>
              </a:extLst>
            </p:cNvPr>
            <p:cNvSpPr txBox="1"/>
            <p:nvPr/>
          </p:nvSpPr>
          <p:spPr>
            <a:xfrm>
              <a:off x="1694460" y="4462563"/>
              <a:ext cx="9228112" cy="481863"/>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第二步：用高斯函数对平滑后的图像进行梯度强度和梯度方向计算；</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2" name="对象 11">
              <a:extLst>
                <a:ext uri="{FF2B5EF4-FFF2-40B4-BE49-F238E27FC236}">
                  <a16:creationId xmlns:a16="http://schemas.microsoft.com/office/drawing/2014/main" id="{8B738728-0907-4D39-85AA-2A5E478E3B9B}"/>
                </a:ext>
              </a:extLst>
            </p:cNvPr>
            <p:cNvGraphicFramePr>
              <a:graphicFrameLocks noChangeAspect="1"/>
            </p:cNvGraphicFramePr>
            <p:nvPr>
              <p:extLst>
                <p:ext uri="{D42A27DB-BD31-4B8C-83A1-F6EECF244321}">
                  <p14:modId xmlns:p14="http://schemas.microsoft.com/office/powerpoint/2010/main" val="3806207383"/>
                </p:ext>
              </p:extLst>
            </p:nvPr>
          </p:nvGraphicFramePr>
          <p:xfrm>
            <a:off x="1694460" y="4707230"/>
            <a:ext cx="9250362" cy="1395412"/>
          </p:xfrm>
          <a:graphic>
            <a:graphicData uri="http://schemas.openxmlformats.org/presentationml/2006/ole">
              <mc:AlternateContent xmlns:mc="http://schemas.openxmlformats.org/markup-compatibility/2006">
                <mc:Choice xmlns:v="urn:schemas-microsoft-com:vml" Requires="v">
                  <p:oleObj spid="_x0000_s176138" name="Equation" r:id="rId5" imgW="3340080" imgH="507960" progId="Equation.DSMT4">
                    <p:embed/>
                  </p:oleObj>
                </mc:Choice>
                <mc:Fallback>
                  <p:oleObj name="Equation" r:id="rId5" imgW="3340080" imgH="507960" progId="Equation.DSMT4">
                    <p:embed/>
                    <p:pic>
                      <p:nvPicPr>
                        <p:cNvPr id="35" name="对象 34">
                          <a:extLst>
                            <a:ext uri="{FF2B5EF4-FFF2-40B4-BE49-F238E27FC236}">
                              <a16:creationId xmlns:a16="http://schemas.microsoft.com/office/drawing/2014/main" id="{4DEFE22F-08C8-40D9-97DC-456F249E133E}"/>
                            </a:ext>
                          </a:extLst>
                        </p:cNvPr>
                        <p:cNvPicPr/>
                        <p:nvPr/>
                      </p:nvPicPr>
                      <p:blipFill>
                        <a:blip r:embed="rId6"/>
                        <a:stretch>
                          <a:fillRect/>
                        </a:stretch>
                      </p:blipFill>
                      <p:spPr>
                        <a:xfrm>
                          <a:off x="1694460" y="4707230"/>
                          <a:ext cx="9250362" cy="1395412"/>
                        </a:xfrm>
                        <a:prstGeom prst="rect">
                          <a:avLst/>
                        </a:prstGeom>
                      </p:spPr>
                    </p:pic>
                  </p:oleObj>
                </mc:Fallback>
              </mc:AlternateContent>
            </a:graphicData>
          </a:graphic>
        </p:graphicFrame>
      </p:grpSp>
      <p:grpSp>
        <p:nvGrpSpPr>
          <p:cNvPr id="13" name="组合 12">
            <a:extLst>
              <a:ext uri="{FF2B5EF4-FFF2-40B4-BE49-F238E27FC236}">
                <a16:creationId xmlns:a16="http://schemas.microsoft.com/office/drawing/2014/main" id="{984246B4-1601-4024-9ED6-6364CCE05342}"/>
              </a:ext>
            </a:extLst>
          </p:cNvPr>
          <p:cNvGrpSpPr/>
          <p:nvPr/>
        </p:nvGrpSpPr>
        <p:grpSpPr>
          <a:xfrm>
            <a:off x="401998" y="4938543"/>
            <a:ext cx="8322199" cy="627063"/>
            <a:chOff x="2002419" y="3611006"/>
            <a:chExt cx="8322199" cy="627063"/>
          </a:xfrm>
        </p:grpSpPr>
        <p:sp>
          <p:nvSpPr>
            <p:cNvPr id="14" name="文本框 13">
              <a:extLst>
                <a:ext uri="{FF2B5EF4-FFF2-40B4-BE49-F238E27FC236}">
                  <a16:creationId xmlns:a16="http://schemas.microsoft.com/office/drawing/2014/main" id="{1564D9DE-D2A1-4945-AF5C-1032E60CF16F}"/>
                </a:ext>
              </a:extLst>
            </p:cNvPr>
            <p:cNvSpPr txBox="1"/>
            <p:nvPr/>
          </p:nvSpPr>
          <p:spPr>
            <a:xfrm>
              <a:off x="2002419" y="3681051"/>
              <a:ext cx="8322199"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。通过低阀值得到一个可能包含伪边缘的图像</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5" name="对象 14">
              <a:extLst>
                <a:ext uri="{FF2B5EF4-FFF2-40B4-BE49-F238E27FC236}">
                  <a16:creationId xmlns:a16="http://schemas.microsoft.com/office/drawing/2014/main" id="{BAA404E5-0712-4575-90FC-BDA3E1473502}"/>
                </a:ext>
              </a:extLst>
            </p:cNvPr>
            <p:cNvGraphicFramePr>
              <a:graphicFrameLocks noChangeAspect="1"/>
            </p:cNvGraphicFramePr>
            <p:nvPr>
              <p:extLst>
                <p:ext uri="{D42A27DB-BD31-4B8C-83A1-F6EECF244321}">
                  <p14:modId xmlns:p14="http://schemas.microsoft.com/office/powerpoint/2010/main" val="2338680659"/>
                </p:ext>
              </p:extLst>
            </p:nvPr>
          </p:nvGraphicFramePr>
          <p:xfrm>
            <a:off x="9430613" y="3611006"/>
            <a:ext cx="773112" cy="627063"/>
          </p:xfrm>
          <a:graphic>
            <a:graphicData uri="http://schemas.openxmlformats.org/presentationml/2006/ole">
              <mc:AlternateContent xmlns:mc="http://schemas.openxmlformats.org/markup-compatibility/2006">
                <mc:Choice xmlns:v="urn:schemas-microsoft-com:vml" Requires="v">
                  <p:oleObj spid="_x0000_s176139" name="Equation" r:id="rId7" imgW="279360" imgH="228600" progId="Equation.DSMT4">
                    <p:embed/>
                  </p:oleObj>
                </mc:Choice>
                <mc:Fallback>
                  <p:oleObj name="Equation" r:id="rId7" imgW="279360" imgH="228600" progId="Equation.DSMT4">
                    <p:embed/>
                    <p:pic>
                      <p:nvPicPr>
                        <p:cNvPr id="56" name="对象 55">
                          <a:extLst>
                            <a:ext uri="{FF2B5EF4-FFF2-40B4-BE49-F238E27FC236}">
                              <a16:creationId xmlns:a16="http://schemas.microsoft.com/office/drawing/2014/main" id="{6EAF91B5-115F-46A4-899E-618477255F62}"/>
                            </a:ext>
                          </a:extLst>
                        </p:cNvPr>
                        <p:cNvPicPr/>
                        <p:nvPr/>
                      </p:nvPicPr>
                      <p:blipFill>
                        <a:blip r:embed="rId8"/>
                        <a:stretch>
                          <a:fillRect/>
                        </a:stretch>
                      </p:blipFill>
                      <p:spPr>
                        <a:xfrm>
                          <a:off x="9430613" y="3611006"/>
                          <a:ext cx="773112" cy="627063"/>
                        </a:xfrm>
                        <a:prstGeom prst="rect">
                          <a:avLst/>
                        </a:prstGeom>
                      </p:spPr>
                    </p:pic>
                  </p:oleObj>
                </mc:Fallback>
              </mc:AlternateContent>
            </a:graphicData>
          </a:graphic>
        </p:graphicFrame>
      </p:grpSp>
      <p:grpSp>
        <p:nvGrpSpPr>
          <p:cNvPr id="16" name="组合 15">
            <a:extLst>
              <a:ext uri="{FF2B5EF4-FFF2-40B4-BE49-F238E27FC236}">
                <a16:creationId xmlns:a16="http://schemas.microsoft.com/office/drawing/2014/main" id="{A15C5128-D145-4DA2-8B2D-AE63E69C46C2}"/>
              </a:ext>
            </a:extLst>
          </p:cNvPr>
          <p:cNvGrpSpPr/>
          <p:nvPr/>
        </p:nvGrpSpPr>
        <p:grpSpPr>
          <a:xfrm>
            <a:off x="189315" y="5458976"/>
            <a:ext cx="10537300" cy="1911791"/>
            <a:chOff x="15731610" y="4339744"/>
            <a:chExt cx="10056957" cy="1911791"/>
          </a:xfrm>
        </p:grpSpPr>
        <p:grpSp>
          <p:nvGrpSpPr>
            <p:cNvPr id="17" name="组合 16">
              <a:extLst>
                <a:ext uri="{FF2B5EF4-FFF2-40B4-BE49-F238E27FC236}">
                  <a16:creationId xmlns:a16="http://schemas.microsoft.com/office/drawing/2014/main" id="{B9685990-3F72-48FD-A14A-5AD67069AF8E}"/>
                </a:ext>
              </a:extLst>
            </p:cNvPr>
            <p:cNvGrpSpPr/>
            <p:nvPr/>
          </p:nvGrpSpPr>
          <p:grpSpPr>
            <a:xfrm>
              <a:off x="15731610" y="4339744"/>
              <a:ext cx="10056957" cy="1911791"/>
              <a:chOff x="2973869" y="4339744"/>
              <a:chExt cx="10056957" cy="1911791"/>
            </a:xfrm>
          </p:grpSpPr>
          <p:sp>
            <p:nvSpPr>
              <p:cNvPr id="19" name="文本框 18">
                <a:extLst>
                  <a:ext uri="{FF2B5EF4-FFF2-40B4-BE49-F238E27FC236}">
                    <a16:creationId xmlns:a16="http://schemas.microsoft.com/office/drawing/2014/main" id="{B4DD205B-6FC8-4E54-BE0F-8BE6EA4A1331}"/>
                  </a:ext>
                </a:extLst>
              </p:cNvPr>
              <p:cNvSpPr txBox="1"/>
              <p:nvPr/>
            </p:nvSpPr>
            <p:spPr>
              <a:xfrm>
                <a:off x="3817905" y="4339744"/>
                <a:ext cx="9212921" cy="1073051"/>
              </a:xfrm>
              <a:prstGeom prst="rect">
                <a:avLst/>
              </a:prstGeom>
              <a:noFill/>
            </p:spPr>
            <p:txBody>
              <a:bodyPr wrap="square" rtlCol="0">
                <a:spAutoFit/>
              </a:bodyPr>
              <a:lstStyle/>
              <a:p>
                <a:pPr>
                  <a:lnSpc>
                    <a:spcPts val="41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    中找到与    中对应的边缘点，并用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邻或</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N8</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邻确定    中的待定点是否作为真边缘点。</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0" name="对象 19">
                <a:extLst>
                  <a:ext uri="{FF2B5EF4-FFF2-40B4-BE49-F238E27FC236}">
                    <a16:creationId xmlns:a16="http://schemas.microsoft.com/office/drawing/2014/main" id="{07863FDA-83BB-4E14-98F6-40227AB039C1}"/>
                  </a:ext>
                </a:extLst>
              </p:cNvPr>
              <p:cNvGraphicFramePr>
                <a:graphicFrameLocks noChangeAspect="1"/>
              </p:cNvGraphicFramePr>
              <p:nvPr>
                <p:extLst>
                  <p:ext uri="{D42A27DB-BD31-4B8C-83A1-F6EECF244321}">
                    <p14:modId xmlns:p14="http://schemas.microsoft.com/office/powerpoint/2010/main" val="2374065894"/>
                  </p:ext>
                </p:extLst>
              </p:nvPr>
            </p:nvGraphicFramePr>
            <p:xfrm>
              <a:off x="2973869" y="5045845"/>
              <a:ext cx="773112" cy="627063"/>
            </p:xfrm>
            <a:graphic>
              <a:graphicData uri="http://schemas.openxmlformats.org/presentationml/2006/ole">
                <mc:AlternateContent xmlns:mc="http://schemas.openxmlformats.org/markup-compatibility/2006">
                  <mc:Choice xmlns:v="urn:schemas-microsoft-com:vml" Requires="v">
                    <p:oleObj spid="_x0000_s176140" name="Equation" r:id="rId9" imgW="279360" imgH="228600" progId="Equation.DSMT4">
                      <p:embed/>
                    </p:oleObj>
                  </mc:Choice>
                  <mc:Fallback>
                    <p:oleObj name="Equation" r:id="rId9" imgW="279360" imgH="228600" progId="Equation.DSMT4">
                      <p:embed/>
                      <p:pic>
                        <p:nvPicPr>
                          <p:cNvPr id="59" name="对象 58">
                            <a:extLst>
                              <a:ext uri="{FF2B5EF4-FFF2-40B4-BE49-F238E27FC236}">
                                <a16:creationId xmlns:a16="http://schemas.microsoft.com/office/drawing/2014/main" id="{6F6C22F5-B840-4E46-9AE2-7C5F6455F82E}"/>
                              </a:ext>
                            </a:extLst>
                          </p:cNvPr>
                          <p:cNvPicPr/>
                          <p:nvPr/>
                        </p:nvPicPr>
                        <p:blipFill>
                          <a:blip r:embed="rId10"/>
                          <a:stretch>
                            <a:fillRect/>
                          </a:stretch>
                        </p:blipFill>
                        <p:spPr>
                          <a:xfrm>
                            <a:off x="2973869" y="5045845"/>
                            <a:ext cx="773112" cy="627063"/>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B4A24A96-3EB1-4F6D-9270-FC16A7FCDE23}"/>
                  </a:ext>
                </a:extLst>
              </p:cNvPr>
              <p:cNvGraphicFramePr>
                <a:graphicFrameLocks noChangeAspect="1"/>
              </p:cNvGraphicFramePr>
              <p:nvPr>
                <p:extLst>
                  <p:ext uri="{D42A27DB-BD31-4B8C-83A1-F6EECF244321}">
                    <p14:modId xmlns:p14="http://schemas.microsoft.com/office/powerpoint/2010/main" val="791187688"/>
                  </p:ext>
                </p:extLst>
              </p:nvPr>
            </p:nvGraphicFramePr>
            <p:xfrm>
              <a:off x="3137844" y="5624472"/>
              <a:ext cx="773112" cy="627063"/>
            </p:xfrm>
            <a:graphic>
              <a:graphicData uri="http://schemas.openxmlformats.org/presentationml/2006/ole">
                <mc:AlternateContent xmlns:mc="http://schemas.openxmlformats.org/markup-compatibility/2006">
                  <mc:Choice xmlns:v="urn:schemas-microsoft-com:vml" Requires="v">
                    <p:oleObj spid="_x0000_s176141" name="Equation" r:id="rId11" imgW="279360" imgH="228600" progId="Equation.DSMT4">
                      <p:embed/>
                    </p:oleObj>
                  </mc:Choice>
                  <mc:Fallback>
                    <p:oleObj name="Equation" r:id="rId11" imgW="279360" imgH="228600" progId="Equation.DSMT4">
                      <p:embed/>
                      <p:pic>
                        <p:nvPicPr>
                          <p:cNvPr id="60" name="对象 59">
                            <a:extLst>
                              <a:ext uri="{FF2B5EF4-FFF2-40B4-BE49-F238E27FC236}">
                                <a16:creationId xmlns:a16="http://schemas.microsoft.com/office/drawing/2014/main" id="{BC7BC5AB-5D4A-4AD1-BA16-0BDFE44D3B9F}"/>
                              </a:ext>
                            </a:extLst>
                          </p:cNvPr>
                          <p:cNvPicPr/>
                          <p:nvPr/>
                        </p:nvPicPr>
                        <p:blipFill>
                          <a:blip r:embed="rId10"/>
                          <a:stretch>
                            <a:fillRect/>
                          </a:stretch>
                        </p:blipFill>
                        <p:spPr>
                          <a:xfrm>
                            <a:off x="3137844" y="5624472"/>
                            <a:ext cx="773112" cy="627063"/>
                          </a:xfrm>
                          <a:prstGeom prst="rect">
                            <a:avLst/>
                          </a:prstGeom>
                        </p:spPr>
                      </p:pic>
                    </p:oleObj>
                  </mc:Fallback>
                </mc:AlternateContent>
              </a:graphicData>
            </a:graphic>
          </p:graphicFrame>
        </p:grpSp>
        <p:graphicFrame>
          <p:nvGraphicFramePr>
            <p:cNvPr id="18" name="对象 17">
              <a:extLst>
                <a:ext uri="{FF2B5EF4-FFF2-40B4-BE49-F238E27FC236}">
                  <a16:creationId xmlns:a16="http://schemas.microsoft.com/office/drawing/2014/main" id="{1BC857B1-243B-47F5-8E06-78606F11725D}"/>
                </a:ext>
              </a:extLst>
            </p:cNvPr>
            <p:cNvGraphicFramePr>
              <a:graphicFrameLocks noChangeAspect="1"/>
            </p:cNvGraphicFramePr>
            <p:nvPr>
              <p:extLst>
                <p:ext uri="{D42A27DB-BD31-4B8C-83A1-F6EECF244321}">
                  <p14:modId xmlns:p14="http://schemas.microsoft.com/office/powerpoint/2010/main" val="1871093838"/>
                </p:ext>
              </p:extLst>
            </p:nvPr>
          </p:nvGraphicFramePr>
          <p:xfrm>
            <a:off x="17874860" y="5054220"/>
            <a:ext cx="842963" cy="627062"/>
          </p:xfrm>
          <a:graphic>
            <a:graphicData uri="http://schemas.openxmlformats.org/presentationml/2006/ole">
              <mc:AlternateContent xmlns:mc="http://schemas.openxmlformats.org/markup-compatibility/2006">
                <mc:Choice xmlns:v="urn:schemas-microsoft-com:vml" Requires="v">
                  <p:oleObj spid="_x0000_s176142" name="Equation" r:id="rId12" imgW="304560" imgH="228600" progId="Equation.DSMT4">
                    <p:embed/>
                  </p:oleObj>
                </mc:Choice>
                <mc:Fallback>
                  <p:oleObj name="Equation" r:id="rId12" imgW="304560" imgH="228600" progId="Equation.DSMT4">
                    <p:embed/>
                    <p:pic>
                      <p:nvPicPr>
                        <p:cNvPr id="71" name="对象 70">
                          <a:extLst>
                            <a:ext uri="{FF2B5EF4-FFF2-40B4-BE49-F238E27FC236}">
                              <a16:creationId xmlns:a16="http://schemas.microsoft.com/office/drawing/2014/main" id="{3C9CDE0B-2928-411F-9795-66DE4566D855}"/>
                            </a:ext>
                          </a:extLst>
                        </p:cNvPr>
                        <p:cNvPicPr/>
                        <p:nvPr/>
                      </p:nvPicPr>
                      <p:blipFill>
                        <a:blip r:embed="rId13"/>
                        <a:stretch>
                          <a:fillRect/>
                        </a:stretch>
                      </p:blipFill>
                      <p:spPr>
                        <a:xfrm>
                          <a:off x="17874860" y="5054220"/>
                          <a:ext cx="842963" cy="627062"/>
                        </a:xfrm>
                        <a:prstGeom prst="rect">
                          <a:avLst/>
                        </a:prstGeom>
                      </p:spPr>
                    </p:pic>
                  </p:oleObj>
                </mc:Fallback>
              </mc:AlternateContent>
            </a:graphicData>
          </a:graphic>
        </p:graphicFrame>
      </p:grpSp>
      <p:grpSp>
        <p:nvGrpSpPr>
          <p:cNvPr id="22" name="组合 21">
            <a:extLst>
              <a:ext uri="{FF2B5EF4-FFF2-40B4-BE49-F238E27FC236}">
                <a16:creationId xmlns:a16="http://schemas.microsoft.com/office/drawing/2014/main" id="{D47F77B1-F0C5-4E25-AA30-81C6E51F1EE9}"/>
              </a:ext>
            </a:extLst>
          </p:cNvPr>
          <p:cNvGrpSpPr/>
          <p:nvPr/>
        </p:nvGrpSpPr>
        <p:grpSpPr>
          <a:xfrm>
            <a:off x="401998" y="4453449"/>
            <a:ext cx="8032832" cy="627063"/>
            <a:chOff x="2002420" y="3611601"/>
            <a:chExt cx="8032832" cy="627063"/>
          </a:xfrm>
        </p:grpSpPr>
        <p:sp>
          <p:nvSpPr>
            <p:cNvPr id="23" name="文本框 22">
              <a:extLst>
                <a:ext uri="{FF2B5EF4-FFF2-40B4-BE49-F238E27FC236}">
                  <a16:creationId xmlns:a16="http://schemas.microsoft.com/office/drawing/2014/main" id="{ABEBF121-6B9B-4FDE-85F5-53D20405DC65}"/>
                </a:ext>
              </a:extLst>
            </p:cNvPr>
            <p:cNvSpPr txBox="1"/>
            <p:nvPr/>
          </p:nvSpPr>
          <p:spPr>
            <a:xfrm>
              <a:off x="2002420" y="3681051"/>
              <a:ext cx="8032832"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。通过高阀值得到一个一定是真边缘的图像</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4" name="对象 23">
              <a:extLst>
                <a:ext uri="{FF2B5EF4-FFF2-40B4-BE49-F238E27FC236}">
                  <a16:creationId xmlns:a16="http://schemas.microsoft.com/office/drawing/2014/main" id="{F2912DE1-88BC-4972-BFA4-2CE94CEA65AA}"/>
                </a:ext>
              </a:extLst>
            </p:cNvPr>
            <p:cNvGraphicFramePr>
              <a:graphicFrameLocks noChangeAspect="1"/>
            </p:cNvGraphicFramePr>
            <p:nvPr>
              <p:extLst>
                <p:ext uri="{D42A27DB-BD31-4B8C-83A1-F6EECF244321}">
                  <p14:modId xmlns:p14="http://schemas.microsoft.com/office/powerpoint/2010/main" val="906849942"/>
                </p:ext>
              </p:extLst>
            </p:nvPr>
          </p:nvGraphicFramePr>
          <p:xfrm>
            <a:off x="9024677" y="3611601"/>
            <a:ext cx="844550" cy="627063"/>
          </p:xfrm>
          <a:graphic>
            <a:graphicData uri="http://schemas.openxmlformats.org/presentationml/2006/ole">
              <mc:AlternateContent xmlns:mc="http://schemas.openxmlformats.org/markup-compatibility/2006">
                <mc:Choice xmlns:v="urn:schemas-microsoft-com:vml" Requires="v">
                  <p:oleObj spid="_x0000_s176143" name="Equation" r:id="rId14" imgW="304560" imgH="228600" progId="Equation.DSMT4">
                    <p:embed/>
                  </p:oleObj>
                </mc:Choice>
                <mc:Fallback>
                  <p:oleObj name="Equation" r:id="rId14" imgW="304560" imgH="228600" progId="Equation.DSMT4">
                    <p:embed/>
                    <p:pic>
                      <p:nvPicPr>
                        <p:cNvPr id="53" name="对象 52">
                          <a:extLst>
                            <a:ext uri="{FF2B5EF4-FFF2-40B4-BE49-F238E27FC236}">
                              <a16:creationId xmlns:a16="http://schemas.microsoft.com/office/drawing/2014/main" id="{65070C55-3CAA-43B0-AE86-E9D4946B384B}"/>
                            </a:ext>
                          </a:extLst>
                        </p:cNvPr>
                        <p:cNvPicPr/>
                        <p:nvPr/>
                      </p:nvPicPr>
                      <p:blipFill>
                        <a:blip r:embed="rId15"/>
                        <a:stretch>
                          <a:fillRect/>
                        </a:stretch>
                      </p:blipFill>
                      <p:spPr>
                        <a:xfrm>
                          <a:off x="9024677" y="3611601"/>
                          <a:ext cx="844550" cy="627063"/>
                        </a:xfrm>
                        <a:prstGeom prst="rect">
                          <a:avLst/>
                        </a:prstGeom>
                      </p:spPr>
                    </p:pic>
                  </p:oleObj>
                </mc:Fallback>
              </mc:AlternateContent>
            </a:graphicData>
          </a:graphic>
        </p:graphicFrame>
      </p:grpSp>
    </p:spTree>
    <p:extLst>
      <p:ext uri="{BB962C8B-B14F-4D97-AF65-F5344CB8AC3E}">
        <p14:creationId xmlns:p14="http://schemas.microsoft.com/office/powerpoint/2010/main" val="3241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400"/>
                                        <p:tgtEl>
                                          <p:spTgt spid="4"/>
                                        </p:tgtEl>
                                      </p:cBhvr>
                                    </p:animEffect>
                                    <p:set>
                                      <p:cBhvr>
                                        <p:cTn id="12" dur="1" fill="hold">
                                          <p:stCondLst>
                                            <p:cond delay="399"/>
                                          </p:stCondLst>
                                        </p:cTn>
                                        <p:tgtEl>
                                          <p:spTgt spid="4"/>
                                        </p:tgtEl>
                                        <p:attrNameLst>
                                          <p:attrName>style.visibility</p:attrName>
                                        </p:attrNameLst>
                                      </p:cBhvr>
                                      <p:to>
                                        <p:strVal val="hidden"/>
                                      </p:to>
                                    </p:set>
                                  </p:childTnLst>
                                </p:cTn>
                              </p:par>
                            </p:childTnLst>
                          </p:cTn>
                        </p:par>
                        <p:par>
                          <p:cTn id="13" fill="hold">
                            <p:stCondLst>
                              <p:cond delay="4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115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750"/>
                                        <p:tgtEl>
                                          <p:spTgt spid="6"/>
                                        </p:tgtEl>
                                      </p:cBhvr>
                                    </p:animEffect>
                                  </p:childTnLst>
                                </p:cTn>
                              </p:par>
                              <p:par>
                                <p:cTn id="21" presetID="22" presetClass="exit" presetSubtype="2" fill="hold" grpId="1" nodeType="withEffect">
                                  <p:stCondLst>
                                    <p:cond delay="0"/>
                                  </p:stCondLst>
                                  <p:childTnLst>
                                    <p:animEffect transition="out" filter="wipe(right)">
                                      <p:cBhvr>
                                        <p:cTn id="22" dur="400"/>
                                        <p:tgtEl>
                                          <p:spTgt spid="6"/>
                                        </p:tgtEl>
                                      </p:cBhvr>
                                    </p:animEffect>
                                    <p:set>
                                      <p:cBhvr>
                                        <p:cTn id="23" dur="1" fill="hold">
                                          <p:stCondLst>
                                            <p:cond delay="3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75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400"/>
                                        <p:tgtEl>
                                          <p:spTgt spid="7"/>
                                        </p:tgtEl>
                                      </p:cBhvr>
                                    </p:animEffect>
                                    <p:set>
                                      <p:cBhvr>
                                        <p:cTn id="33" dur="1" fill="hold">
                                          <p:stCondLst>
                                            <p:cond delay="399"/>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750"/>
                                        <p:tgtEl>
                                          <p:spTgt spid="10"/>
                                        </p:tgtEl>
                                      </p:cBhvr>
                                    </p:animEffect>
                                  </p:childTnLst>
                                </p:cTn>
                              </p:par>
                              <p:par>
                                <p:cTn id="39" presetID="22" presetClass="exit" presetSubtype="4" fill="hold" nodeType="withEffect">
                                  <p:stCondLst>
                                    <p:cond delay="0"/>
                                  </p:stCondLst>
                                  <p:childTnLst>
                                    <p:animEffect transition="out" filter="wipe(down)">
                                      <p:cBhvr>
                                        <p:cTn id="40" dur="400"/>
                                        <p:tgtEl>
                                          <p:spTgt spid="10"/>
                                        </p:tgtEl>
                                      </p:cBhvr>
                                    </p:animEffect>
                                    <p:set>
                                      <p:cBhvr>
                                        <p:cTn id="41" dur="1" fill="hold">
                                          <p:stCondLst>
                                            <p:cond delay="3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7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750"/>
                                        <p:tgtEl>
                                          <p:spTgt spid="16"/>
                                        </p:tgtEl>
                                      </p:cBhvr>
                                    </p:animEffect>
                                  </p:childTnLst>
                                </p:cTn>
                              </p:par>
                              <p:par>
                                <p:cTn id="52" presetID="22" presetClass="exit" presetSubtype="4" fill="hold" nodeType="withEffect">
                                  <p:stCondLst>
                                    <p:cond delay="0"/>
                                  </p:stCondLst>
                                  <p:childTnLst>
                                    <p:animEffect transition="out" filter="wipe(down)">
                                      <p:cBhvr>
                                        <p:cTn id="53" dur="400"/>
                                        <p:tgtEl>
                                          <p:spTgt spid="13"/>
                                        </p:tgtEl>
                                      </p:cBhvr>
                                    </p:animEffect>
                                    <p:set>
                                      <p:cBhvr>
                                        <p:cTn id="54" dur="1" fill="hold">
                                          <p:stCondLst>
                                            <p:cond delay="399"/>
                                          </p:stCondLst>
                                        </p:cTn>
                                        <p:tgtEl>
                                          <p:spTgt spid="13"/>
                                        </p:tgtEl>
                                        <p:attrNameLst>
                                          <p:attrName>style.visibility</p:attrName>
                                        </p:attrNameLst>
                                      </p:cBhvr>
                                      <p:to>
                                        <p:strVal val="hidden"/>
                                      </p:to>
                                    </p:set>
                                  </p:childTnLst>
                                </p:cTn>
                              </p:par>
                              <p:par>
                                <p:cTn id="55" presetID="22" presetClass="exit" presetSubtype="4" fill="hold" nodeType="withEffect">
                                  <p:stCondLst>
                                    <p:cond delay="0"/>
                                  </p:stCondLst>
                                  <p:childTnLst>
                                    <p:animEffect transition="out" filter="wipe(down)">
                                      <p:cBhvr>
                                        <p:cTn id="56" dur="400"/>
                                        <p:tgtEl>
                                          <p:spTgt spid="16"/>
                                        </p:tgtEl>
                                      </p:cBhvr>
                                    </p:animEffect>
                                    <p:set>
                                      <p:cBhvr>
                                        <p:cTn id="57" dur="1" fill="hold">
                                          <p:stCondLst>
                                            <p:cond delay="3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750"/>
                                        <p:tgtEl>
                                          <p:spTgt spid="22"/>
                                        </p:tgtEl>
                                      </p:cBhvr>
                                    </p:animEffect>
                                  </p:childTnLst>
                                </p:cTn>
                              </p:par>
                              <p:par>
                                <p:cTn id="63" presetID="22" presetClass="exit" presetSubtype="4" fill="hold" nodeType="withEffect">
                                  <p:stCondLst>
                                    <p:cond delay="0"/>
                                  </p:stCondLst>
                                  <p:childTnLst>
                                    <p:animEffect transition="out" filter="wipe(down)">
                                      <p:cBhvr>
                                        <p:cTn id="64" dur="400"/>
                                        <p:tgtEl>
                                          <p:spTgt spid="22"/>
                                        </p:tgtEl>
                                      </p:cBhvr>
                                    </p:animEffect>
                                    <p:set>
                                      <p:cBhvr>
                                        <p:cTn id="65" dur="1" fill="hold">
                                          <p:stCondLst>
                                            <p:cond delay="3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6" grpId="1"/>
    </p:bld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sp>
        <p:nvSpPr>
          <p:cNvPr id="19" name="文本框 18">
            <a:extLst>
              <a:ext uri="{FF2B5EF4-FFF2-40B4-BE49-F238E27FC236}">
                <a16:creationId xmlns:a16="http://schemas.microsoft.com/office/drawing/2014/main" id="{3EF3D636-5B38-4ABE-AA90-C5FB658F0F00}"/>
              </a:ext>
            </a:extLst>
          </p:cNvPr>
          <p:cNvSpPr txBox="1"/>
          <p:nvPr/>
        </p:nvSpPr>
        <p:spPr>
          <a:xfrm>
            <a:off x="1381935" y="1856179"/>
            <a:ext cx="9228112" cy="4423327"/>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检测的结果一般会得到两幅图像：边缘强度图像和边缘方向图像；其中，强度图像是“实值”的连续图像；从图像的角度来说，图像中只存在各个独立的点，而边缘检测的目的本身是为了得到一些有意义的目标及其特征描述；所以在进行边缘检测后，一般还要进行</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边缘映射</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边缘连接</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特征描述</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等后续处理。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所谓的</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边缘映射</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就是依据一定的判定规则剔除可能存在的伪边缘点，并将连续的边缘强度图像转换为二值图像，以方便边缘连接等处理。</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0789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75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400"/>
                                        <p:tgtEl>
                                          <p:spTgt spid="19"/>
                                        </p:tgtEl>
                                      </p:cBhvr>
                                    </p:animEffect>
                                    <p:set>
                                      <p:cBhvr>
                                        <p:cTn id="16" dur="1" fill="hold">
                                          <p:stCondLst>
                                            <p:cond delay="3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19" grpId="1"/>
    </p:bld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7" name="文本框 6">
            <a:extLst>
              <a:ext uri="{FF2B5EF4-FFF2-40B4-BE49-F238E27FC236}">
                <a16:creationId xmlns:a16="http://schemas.microsoft.com/office/drawing/2014/main" id="{BAE5E528-9872-499C-9E4A-B86B4B404B30}"/>
              </a:ext>
            </a:extLst>
          </p:cNvPr>
          <p:cNvSpPr txBox="1"/>
          <p:nvPr/>
        </p:nvSpPr>
        <p:spPr>
          <a:xfrm>
            <a:off x="0" y="598527"/>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sp>
        <p:nvSpPr>
          <p:cNvPr id="19" name="文本框 18">
            <a:extLst>
              <a:ext uri="{FF2B5EF4-FFF2-40B4-BE49-F238E27FC236}">
                <a16:creationId xmlns:a16="http://schemas.microsoft.com/office/drawing/2014/main" id="{3EF3D636-5B38-4ABE-AA90-C5FB658F0F00}"/>
              </a:ext>
            </a:extLst>
          </p:cNvPr>
          <p:cNvSpPr txBox="1"/>
          <p:nvPr/>
        </p:nvSpPr>
        <p:spPr>
          <a:xfrm>
            <a:off x="5449841" y="-117874"/>
            <a:ext cx="9228112" cy="2576667"/>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无几何特征边界连接存在以下个 </a:t>
            </a:r>
            <a:r>
              <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 </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目标：</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连接实际的长边缘，并恰当的填充其间的裂隙；</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判断并消除不恰当的、过小的边缘；</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可能建立合适的数据结构来描述这些连接好的边界。</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AF813613-7F76-4813-95EE-C6BF43921CBF}"/>
              </a:ext>
            </a:extLst>
          </p:cNvPr>
          <p:cNvSpPr txBox="1"/>
          <p:nvPr/>
        </p:nvSpPr>
        <p:spPr>
          <a:xfrm>
            <a:off x="1381935" y="1856179"/>
            <a:ext cx="1959576"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算法过程：</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B052F641-7A06-4B8C-BAE9-538964594BC4}"/>
              </a:ext>
            </a:extLst>
          </p:cNvPr>
          <p:cNvSpPr txBox="1"/>
          <p:nvPr/>
        </p:nvSpPr>
        <p:spPr>
          <a:xfrm>
            <a:off x="1529353" y="2555976"/>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确定恰当的连接准则；包括最大间隔距离和最大方向角度变化。</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379A1C06-4E80-406C-8E1D-7DAB6A2629C3}"/>
              </a:ext>
            </a:extLst>
          </p:cNvPr>
          <p:cNvSpPr txBox="1"/>
          <p:nvPr/>
        </p:nvSpPr>
        <p:spPr>
          <a:xfrm>
            <a:off x="1529353" y="3497538"/>
            <a:ext cx="908069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建立一个新图；用以存放已连接好的边界。</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77924380-1DC7-4875-955F-B52FF7FE2FDA}"/>
              </a:ext>
            </a:extLst>
          </p:cNvPr>
          <p:cNvSpPr txBox="1"/>
          <p:nvPr/>
        </p:nvSpPr>
        <p:spPr>
          <a:xfrm>
            <a:off x="1529353" y="3977436"/>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在旧图中以从上到下，从左到右的顺序提取一个初始边缘点，并根据</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中所确定的准则连接边缘点成为边界。</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F50EBA40-7A49-4D9F-A255-725A9CCE36D9}"/>
              </a:ext>
            </a:extLst>
          </p:cNvPr>
          <p:cNvSpPr txBox="1"/>
          <p:nvPr/>
        </p:nvSpPr>
        <p:spPr>
          <a:xfrm>
            <a:off x="1529353" y="4918998"/>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将连接好的边界写入新图，同时在旧图中抹除对应的边缘点。</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7384CE8A-9991-4CBC-977C-8E55C6CE862F}"/>
              </a:ext>
            </a:extLst>
          </p:cNvPr>
          <p:cNvSpPr txBox="1"/>
          <p:nvPr/>
        </p:nvSpPr>
        <p:spPr>
          <a:xfrm>
            <a:off x="1529353" y="5860561"/>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重复</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两步，直到旧图中没有边缘点，或所余点均为孤立小边缘为止。</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9206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400"/>
                                        <p:tgtEl>
                                          <p:spTgt spid="19"/>
                                        </p:tgtEl>
                                      </p:cBhvr>
                                    </p:animEffect>
                                    <p:set>
                                      <p:cBhvr>
                                        <p:cTn id="12" dur="1" fill="hold">
                                          <p:stCondLst>
                                            <p:cond delay="399"/>
                                          </p:stCondLst>
                                        </p:cTn>
                                        <p:tgtEl>
                                          <p:spTgt spid="19"/>
                                        </p:tgtEl>
                                        <p:attrNameLst>
                                          <p:attrName>style.visibility</p:attrName>
                                        </p:attrNameLst>
                                      </p:cBhvr>
                                      <p:to>
                                        <p:strVal val="hidden"/>
                                      </p:to>
                                    </p:set>
                                  </p:childTnLst>
                                </p:cTn>
                              </p:par>
                            </p:childTnLst>
                          </p:cTn>
                        </p:par>
                        <p:par>
                          <p:cTn id="13" fill="hold">
                            <p:stCondLst>
                              <p:cond delay="4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7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7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75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7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7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10" grpId="0"/>
      <p:bldP spid="11" grpId="0"/>
      <p:bldP spid="12" grpId="0"/>
      <p:bldP spid="13" grpId="0"/>
      <p:bldP spid="14" grpId="0"/>
    </p:bld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sp>
        <p:nvSpPr>
          <p:cNvPr id="19" name="文本框 18">
            <a:extLst>
              <a:ext uri="{FF2B5EF4-FFF2-40B4-BE49-F238E27FC236}">
                <a16:creationId xmlns:a16="http://schemas.microsoft.com/office/drawing/2014/main" id="{3EF3D636-5B38-4ABE-AA90-C5FB658F0F00}"/>
              </a:ext>
            </a:extLst>
          </p:cNvPr>
          <p:cNvSpPr txBox="1"/>
          <p:nvPr/>
        </p:nvSpPr>
        <p:spPr>
          <a:xfrm>
            <a:off x="1381935" y="1856179"/>
            <a:ext cx="1959576"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算法过程：</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2AD7CE6C-CED5-42C6-AE35-6501EA142A8C}"/>
              </a:ext>
            </a:extLst>
          </p:cNvPr>
          <p:cNvSpPr txBox="1"/>
          <p:nvPr/>
        </p:nvSpPr>
        <p:spPr>
          <a:xfrm>
            <a:off x="1529353" y="2555976"/>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确定恰当的连接准则；包括最大间隔距离和最大方向角度变化。</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5BF54B8C-67F9-480B-A4C3-27C08C327E16}"/>
              </a:ext>
            </a:extLst>
          </p:cNvPr>
          <p:cNvSpPr txBox="1"/>
          <p:nvPr/>
        </p:nvSpPr>
        <p:spPr>
          <a:xfrm>
            <a:off x="1529353" y="3497538"/>
            <a:ext cx="908069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建立一个新图；用以存放已连接好的边界。</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E7FEB9E8-DA5C-4651-9C09-96D1CCE0F2EF}"/>
              </a:ext>
            </a:extLst>
          </p:cNvPr>
          <p:cNvSpPr txBox="1"/>
          <p:nvPr/>
        </p:nvSpPr>
        <p:spPr>
          <a:xfrm>
            <a:off x="1529353" y="3977436"/>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在旧图中以从上到下，从左到右的顺序提取一个初始边缘点，并根据</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中所确定的准则连接边缘点成为边界。</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9B8DBF40-D076-4D4B-9C4A-7886B567C194}"/>
              </a:ext>
            </a:extLst>
          </p:cNvPr>
          <p:cNvSpPr txBox="1"/>
          <p:nvPr/>
        </p:nvSpPr>
        <p:spPr>
          <a:xfrm>
            <a:off x="1529353" y="4918998"/>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将连接好的边界写入新图，同时在旧图中抹除对应的边缘点。</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0116636B-F452-4921-BD62-F1E82AC9324E}"/>
              </a:ext>
            </a:extLst>
          </p:cNvPr>
          <p:cNvSpPr txBox="1"/>
          <p:nvPr/>
        </p:nvSpPr>
        <p:spPr>
          <a:xfrm>
            <a:off x="1529353" y="5860561"/>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重复</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两步，直到旧图中没有边缘点，或所余点均为孤立小边缘为止。</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9128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7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P spid="10" grpId="0"/>
      <p:bldP spid="11" grpId="0"/>
      <p:bldP spid="12" grpId="0"/>
      <p:bldP spid="13" grpId="0"/>
    </p:bld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pic>
        <p:nvPicPr>
          <p:cNvPr id="2" name="图片 1">
            <a:extLst>
              <a:ext uri="{FF2B5EF4-FFF2-40B4-BE49-F238E27FC236}">
                <a16:creationId xmlns:a16="http://schemas.microsoft.com/office/drawing/2014/main" id="{6E08A03D-C493-4318-8E75-318A9DC8B177}"/>
              </a:ext>
            </a:extLst>
          </p:cNvPr>
          <p:cNvPicPr>
            <a:picLocks noChangeAspect="1"/>
          </p:cNvPicPr>
          <p:nvPr/>
        </p:nvPicPr>
        <p:blipFill rotWithShape="1">
          <a:blip r:embed="rId3"/>
          <a:srcRect t="2108" r="463"/>
          <a:stretch/>
        </p:blipFill>
        <p:spPr>
          <a:xfrm>
            <a:off x="279194" y="1655558"/>
            <a:ext cx="11233545" cy="3707436"/>
          </a:xfrm>
          <a:prstGeom prst="rect">
            <a:avLst/>
          </a:prstGeom>
        </p:spPr>
      </p:pic>
      <p:sp>
        <p:nvSpPr>
          <p:cNvPr id="14" name="文本框 13">
            <a:extLst>
              <a:ext uri="{FF2B5EF4-FFF2-40B4-BE49-F238E27FC236}">
                <a16:creationId xmlns:a16="http://schemas.microsoft.com/office/drawing/2014/main" id="{76E98845-A078-4CB5-A245-3C8D1154341B}"/>
              </a:ext>
            </a:extLst>
          </p:cNvPr>
          <p:cNvSpPr txBox="1"/>
          <p:nvPr/>
        </p:nvSpPr>
        <p:spPr>
          <a:xfrm>
            <a:off x="1355620" y="5685675"/>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Hough</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变换就是将图像空间转换到特定的参数空间来分析、提取具有相应特征的目标的一种方法！</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67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sp>
        <p:nvSpPr>
          <p:cNvPr id="19" name="文本框 18">
            <a:extLst>
              <a:ext uri="{FF2B5EF4-FFF2-40B4-BE49-F238E27FC236}">
                <a16:creationId xmlns:a16="http://schemas.microsoft.com/office/drawing/2014/main" id="{7B83475D-2B37-4BE8-867E-B4A1CBEAAF54}"/>
              </a:ext>
            </a:extLst>
          </p:cNvPr>
          <p:cNvSpPr txBox="1"/>
          <p:nvPr/>
        </p:nvSpPr>
        <p:spPr>
          <a:xfrm>
            <a:off x="1381935" y="1856179"/>
            <a:ext cx="908069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确定向径和角度的精度或分辨率，即它们的步进量；</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7FA9AF07-5A1D-42CA-BFEE-F9559A4D1A17}"/>
              </a:ext>
            </a:extLst>
          </p:cNvPr>
          <p:cNvSpPr txBox="1"/>
          <p:nvPr/>
        </p:nvSpPr>
        <p:spPr>
          <a:xfrm>
            <a:off x="1381935" y="2408310"/>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创建累积数组，用于存贮某个参数点所确定的直线上有多少个点通过；</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00397C95-7F74-4188-A453-EE188CE15048}"/>
              </a:ext>
            </a:extLst>
          </p:cNvPr>
          <p:cNvSpPr txBox="1"/>
          <p:nvPr/>
        </p:nvSpPr>
        <p:spPr>
          <a:xfrm>
            <a:off x="1381935" y="3422105"/>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对边缘图像中的每个边缘点按角度步进量计算对应向径，并填充累积数组：</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2" name="对象 21">
            <a:extLst>
              <a:ext uri="{FF2B5EF4-FFF2-40B4-BE49-F238E27FC236}">
                <a16:creationId xmlns:a16="http://schemas.microsoft.com/office/drawing/2014/main" id="{46EE1BF5-35BA-4A68-9D27-455A7671CDDD}"/>
              </a:ext>
            </a:extLst>
          </p:cNvPr>
          <p:cNvGraphicFramePr>
            <a:graphicFrameLocks noChangeAspect="1"/>
          </p:cNvGraphicFramePr>
          <p:nvPr>
            <p:extLst>
              <p:ext uri="{D42A27DB-BD31-4B8C-83A1-F6EECF244321}">
                <p14:modId xmlns:p14="http://schemas.microsoft.com/office/powerpoint/2010/main" val="266280672"/>
              </p:ext>
            </p:extLst>
          </p:nvPr>
        </p:nvGraphicFramePr>
        <p:xfrm>
          <a:off x="508000" y="4435900"/>
          <a:ext cx="11176000" cy="1182688"/>
        </p:xfrm>
        <a:graphic>
          <a:graphicData uri="http://schemas.openxmlformats.org/presentationml/2006/ole">
            <mc:AlternateContent xmlns:mc="http://schemas.openxmlformats.org/markup-compatibility/2006">
              <mc:Choice xmlns:v="urn:schemas-microsoft-com:vml" Requires="v">
                <p:oleObj spid="_x0000_s157753" name="Equation" r:id="rId4" imgW="4038480" imgH="431640" progId="Equation.DSMT4">
                  <p:embed/>
                </p:oleObj>
              </mc:Choice>
              <mc:Fallback>
                <p:oleObj name="Equation" r:id="rId4" imgW="4038480" imgH="431640" progId="Equation.DSMT4">
                  <p:embed/>
                  <p:pic>
                    <p:nvPicPr>
                      <p:cNvPr id="12" name="对象 11">
                        <a:extLst>
                          <a:ext uri="{FF2B5EF4-FFF2-40B4-BE49-F238E27FC236}">
                            <a16:creationId xmlns:a16="http://schemas.microsoft.com/office/drawing/2014/main" id="{E481256C-D5C5-4D23-AED4-AD2CD85905C3}"/>
                          </a:ext>
                        </a:extLst>
                      </p:cNvPr>
                      <p:cNvPicPr/>
                      <p:nvPr/>
                    </p:nvPicPr>
                    <p:blipFill>
                      <a:blip r:embed="rId5"/>
                      <a:stretch>
                        <a:fillRect/>
                      </a:stretch>
                    </p:blipFill>
                    <p:spPr>
                      <a:xfrm>
                        <a:off x="508000" y="4435900"/>
                        <a:ext cx="11176000" cy="1182688"/>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B4BC2DD6-892C-42FB-B8F4-690D725D51E5}"/>
              </a:ext>
            </a:extLst>
          </p:cNvPr>
          <p:cNvSpPr txBox="1"/>
          <p:nvPr/>
        </p:nvSpPr>
        <p:spPr>
          <a:xfrm>
            <a:off x="1381935" y="5671542"/>
            <a:ext cx="9080694" cy="96084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依据累积数组中的元素大小即可根据根据需要提取出相应的直线</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7521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75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7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75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75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2" fill="hold" grpId="1" nodeType="clickEffect">
                                  <p:stCondLst>
                                    <p:cond delay="0"/>
                                  </p:stCondLst>
                                  <p:childTnLst>
                                    <p:animEffect transition="out" filter="wipe(right)">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22" presetClass="exit" presetSubtype="2" fill="hold" grpId="1" nodeType="withEffect">
                                  <p:stCondLst>
                                    <p:cond delay="0"/>
                                  </p:stCondLst>
                                  <p:childTnLst>
                                    <p:animEffect transition="out" filter="wipe(right)">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22" presetClass="exit" presetSubtype="2" fill="hold" grpId="1" nodeType="withEffect">
                                  <p:stCondLst>
                                    <p:cond delay="0"/>
                                  </p:stCondLst>
                                  <p:childTnLst>
                                    <p:animEffect transition="out" filter="wipe(right)">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22" presetClass="exit" presetSubtype="2" fill="hold" nodeType="withEffect">
                                  <p:stCondLst>
                                    <p:cond delay="0"/>
                                  </p:stCondLst>
                                  <p:childTnLst>
                                    <p:animEffect transition="out" filter="wipe(right)">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par>
                                <p:cTn id="42" presetID="22" presetClass="exit" presetSubtype="2" fill="hold" grpId="1" nodeType="withEffect">
                                  <p:stCondLst>
                                    <p:cond delay="0"/>
                                  </p:stCondLst>
                                  <p:childTnLst>
                                    <p:animEffect transition="out" filter="wipe(right)">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3" grpId="0"/>
      <p:bldP spid="23" grpId="1"/>
    </p:bld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pic>
        <p:nvPicPr>
          <p:cNvPr id="3" name="图片 2">
            <a:extLst>
              <a:ext uri="{FF2B5EF4-FFF2-40B4-BE49-F238E27FC236}">
                <a16:creationId xmlns:a16="http://schemas.microsoft.com/office/drawing/2014/main" id="{D2876D16-2ACE-48DD-813A-D767B4529D21}"/>
              </a:ext>
            </a:extLst>
          </p:cNvPr>
          <p:cNvPicPr>
            <a:picLocks noChangeAspect="1"/>
          </p:cNvPicPr>
          <p:nvPr/>
        </p:nvPicPr>
        <p:blipFill rotWithShape="1">
          <a:blip r:embed="rId4"/>
          <a:srcRect l="5594" t="10829" r="10889" b="13380"/>
          <a:stretch/>
        </p:blipFill>
        <p:spPr>
          <a:xfrm>
            <a:off x="8725348" y="1456193"/>
            <a:ext cx="2942887" cy="2326208"/>
          </a:xfrm>
          <a:prstGeom prst="rect">
            <a:avLst/>
          </a:prstGeom>
        </p:spPr>
      </p:pic>
      <p:graphicFrame>
        <p:nvGraphicFramePr>
          <p:cNvPr id="26" name="对象 25">
            <a:extLst>
              <a:ext uri="{FF2B5EF4-FFF2-40B4-BE49-F238E27FC236}">
                <a16:creationId xmlns:a16="http://schemas.microsoft.com/office/drawing/2014/main" id="{4C669F6B-80F7-43C9-BB5E-7E20774F90C8}"/>
              </a:ext>
            </a:extLst>
          </p:cNvPr>
          <p:cNvGraphicFramePr>
            <a:graphicFrameLocks noChangeAspect="1"/>
          </p:cNvGraphicFramePr>
          <p:nvPr>
            <p:extLst>
              <p:ext uri="{D42A27DB-BD31-4B8C-83A1-F6EECF244321}">
                <p14:modId xmlns:p14="http://schemas.microsoft.com/office/powerpoint/2010/main" val="3720267325"/>
              </p:ext>
            </p:extLst>
          </p:nvPr>
        </p:nvGraphicFramePr>
        <p:xfrm>
          <a:off x="6630019" y="629874"/>
          <a:ext cx="5190616" cy="918457"/>
        </p:xfrm>
        <a:graphic>
          <a:graphicData uri="http://schemas.openxmlformats.org/presentationml/2006/ole">
            <mc:AlternateContent xmlns:mc="http://schemas.openxmlformats.org/markup-compatibility/2006">
              <mc:Choice xmlns:v="urn:schemas-microsoft-com:vml" Requires="v">
                <p:oleObj spid="_x0000_s163880" name="Equation" r:id="rId5" imgW="1562040" imgH="279360" progId="Equation.DSMT4">
                  <p:embed/>
                </p:oleObj>
              </mc:Choice>
              <mc:Fallback>
                <p:oleObj name="Equation" r:id="rId5" imgW="1562040" imgH="279360" progId="Equation.DSMT4">
                  <p:embed/>
                  <p:pic>
                    <p:nvPicPr>
                      <p:cNvPr id="14" name="对象 13">
                        <a:extLst>
                          <a:ext uri="{FF2B5EF4-FFF2-40B4-BE49-F238E27FC236}">
                            <a16:creationId xmlns:a16="http://schemas.microsoft.com/office/drawing/2014/main" id="{CEC6BF2A-0328-4B90-980B-E2E4CEE31A2E}"/>
                          </a:ext>
                        </a:extLst>
                      </p:cNvPr>
                      <p:cNvPicPr/>
                      <p:nvPr/>
                    </p:nvPicPr>
                    <p:blipFill>
                      <a:blip r:embed="rId6"/>
                      <a:stretch>
                        <a:fillRect/>
                      </a:stretch>
                    </p:blipFill>
                    <p:spPr>
                      <a:xfrm>
                        <a:off x="6630019" y="629874"/>
                        <a:ext cx="5190616" cy="918457"/>
                      </a:xfrm>
                      <a:prstGeom prst="rect">
                        <a:avLst/>
                      </a:prstGeom>
                    </p:spPr>
                  </p:pic>
                </p:oleObj>
              </mc:Fallback>
            </mc:AlternateContent>
          </a:graphicData>
        </a:graphic>
      </p:graphicFrame>
      <p:grpSp>
        <p:nvGrpSpPr>
          <p:cNvPr id="9" name="组合 8">
            <a:extLst>
              <a:ext uri="{FF2B5EF4-FFF2-40B4-BE49-F238E27FC236}">
                <a16:creationId xmlns:a16="http://schemas.microsoft.com/office/drawing/2014/main" id="{F1040843-14AC-49F3-BEB0-FA7A3EFF108A}"/>
              </a:ext>
            </a:extLst>
          </p:cNvPr>
          <p:cNvGrpSpPr/>
          <p:nvPr/>
        </p:nvGrpSpPr>
        <p:grpSpPr>
          <a:xfrm>
            <a:off x="6321716" y="4011614"/>
            <a:ext cx="2982571" cy="2767345"/>
            <a:chOff x="1998133" y="423910"/>
            <a:chExt cx="6714861" cy="6247823"/>
          </a:xfrm>
        </p:grpSpPr>
        <p:pic>
          <p:nvPicPr>
            <p:cNvPr id="5" name="图片 4">
              <a:extLst>
                <a:ext uri="{FF2B5EF4-FFF2-40B4-BE49-F238E27FC236}">
                  <a16:creationId xmlns:a16="http://schemas.microsoft.com/office/drawing/2014/main" id="{8AD7CDE9-95A0-4CAD-B497-61C5C28FA4BD}"/>
                </a:ext>
              </a:extLst>
            </p:cNvPr>
            <p:cNvPicPr>
              <a:picLocks noChangeAspect="1"/>
            </p:cNvPicPr>
            <p:nvPr/>
          </p:nvPicPr>
          <p:blipFill rotWithShape="1">
            <a:blip r:embed="rId7"/>
            <a:srcRect l="5885" t="6181" r="21827" b="2716"/>
            <a:stretch/>
          </p:blipFill>
          <p:spPr>
            <a:xfrm>
              <a:off x="1998133" y="423910"/>
              <a:ext cx="6714861" cy="6247823"/>
            </a:xfrm>
            <a:prstGeom prst="rect">
              <a:avLst/>
            </a:prstGeom>
          </p:spPr>
        </p:pic>
        <p:sp>
          <p:nvSpPr>
            <p:cNvPr id="6" name="矩形 5">
              <a:extLst>
                <a:ext uri="{FF2B5EF4-FFF2-40B4-BE49-F238E27FC236}">
                  <a16:creationId xmlns:a16="http://schemas.microsoft.com/office/drawing/2014/main" id="{30DC7928-3093-4C1C-A9C1-C45BCEB1A302}"/>
                </a:ext>
              </a:extLst>
            </p:cNvPr>
            <p:cNvSpPr/>
            <p:nvPr/>
          </p:nvSpPr>
          <p:spPr>
            <a:xfrm>
              <a:off x="7995719" y="2754489"/>
              <a:ext cx="696725" cy="45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E53AF9A-C268-4314-9996-73FACF3F81D1}"/>
                </a:ext>
              </a:extLst>
            </p:cNvPr>
            <p:cNvSpPr/>
            <p:nvPr/>
          </p:nvSpPr>
          <p:spPr>
            <a:xfrm>
              <a:off x="7995718" y="4518835"/>
              <a:ext cx="696725" cy="45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25631A2E-F77C-4AC3-B871-EB38D389CAB9}"/>
              </a:ext>
            </a:extLst>
          </p:cNvPr>
          <p:cNvPicPr>
            <a:picLocks noChangeAspect="1"/>
          </p:cNvPicPr>
          <p:nvPr/>
        </p:nvPicPr>
        <p:blipFill>
          <a:blip r:embed="rId8"/>
          <a:stretch>
            <a:fillRect/>
          </a:stretch>
        </p:blipFill>
        <p:spPr>
          <a:xfrm>
            <a:off x="801867" y="1655558"/>
            <a:ext cx="5294133" cy="4873475"/>
          </a:xfrm>
          <a:prstGeom prst="rect">
            <a:avLst/>
          </a:prstGeom>
        </p:spPr>
      </p:pic>
    </p:spTree>
    <p:extLst>
      <p:ext uri="{BB962C8B-B14F-4D97-AF65-F5344CB8AC3E}">
        <p14:creationId xmlns:p14="http://schemas.microsoft.com/office/powerpoint/2010/main" val="261992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400"/>
                                        <p:tgtEl>
                                          <p:spTgt spid="3"/>
                                        </p:tgtEl>
                                      </p:cBhvr>
                                    </p:animEffect>
                                    <p:set>
                                      <p:cBhvr>
                                        <p:cTn id="15" dur="1" fill="hold">
                                          <p:stCondLst>
                                            <p:cond delay="399"/>
                                          </p:stCondLst>
                                        </p:cTn>
                                        <p:tgtEl>
                                          <p:spTgt spid="3"/>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2" fill="hold" nodeType="clickEffect">
                                  <p:stCondLst>
                                    <p:cond delay="0"/>
                                  </p:stCondLst>
                                  <p:childTnLst>
                                    <p:animEffect transition="out" filter="wipe(right)">
                                      <p:cBhvr>
                                        <p:cTn id="22" dur="400"/>
                                        <p:tgtEl>
                                          <p:spTgt spid="9"/>
                                        </p:tgtEl>
                                      </p:cBhvr>
                                    </p:animEffect>
                                    <p:set>
                                      <p:cBhvr>
                                        <p:cTn id="23" dur="1" fill="hold">
                                          <p:stCondLst>
                                            <p:cond delay="399"/>
                                          </p:stCondLst>
                                        </p:cTn>
                                        <p:tgtEl>
                                          <p:spTgt spid="9"/>
                                        </p:tgtEl>
                                        <p:attrNameLst>
                                          <p:attrName>style.visibility</p:attrName>
                                        </p:attrNameLst>
                                      </p:cBhvr>
                                      <p:to>
                                        <p:strVal val="hidden"/>
                                      </p:to>
                                    </p:set>
                                  </p:childTnLst>
                                </p:cTn>
                              </p:par>
                              <p:par>
                                <p:cTn id="24" presetID="22" presetClass="exit" presetSubtype="2" fill="hold" nodeType="withEffect">
                                  <p:stCondLst>
                                    <p:cond delay="0"/>
                                  </p:stCondLst>
                                  <p:childTnLst>
                                    <p:animEffect transition="out" filter="wipe(right)">
                                      <p:cBhvr>
                                        <p:cTn id="25" dur="400"/>
                                        <p:tgtEl>
                                          <p:spTgt spid="26"/>
                                        </p:tgtEl>
                                      </p:cBhvr>
                                    </p:animEffect>
                                    <p:set>
                                      <p:cBhvr>
                                        <p:cTn id="26" dur="1" fill="hold">
                                          <p:stCondLst>
                                            <p:cond delay="399"/>
                                          </p:stCondLst>
                                        </p:cTn>
                                        <p:tgtEl>
                                          <p:spTgt spid="26"/>
                                        </p:tgtEl>
                                        <p:attrNameLst>
                                          <p:attrName>style.visibility</p:attrName>
                                        </p:attrNameLst>
                                      </p:cBhvr>
                                      <p:to>
                                        <p:strVal val="hidden"/>
                                      </p:to>
                                    </p:set>
                                  </p:childTnLst>
                                </p:cTn>
                              </p:par>
                            </p:childTnLst>
                          </p:cTn>
                        </p:par>
                        <p:par>
                          <p:cTn id="27" fill="hold">
                            <p:stCondLst>
                              <p:cond delay="4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彩色图像的边缘检测算法</a:t>
            </a:r>
          </a:p>
        </p:txBody>
      </p:sp>
      <p:pic>
        <p:nvPicPr>
          <p:cNvPr id="2" name="图片 1">
            <a:extLst>
              <a:ext uri="{FF2B5EF4-FFF2-40B4-BE49-F238E27FC236}">
                <a16:creationId xmlns:a16="http://schemas.microsoft.com/office/drawing/2014/main" id="{E70BE163-2FAE-4604-8F40-D39B2C900158}"/>
              </a:ext>
            </a:extLst>
          </p:cNvPr>
          <p:cNvPicPr>
            <a:picLocks noChangeAspect="1"/>
          </p:cNvPicPr>
          <p:nvPr/>
        </p:nvPicPr>
        <p:blipFill rotWithShape="1">
          <a:blip r:embed="rId4"/>
          <a:srcRect l="246" t="2848" r="636" b="1509"/>
          <a:stretch/>
        </p:blipFill>
        <p:spPr>
          <a:xfrm>
            <a:off x="6655836" y="199288"/>
            <a:ext cx="2674856" cy="1318969"/>
          </a:xfrm>
          <a:prstGeom prst="rect">
            <a:avLst/>
          </a:prstGeom>
        </p:spPr>
      </p:pic>
      <p:grpSp>
        <p:nvGrpSpPr>
          <p:cNvPr id="13" name="组合 12">
            <a:extLst>
              <a:ext uri="{FF2B5EF4-FFF2-40B4-BE49-F238E27FC236}">
                <a16:creationId xmlns:a16="http://schemas.microsoft.com/office/drawing/2014/main" id="{45E95BCA-5AC0-4582-A9F3-C79C8E48D782}"/>
              </a:ext>
            </a:extLst>
          </p:cNvPr>
          <p:cNvGrpSpPr/>
          <p:nvPr/>
        </p:nvGrpSpPr>
        <p:grpSpPr>
          <a:xfrm>
            <a:off x="9499703" y="59140"/>
            <a:ext cx="2115004" cy="1765251"/>
            <a:chOff x="711201" y="1451216"/>
            <a:chExt cx="9008532" cy="4459112"/>
          </a:xfrm>
        </p:grpSpPr>
        <p:pic>
          <p:nvPicPr>
            <p:cNvPr id="12" name="图片 11">
              <a:extLst>
                <a:ext uri="{FF2B5EF4-FFF2-40B4-BE49-F238E27FC236}">
                  <a16:creationId xmlns:a16="http://schemas.microsoft.com/office/drawing/2014/main" id="{4EEF0B8B-3763-4034-80DD-B36CDBFDED16}"/>
                </a:ext>
              </a:extLst>
            </p:cNvPr>
            <p:cNvPicPr>
              <a:picLocks noChangeAspect="1"/>
            </p:cNvPicPr>
            <p:nvPr/>
          </p:nvPicPr>
          <p:blipFill rotWithShape="1">
            <a:blip r:embed="rId5"/>
            <a:srcRect l="49781" t="3733" r="6268" b="3380"/>
            <a:stretch/>
          </p:blipFill>
          <p:spPr>
            <a:xfrm>
              <a:off x="711201" y="1451216"/>
              <a:ext cx="4538133" cy="4459112"/>
            </a:xfrm>
            <a:prstGeom prst="rect">
              <a:avLst/>
            </a:prstGeom>
          </p:spPr>
        </p:pic>
        <p:pic>
          <p:nvPicPr>
            <p:cNvPr id="17" name="图片 16">
              <a:extLst>
                <a:ext uri="{FF2B5EF4-FFF2-40B4-BE49-F238E27FC236}">
                  <a16:creationId xmlns:a16="http://schemas.microsoft.com/office/drawing/2014/main" id="{B096D49F-8C7F-47CE-9FB6-1FC85F957F6B}"/>
                </a:ext>
              </a:extLst>
            </p:cNvPr>
            <p:cNvPicPr>
              <a:picLocks noChangeAspect="1"/>
            </p:cNvPicPr>
            <p:nvPr/>
          </p:nvPicPr>
          <p:blipFill rotWithShape="1">
            <a:blip r:embed="rId5"/>
            <a:srcRect l="4517" t="3733" r="51422" b="3380"/>
            <a:stretch/>
          </p:blipFill>
          <p:spPr>
            <a:xfrm>
              <a:off x="5170311" y="1451216"/>
              <a:ext cx="4549422" cy="4459112"/>
            </a:xfrm>
            <a:prstGeom prst="rect">
              <a:avLst/>
            </a:prstGeom>
          </p:spPr>
        </p:pic>
      </p:grpSp>
      <p:graphicFrame>
        <p:nvGraphicFramePr>
          <p:cNvPr id="21" name="对象 20">
            <a:extLst>
              <a:ext uri="{FF2B5EF4-FFF2-40B4-BE49-F238E27FC236}">
                <a16:creationId xmlns:a16="http://schemas.microsoft.com/office/drawing/2014/main" id="{968169AA-6599-4F25-BBB2-1D32AF4C3C8B}"/>
              </a:ext>
            </a:extLst>
          </p:cNvPr>
          <p:cNvGraphicFramePr>
            <a:graphicFrameLocks noChangeAspect="1"/>
          </p:cNvGraphicFramePr>
          <p:nvPr>
            <p:extLst>
              <p:ext uri="{D42A27DB-BD31-4B8C-83A1-F6EECF244321}">
                <p14:modId xmlns:p14="http://schemas.microsoft.com/office/powerpoint/2010/main" val="166182615"/>
              </p:ext>
            </p:extLst>
          </p:nvPr>
        </p:nvGraphicFramePr>
        <p:xfrm>
          <a:off x="561731" y="2332037"/>
          <a:ext cx="4217988" cy="4243388"/>
        </p:xfrm>
        <a:graphic>
          <a:graphicData uri="http://schemas.openxmlformats.org/presentationml/2006/ole">
            <mc:AlternateContent xmlns:mc="http://schemas.openxmlformats.org/markup-compatibility/2006">
              <mc:Choice xmlns:v="urn:schemas-microsoft-com:vml" Requires="v">
                <p:oleObj spid="_x0000_s168118" name="Equation" r:id="rId6" imgW="1523880" imgH="1549080" progId="Equation.DSMT4">
                  <p:embed/>
                </p:oleObj>
              </mc:Choice>
              <mc:Fallback>
                <p:oleObj name="Equation" r:id="rId6" imgW="1523880" imgH="1549080" progId="Equation.DSMT4">
                  <p:embed/>
                  <p:pic>
                    <p:nvPicPr>
                      <p:cNvPr id="20" name="对象 19">
                        <a:extLst>
                          <a:ext uri="{FF2B5EF4-FFF2-40B4-BE49-F238E27FC236}">
                            <a16:creationId xmlns:a16="http://schemas.microsoft.com/office/drawing/2014/main" id="{C2DE3205-9294-44AB-BCDD-E83FFE5F247F}"/>
                          </a:ext>
                        </a:extLst>
                      </p:cNvPr>
                      <p:cNvPicPr/>
                      <p:nvPr/>
                    </p:nvPicPr>
                    <p:blipFill>
                      <a:blip r:embed="rId7"/>
                      <a:stretch>
                        <a:fillRect/>
                      </a:stretch>
                    </p:blipFill>
                    <p:spPr>
                      <a:xfrm>
                        <a:off x="561731" y="2332037"/>
                        <a:ext cx="4217988" cy="4243388"/>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F1309D8D-8683-4D3A-AAD0-38B5A6FE2A84}"/>
              </a:ext>
            </a:extLst>
          </p:cNvPr>
          <p:cNvGraphicFramePr>
            <a:graphicFrameLocks noChangeAspect="1"/>
          </p:cNvGraphicFramePr>
          <p:nvPr>
            <p:extLst>
              <p:ext uri="{D42A27DB-BD31-4B8C-83A1-F6EECF244321}">
                <p14:modId xmlns:p14="http://schemas.microsoft.com/office/powerpoint/2010/main" val="3208710567"/>
              </p:ext>
            </p:extLst>
          </p:nvPr>
        </p:nvGraphicFramePr>
        <p:xfrm>
          <a:off x="5145638" y="-125514"/>
          <a:ext cx="4148137" cy="2155825"/>
        </p:xfrm>
        <a:graphic>
          <a:graphicData uri="http://schemas.openxmlformats.org/presentationml/2006/ole">
            <mc:AlternateContent xmlns:mc="http://schemas.openxmlformats.org/markup-compatibility/2006">
              <mc:Choice xmlns:v="urn:schemas-microsoft-com:vml" Requires="v">
                <p:oleObj spid="_x0000_s168119" name="Equation" r:id="rId8" imgW="1498320" imgH="787320" progId="Equation.DSMT4">
                  <p:embed/>
                </p:oleObj>
              </mc:Choice>
              <mc:Fallback>
                <p:oleObj name="Equation" r:id="rId8" imgW="1498320" imgH="787320" progId="Equation.DSMT4">
                  <p:embed/>
                  <p:pic>
                    <p:nvPicPr>
                      <p:cNvPr id="15" name="对象 14">
                        <a:extLst>
                          <a:ext uri="{FF2B5EF4-FFF2-40B4-BE49-F238E27FC236}">
                            <a16:creationId xmlns:a16="http://schemas.microsoft.com/office/drawing/2014/main" id="{031F23DF-2237-4007-AC1D-6879EB41F38F}"/>
                          </a:ext>
                        </a:extLst>
                      </p:cNvPr>
                      <p:cNvPicPr/>
                      <p:nvPr/>
                    </p:nvPicPr>
                    <p:blipFill>
                      <a:blip r:embed="rId9"/>
                      <a:stretch>
                        <a:fillRect/>
                      </a:stretch>
                    </p:blipFill>
                    <p:spPr>
                      <a:xfrm>
                        <a:off x="5145638" y="-125514"/>
                        <a:ext cx="4148137" cy="215582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A6F24BAA-01DB-44E1-89B9-6E05594672EC}"/>
              </a:ext>
            </a:extLst>
          </p:cNvPr>
          <p:cNvGraphicFramePr>
            <a:graphicFrameLocks noChangeAspect="1"/>
          </p:cNvGraphicFramePr>
          <p:nvPr>
            <p:extLst>
              <p:ext uri="{D42A27DB-BD31-4B8C-83A1-F6EECF244321}">
                <p14:modId xmlns:p14="http://schemas.microsoft.com/office/powerpoint/2010/main" val="2527386614"/>
              </p:ext>
            </p:extLst>
          </p:nvPr>
        </p:nvGraphicFramePr>
        <p:xfrm>
          <a:off x="5145638" y="1923264"/>
          <a:ext cx="6221655" cy="1585827"/>
        </p:xfrm>
        <a:graphic>
          <a:graphicData uri="http://schemas.openxmlformats.org/presentationml/2006/ole">
            <mc:AlternateContent xmlns:mc="http://schemas.openxmlformats.org/markup-compatibility/2006">
              <mc:Choice xmlns:v="urn:schemas-microsoft-com:vml" Requires="v">
                <p:oleObj spid="_x0000_s168120" name="Equation" r:id="rId10" imgW="2463480" imgH="634680" progId="Equation.DSMT4">
                  <p:embed/>
                </p:oleObj>
              </mc:Choice>
              <mc:Fallback>
                <p:oleObj name="Equation" r:id="rId10" imgW="2463480" imgH="634680" progId="Equation.DSMT4">
                  <p:embed/>
                  <p:pic>
                    <p:nvPicPr>
                      <p:cNvPr id="18" name="对象 17">
                        <a:extLst>
                          <a:ext uri="{FF2B5EF4-FFF2-40B4-BE49-F238E27FC236}">
                            <a16:creationId xmlns:a16="http://schemas.microsoft.com/office/drawing/2014/main" id="{32217DFC-7C9C-419C-A1AA-66D3B902F09E}"/>
                          </a:ext>
                        </a:extLst>
                      </p:cNvPr>
                      <p:cNvPicPr/>
                      <p:nvPr/>
                    </p:nvPicPr>
                    <p:blipFill>
                      <a:blip r:embed="rId11"/>
                      <a:stretch>
                        <a:fillRect/>
                      </a:stretch>
                    </p:blipFill>
                    <p:spPr>
                      <a:xfrm>
                        <a:off x="5145638" y="1923264"/>
                        <a:ext cx="6221655" cy="158582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6EE54C3-3418-4797-BCBF-13DBCC8CD28B}"/>
              </a:ext>
            </a:extLst>
          </p:cNvPr>
          <p:cNvGraphicFramePr>
            <a:graphicFrameLocks noChangeAspect="1"/>
          </p:cNvGraphicFramePr>
          <p:nvPr>
            <p:extLst>
              <p:ext uri="{D42A27DB-BD31-4B8C-83A1-F6EECF244321}">
                <p14:modId xmlns:p14="http://schemas.microsoft.com/office/powerpoint/2010/main" val="43836704"/>
              </p:ext>
            </p:extLst>
          </p:nvPr>
        </p:nvGraphicFramePr>
        <p:xfrm>
          <a:off x="5211763" y="3540125"/>
          <a:ext cx="6637337" cy="1397000"/>
        </p:xfrm>
        <a:graphic>
          <a:graphicData uri="http://schemas.openxmlformats.org/presentationml/2006/ole">
            <mc:AlternateContent xmlns:mc="http://schemas.openxmlformats.org/markup-compatibility/2006">
              <mc:Choice xmlns:v="urn:schemas-microsoft-com:vml" Requires="v">
                <p:oleObj spid="_x0000_s168121" name="Equation" r:id="rId12" imgW="2628720" imgH="558720" progId="Equation.DSMT4">
                  <p:embed/>
                </p:oleObj>
              </mc:Choice>
              <mc:Fallback>
                <p:oleObj name="Equation" r:id="rId12" imgW="2628720" imgH="558720" progId="Equation.DSMT4">
                  <p:embed/>
                  <p:pic>
                    <p:nvPicPr>
                      <p:cNvPr id="19" name="对象 18">
                        <a:extLst>
                          <a:ext uri="{FF2B5EF4-FFF2-40B4-BE49-F238E27FC236}">
                            <a16:creationId xmlns:a16="http://schemas.microsoft.com/office/drawing/2014/main" id="{3C714316-AF73-43E2-A7F6-E7B027608018}"/>
                          </a:ext>
                        </a:extLst>
                      </p:cNvPr>
                      <p:cNvPicPr/>
                      <p:nvPr/>
                    </p:nvPicPr>
                    <p:blipFill>
                      <a:blip r:embed="rId13"/>
                      <a:stretch>
                        <a:fillRect/>
                      </a:stretch>
                    </p:blipFill>
                    <p:spPr>
                      <a:xfrm>
                        <a:off x="5211763" y="3540125"/>
                        <a:ext cx="6637337" cy="139700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34B86189-EA85-4CAC-8095-36FB92385BD7}"/>
              </a:ext>
            </a:extLst>
          </p:cNvPr>
          <p:cNvGraphicFramePr>
            <a:graphicFrameLocks noChangeAspect="1"/>
          </p:cNvGraphicFramePr>
          <p:nvPr>
            <p:extLst>
              <p:ext uri="{D42A27DB-BD31-4B8C-83A1-F6EECF244321}">
                <p14:modId xmlns:p14="http://schemas.microsoft.com/office/powerpoint/2010/main" val="2969919013"/>
              </p:ext>
            </p:extLst>
          </p:nvPr>
        </p:nvGraphicFramePr>
        <p:xfrm>
          <a:off x="5227638" y="5114925"/>
          <a:ext cx="6831012" cy="1460500"/>
        </p:xfrm>
        <a:graphic>
          <a:graphicData uri="http://schemas.openxmlformats.org/presentationml/2006/ole">
            <mc:AlternateContent xmlns:mc="http://schemas.openxmlformats.org/markup-compatibility/2006">
              <mc:Choice xmlns:v="urn:schemas-microsoft-com:vml" Requires="v">
                <p:oleObj spid="_x0000_s168122" name="Equation" r:id="rId14" imgW="2705040" imgH="583920" progId="Equation.DSMT4">
                  <p:embed/>
                </p:oleObj>
              </mc:Choice>
              <mc:Fallback>
                <p:oleObj name="Equation" r:id="rId14" imgW="2705040" imgH="583920" progId="Equation.DSMT4">
                  <p:embed/>
                  <p:pic>
                    <p:nvPicPr>
                      <p:cNvPr id="21" name="对象 20">
                        <a:extLst>
                          <a:ext uri="{FF2B5EF4-FFF2-40B4-BE49-F238E27FC236}">
                            <a16:creationId xmlns:a16="http://schemas.microsoft.com/office/drawing/2014/main" id="{92F43098-EAD5-4D3E-B78A-8F03EBB396B4}"/>
                          </a:ext>
                        </a:extLst>
                      </p:cNvPr>
                      <p:cNvPicPr/>
                      <p:nvPr/>
                    </p:nvPicPr>
                    <p:blipFill>
                      <a:blip r:embed="rId15"/>
                      <a:stretch>
                        <a:fillRect/>
                      </a:stretch>
                    </p:blipFill>
                    <p:spPr>
                      <a:xfrm>
                        <a:off x="5227638" y="5114925"/>
                        <a:ext cx="6831012" cy="14605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A87793E0-0308-49CD-8D91-D40DDD4E7424}"/>
              </a:ext>
            </a:extLst>
          </p:cNvPr>
          <p:cNvGraphicFramePr>
            <a:graphicFrameLocks noChangeAspect="1"/>
          </p:cNvGraphicFramePr>
          <p:nvPr>
            <p:extLst>
              <p:ext uri="{D42A27DB-BD31-4B8C-83A1-F6EECF244321}">
                <p14:modId xmlns:p14="http://schemas.microsoft.com/office/powerpoint/2010/main" val="1161274345"/>
              </p:ext>
            </p:extLst>
          </p:nvPr>
        </p:nvGraphicFramePr>
        <p:xfrm>
          <a:off x="671866" y="-125514"/>
          <a:ext cx="4886325" cy="2363787"/>
        </p:xfrm>
        <a:graphic>
          <a:graphicData uri="http://schemas.openxmlformats.org/presentationml/2006/ole">
            <mc:AlternateContent xmlns:mc="http://schemas.openxmlformats.org/markup-compatibility/2006">
              <mc:Choice xmlns:v="urn:schemas-microsoft-com:vml" Requires="v">
                <p:oleObj spid="_x0000_s168123" name="Equation" r:id="rId16" imgW="1765080" imgH="863280" progId="Equation.DSMT4">
                  <p:embed/>
                </p:oleObj>
              </mc:Choice>
              <mc:Fallback>
                <p:oleObj name="Equation" r:id="rId16" imgW="1765080" imgH="863280" progId="Equation.DSMT4">
                  <p:embed/>
                  <p:pic>
                    <p:nvPicPr>
                      <p:cNvPr id="22" name="对象 21">
                        <a:extLst>
                          <a:ext uri="{FF2B5EF4-FFF2-40B4-BE49-F238E27FC236}">
                            <a16:creationId xmlns:a16="http://schemas.microsoft.com/office/drawing/2014/main" id="{11B34C0D-456C-498B-B0E0-7DBDE16BDF2C}"/>
                          </a:ext>
                        </a:extLst>
                      </p:cNvPr>
                      <p:cNvPicPr/>
                      <p:nvPr/>
                    </p:nvPicPr>
                    <p:blipFill>
                      <a:blip r:embed="rId17"/>
                      <a:stretch>
                        <a:fillRect/>
                      </a:stretch>
                    </p:blipFill>
                    <p:spPr>
                      <a:xfrm>
                        <a:off x="671866" y="-125514"/>
                        <a:ext cx="4886325" cy="2363787"/>
                      </a:xfrm>
                      <a:prstGeom prst="rect">
                        <a:avLst/>
                      </a:prstGeom>
                    </p:spPr>
                  </p:pic>
                </p:oleObj>
              </mc:Fallback>
            </mc:AlternateContent>
          </a:graphicData>
        </a:graphic>
      </p:graphicFrame>
    </p:spTree>
    <p:extLst>
      <p:ext uri="{BB962C8B-B14F-4D97-AF65-F5344CB8AC3E}">
        <p14:creationId xmlns:p14="http://schemas.microsoft.com/office/powerpoint/2010/main" val="13187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400"/>
                                        <p:tgtEl>
                                          <p:spTgt spid="2"/>
                                        </p:tgtEl>
                                      </p:cBhvr>
                                    </p:animEffect>
                                    <p:set>
                                      <p:cBhvr>
                                        <p:cTn id="17" dur="1" fill="hold">
                                          <p:stCondLst>
                                            <p:cond delay="399"/>
                                          </p:stCondLst>
                                        </p:cTn>
                                        <p:tgtEl>
                                          <p:spTgt spid="2"/>
                                        </p:tgtEl>
                                        <p:attrNameLst>
                                          <p:attrName>style.visibility</p:attrName>
                                        </p:attrNameLst>
                                      </p:cBhvr>
                                      <p:to>
                                        <p:strVal val="hidden"/>
                                      </p:to>
                                    </p:set>
                                  </p:childTnLst>
                                </p:cTn>
                              </p:par>
                            </p:childTnLst>
                          </p:cTn>
                        </p:par>
                        <p:par>
                          <p:cTn id="18" fill="hold">
                            <p:stCondLst>
                              <p:cond delay="4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75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400"/>
                                        <p:tgtEl>
                                          <p:spTgt spid="13"/>
                                        </p:tgtEl>
                                      </p:cBhvr>
                                    </p:animEffect>
                                    <p:set>
                                      <p:cBhvr>
                                        <p:cTn id="26" dur="1" fill="hold">
                                          <p:stCondLst>
                                            <p:cond delay="399"/>
                                          </p:stCondLst>
                                        </p:cTn>
                                        <p:tgtEl>
                                          <p:spTgt spid="13"/>
                                        </p:tgtEl>
                                        <p:attrNameLst>
                                          <p:attrName>style.visibility</p:attrName>
                                        </p:attrNameLst>
                                      </p:cBhvr>
                                      <p:to>
                                        <p:strVal val="hidden"/>
                                      </p:to>
                                    </p:set>
                                  </p:childTnLst>
                                </p:cTn>
                              </p:par>
                            </p:childTnLst>
                          </p:cTn>
                        </p:par>
                        <p:par>
                          <p:cTn id="27" fill="hold">
                            <p:stCondLst>
                              <p:cond delay="4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75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400"/>
                                        <p:tgtEl>
                                          <p:spTgt spid="22"/>
                                        </p:tgtEl>
                                      </p:cBhvr>
                                    </p:animEffect>
                                    <p:set>
                                      <p:cBhvr>
                                        <p:cTn id="40" dur="1" fill="hold">
                                          <p:stCondLst>
                                            <p:cond delay="399"/>
                                          </p:stCondLst>
                                        </p:cTn>
                                        <p:tgtEl>
                                          <p:spTgt spid="22"/>
                                        </p:tgtEl>
                                        <p:attrNameLst>
                                          <p:attrName>style.visibility</p:attrName>
                                        </p:attrNameLst>
                                      </p:cBhvr>
                                      <p:to>
                                        <p:strVal val="hidden"/>
                                      </p:to>
                                    </p:set>
                                  </p:childTnLst>
                                </p:cTn>
                              </p:par>
                            </p:childTnLst>
                          </p:cTn>
                        </p:par>
                        <p:par>
                          <p:cTn id="41" fill="hold">
                            <p:stCondLst>
                              <p:cond delay="400"/>
                            </p:stCondLst>
                            <p:childTnLst>
                              <p:par>
                                <p:cTn id="42" presetID="22" presetClass="entr" presetSubtype="8"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75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75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75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400"/>
                                        <p:tgtEl>
                                          <p:spTgt spid="25"/>
                                        </p:tgtEl>
                                      </p:cBhvr>
                                    </p:animEffect>
                                    <p:set>
                                      <p:cBhvr>
                                        <p:cTn id="59" dur="1" fill="hold">
                                          <p:stCondLst>
                                            <p:cond delay="399"/>
                                          </p:stCondLst>
                                        </p:cTn>
                                        <p:tgtEl>
                                          <p:spTgt spid="2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400"/>
                                        <p:tgtEl>
                                          <p:spTgt spid="24"/>
                                        </p:tgtEl>
                                      </p:cBhvr>
                                    </p:animEffect>
                                    <p:set>
                                      <p:cBhvr>
                                        <p:cTn id="62" dur="1" fill="hold">
                                          <p:stCondLst>
                                            <p:cond delay="399"/>
                                          </p:stCondLst>
                                        </p:cTn>
                                        <p:tgtEl>
                                          <p:spTgt spid="2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400"/>
                                        <p:tgtEl>
                                          <p:spTgt spid="23"/>
                                        </p:tgtEl>
                                      </p:cBhvr>
                                    </p:animEffect>
                                    <p:set>
                                      <p:cBhvr>
                                        <p:cTn id="65" dur="1" fill="hold">
                                          <p:stCondLst>
                                            <p:cond delay="399"/>
                                          </p:stCondLst>
                                        </p:cTn>
                                        <p:tgtEl>
                                          <p:spTgt spid="23"/>
                                        </p:tgtEl>
                                        <p:attrNameLst>
                                          <p:attrName>style.visibility</p:attrName>
                                        </p:attrNameLst>
                                      </p:cBhvr>
                                      <p:to>
                                        <p:strVal val="hidden"/>
                                      </p:to>
                                    </p:set>
                                  </p:childTnLst>
                                </p:cTn>
                              </p:par>
                            </p:childTnLst>
                          </p:cTn>
                        </p:par>
                        <p:par>
                          <p:cTn id="66" fill="hold">
                            <p:stCondLst>
                              <p:cond delay="4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7904728"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第五节  彩色图像的边缘检测算法</a:t>
            </a:r>
          </a:p>
        </p:txBody>
      </p:sp>
      <p:graphicFrame>
        <p:nvGraphicFramePr>
          <p:cNvPr id="29" name="对象 28">
            <a:extLst>
              <a:ext uri="{FF2B5EF4-FFF2-40B4-BE49-F238E27FC236}">
                <a16:creationId xmlns:a16="http://schemas.microsoft.com/office/drawing/2014/main" id="{5DE2BEF4-171D-4ACE-81E7-ECCB20AD8193}"/>
              </a:ext>
            </a:extLst>
          </p:cNvPr>
          <p:cNvGraphicFramePr>
            <a:graphicFrameLocks noChangeAspect="1"/>
          </p:cNvGraphicFramePr>
          <p:nvPr>
            <p:extLst>
              <p:ext uri="{D42A27DB-BD31-4B8C-83A1-F6EECF244321}">
                <p14:modId xmlns:p14="http://schemas.microsoft.com/office/powerpoint/2010/main" val="1985753354"/>
              </p:ext>
            </p:extLst>
          </p:nvPr>
        </p:nvGraphicFramePr>
        <p:xfrm>
          <a:off x="704850" y="1757363"/>
          <a:ext cx="4921250" cy="3687762"/>
        </p:xfrm>
        <a:graphic>
          <a:graphicData uri="http://schemas.openxmlformats.org/presentationml/2006/ole">
            <mc:AlternateContent xmlns:mc="http://schemas.openxmlformats.org/markup-compatibility/2006">
              <mc:Choice xmlns:v="urn:schemas-microsoft-com:vml" Requires="v">
                <p:oleObj spid="_x0000_s167160" name="Equation" r:id="rId4" imgW="1777680" imgH="1346040" progId="Equation.DSMT4">
                  <p:embed/>
                </p:oleObj>
              </mc:Choice>
              <mc:Fallback>
                <p:oleObj name="Equation" r:id="rId4" imgW="1777680" imgH="1346040" progId="Equation.DSMT4">
                  <p:embed/>
                  <p:pic>
                    <p:nvPicPr>
                      <p:cNvPr id="21" name="对象 20">
                        <a:extLst>
                          <a:ext uri="{FF2B5EF4-FFF2-40B4-BE49-F238E27FC236}">
                            <a16:creationId xmlns:a16="http://schemas.microsoft.com/office/drawing/2014/main" id="{968169AA-6599-4F25-BBB2-1D32AF4C3C8B}"/>
                          </a:ext>
                        </a:extLst>
                      </p:cNvPr>
                      <p:cNvPicPr/>
                      <p:nvPr/>
                    </p:nvPicPr>
                    <p:blipFill>
                      <a:blip r:embed="rId5"/>
                      <a:stretch>
                        <a:fillRect/>
                      </a:stretch>
                    </p:blipFill>
                    <p:spPr>
                      <a:xfrm>
                        <a:off x="704850" y="1757363"/>
                        <a:ext cx="4921250" cy="3687762"/>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BC1B154-8C1A-4B73-8D63-EA169A9D669E}"/>
              </a:ext>
            </a:extLst>
          </p:cNvPr>
          <p:cNvGraphicFramePr>
            <a:graphicFrameLocks noChangeAspect="1"/>
          </p:cNvGraphicFramePr>
          <p:nvPr>
            <p:extLst>
              <p:ext uri="{D42A27DB-BD31-4B8C-83A1-F6EECF244321}">
                <p14:modId xmlns:p14="http://schemas.microsoft.com/office/powerpoint/2010/main" val="4125213468"/>
              </p:ext>
            </p:extLst>
          </p:nvPr>
        </p:nvGraphicFramePr>
        <p:xfrm>
          <a:off x="5568956" y="3183758"/>
          <a:ext cx="2813050" cy="835025"/>
        </p:xfrm>
        <a:graphic>
          <a:graphicData uri="http://schemas.openxmlformats.org/presentationml/2006/ole">
            <mc:AlternateContent xmlns:mc="http://schemas.openxmlformats.org/markup-compatibility/2006">
              <mc:Choice xmlns:v="urn:schemas-microsoft-com:vml" Requires="v">
                <p:oleObj spid="_x0000_s167161" name="Equation" r:id="rId6" imgW="1015920" imgH="304560" progId="Equation.DSMT4">
                  <p:embed/>
                </p:oleObj>
              </mc:Choice>
              <mc:Fallback>
                <p:oleObj name="Equation" r:id="rId6" imgW="1015920" imgH="304560" progId="Equation.DSMT4">
                  <p:embed/>
                  <p:pic>
                    <p:nvPicPr>
                      <p:cNvPr id="29" name="对象 28">
                        <a:extLst>
                          <a:ext uri="{FF2B5EF4-FFF2-40B4-BE49-F238E27FC236}">
                            <a16:creationId xmlns:a16="http://schemas.microsoft.com/office/drawing/2014/main" id="{5DE2BEF4-171D-4ACE-81E7-ECCB20AD8193}"/>
                          </a:ext>
                        </a:extLst>
                      </p:cNvPr>
                      <p:cNvPicPr/>
                      <p:nvPr/>
                    </p:nvPicPr>
                    <p:blipFill>
                      <a:blip r:embed="rId7"/>
                      <a:stretch>
                        <a:fillRect/>
                      </a:stretch>
                    </p:blipFill>
                    <p:spPr>
                      <a:xfrm>
                        <a:off x="5568956" y="3183758"/>
                        <a:ext cx="2813050" cy="835025"/>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51047B09-23C9-4160-B852-91B6A748C772}"/>
              </a:ext>
            </a:extLst>
          </p:cNvPr>
          <p:cNvGraphicFramePr>
            <a:graphicFrameLocks noChangeAspect="1"/>
          </p:cNvGraphicFramePr>
          <p:nvPr>
            <p:extLst>
              <p:ext uri="{D42A27DB-BD31-4B8C-83A1-F6EECF244321}">
                <p14:modId xmlns:p14="http://schemas.microsoft.com/office/powerpoint/2010/main" val="3409159145"/>
              </p:ext>
            </p:extLst>
          </p:nvPr>
        </p:nvGraphicFramePr>
        <p:xfrm>
          <a:off x="354499" y="5453039"/>
          <a:ext cx="11811000" cy="1460500"/>
        </p:xfrm>
        <a:graphic>
          <a:graphicData uri="http://schemas.openxmlformats.org/presentationml/2006/ole">
            <mc:AlternateContent xmlns:mc="http://schemas.openxmlformats.org/markup-compatibility/2006">
              <mc:Choice xmlns:v="urn:schemas-microsoft-com:vml" Requires="v">
                <p:oleObj spid="_x0000_s167162" name="Equation" r:id="rId8" imgW="4267080" imgH="533160" progId="Equation.DSMT4">
                  <p:embed/>
                </p:oleObj>
              </mc:Choice>
              <mc:Fallback>
                <p:oleObj name="Equation" r:id="rId8" imgW="4267080" imgH="533160" progId="Equation.DSMT4">
                  <p:embed/>
                  <p:pic>
                    <p:nvPicPr>
                      <p:cNvPr id="31" name="对象 30">
                        <a:extLst>
                          <a:ext uri="{FF2B5EF4-FFF2-40B4-BE49-F238E27FC236}">
                            <a16:creationId xmlns:a16="http://schemas.microsoft.com/office/drawing/2014/main" id="{45B3E42A-95FA-45C6-AF70-68C94562BA2E}"/>
                          </a:ext>
                        </a:extLst>
                      </p:cNvPr>
                      <p:cNvPicPr/>
                      <p:nvPr/>
                    </p:nvPicPr>
                    <p:blipFill>
                      <a:blip r:embed="rId9"/>
                      <a:stretch>
                        <a:fillRect/>
                      </a:stretch>
                    </p:blipFill>
                    <p:spPr>
                      <a:xfrm>
                        <a:off x="354499" y="5453039"/>
                        <a:ext cx="11811000" cy="14605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B8828EFE-4214-4E9C-BA53-B889B20D46B6}"/>
              </a:ext>
            </a:extLst>
          </p:cNvPr>
          <p:cNvGraphicFramePr>
            <a:graphicFrameLocks noChangeAspect="1"/>
          </p:cNvGraphicFramePr>
          <p:nvPr>
            <p:extLst>
              <p:ext uri="{D42A27DB-BD31-4B8C-83A1-F6EECF244321}">
                <p14:modId xmlns:p14="http://schemas.microsoft.com/office/powerpoint/2010/main" val="1258841411"/>
              </p:ext>
            </p:extLst>
          </p:nvPr>
        </p:nvGraphicFramePr>
        <p:xfrm>
          <a:off x="5626100" y="3976152"/>
          <a:ext cx="6604000" cy="1530350"/>
        </p:xfrm>
        <a:graphic>
          <a:graphicData uri="http://schemas.openxmlformats.org/presentationml/2006/ole">
            <mc:AlternateContent xmlns:mc="http://schemas.openxmlformats.org/markup-compatibility/2006">
              <mc:Choice xmlns:v="urn:schemas-microsoft-com:vml" Requires="v">
                <p:oleObj spid="_x0000_s167163" name="Equation" r:id="rId10" imgW="2387520" imgH="558720" progId="Equation.DSMT4">
                  <p:embed/>
                </p:oleObj>
              </mc:Choice>
              <mc:Fallback>
                <p:oleObj name="Equation" r:id="rId10" imgW="2387520" imgH="558720" progId="Equation.DSMT4">
                  <p:embed/>
                  <p:pic>
                    <p:nvPicPr>
                      <p:cNvPr id="36" name="对象 35">
                        <a:extLst>
                          <a:ext uri="{FF2B5EF4-FFF2-40B4-BE49-F238E27FC236}">
                            <a16:creationId xmlns:a16="http://schemas.microsoft.com/office/drawing/2014/main" id="{51047B09-23C9-4160-B852-91B6A748C772}"/>
                          </a:ext>
                        </a:extLst>
                      </p:cNvPr>
                      <p:cNvPicPr/>
                      <p:nvPr/>
                    </p:nvPicPr>
                    <p:blipFill>
                      <a:blip r:embed="rId11"/>
                      <a:stretch>
                        <a:fillRect/>
                      </a:stretch>
                    </p:blipFill>
                    <p:spPr>
                      <a:xfrm>
                        <a:off x="5626100" y="3976152"/>
                        <a:ext cx="6604000" cy="153035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BCD700E9-6162-4A01-A82B-C84305378A2F}"/>
              </a:ext>
            </a:extLst>
          </p:cNvPr>
          <p:cNvGraphicFramePr>
            <a:graphicFrameLocks noChangeAspect="1"/>
          </p:cNvGraphicFramePr>
          <p:nvPr>
            <p:extLst>
              <p:ext uri="{D42A27DB-BD31-4B8C-83A1-F6EECF244321}">
                <p14:modId xmlns:p14="http://schemas.microsoft.com/office/powerpoint/2010/main" val="1679531812"/>
              </p:ext>
            </p:extLst>
          </p:nvPr>
        </p:nvGraphicFramePr>
        <p:xfrm>
          <a:off x="5826368" y="1706870"/>
          <a:ext cx="6089099" cy="1425575"/>
        </p:xfrm>
        <a:graphic>
          <a:graphicData uri="http://schemas.openxmlformats.org/presentationml/2006/ole">
            <mc:AlternateContent xmlns:mc="http://schemas.openxmlformats.org/markup-compatibility/2006">
              <mc:Choice xmlns:v="urn:schemas-microsoft-com:vml" Requires="v">
                <p:oleObj spid="_x0000_s167164" name="Equation" r:id="rId12" imgW="4089240" imgH="520560" progId="Equation.DSMT4">
                  <p:embed/>
                </p:oleObj>
              </mc:Choice>
              <mc:Fallback>
                <p:oleObj name="Equation" r:id="rId12" imgW="4089240" imgH="520560" progId="Equation.DSMT4">
                  <p:embed/>
                  <p:pic>
                    <p:nvPicPr>
                      <p:cNvPr id="44" name="对象 43">
                        <a:extLst>
                          <a:ext uri="{FF2B5EF4-FFF2-40B4-BE49-F238E27FC236}">
                            <a16:creationId xmlns:a16="http://schemas.microsoft.com/office/drawing/2014/main" id="{B8828EFE-4214-4E9C-BA53-B889B20D46B6}"/>
                          </a:ext>
                        </a:extLst>
                      </p:cNvPr>
                      <p:cNvPicPr/>
                      <p:nvPr/>
                    </p:nvPicPr>
                    <p:blipFill>
                      <a:blip r:embed="rId13"/>
                      <a:stretch>
                        <a:fillRect/>
                      </a:stretch>
                    </p:blipFill>
                    <p:spPr>
                      <a:xfrm>
                        <a:off x="5826368" y="1706870"/>
                        <a:ext cx="6089099" cy="1425575"/>
                      </a:xfrm>
                      <a:prstGeom prst="rect">
                        <a:avLst/>
                      </a:prstGeom>
                    </p:spPr>
                  </p:pic>
                </p:oleObj>
              </mc:Fallback>
            </mc:AlternateContent>
          </a:graphicData>
        </a:graphic>
      </p:graphicFrame>
    </p:spTree>
    <p:extLst>
      <p:ext uri="{BB962C8B-B14F-4D97-AF65-F5344CB8AC3E}">
        <p14:creationId xmlns:p14="http://schemas.microsoft.com/office/powerpoint/2010/main" val="7556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10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400"/>
                                        <p:tgtEl>
                                          <p:spTgt spid="29"/>
                                        </p:tgtEl>
                                      </p:cBhvr>
                                    </p:animEffect>
                                    <p:set>
                                      <p:cBhvr>
                                        <p:cTn id="21" dur="1" fill="hold">
                                          <p:stCondLst>
                                            <p:cond delay="399"/>
                                          </p:stCondLst>
                                        </p:cTn>
                                        <p:tgtEl>
                                          <p:spTgt spid="2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400"/>
                                        <p:tgtEl>
                                          <p:spTgt spid="33"/>
                                        </p:tgtEl>
                                      </p:cBhvr>
                                    </p:animEffect>
                                    <p:set>
                                      <p:cBhvr>
                                        <p:cTn id="26" dur="1" fill="hold">
                                          <p:stCondLst>
                                            <p:cond delay="399"/>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2" fill="hold" nodeType="clickEffect">
                                  <p:stCondLst>
                                    <p:cond delay="0"/>
                                  </p:stCondLst>
                                  <p:childTnLst>
                                    <p:animEffect transition="out" filter="wipe(right)">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1000"/>
                                        <p:tgtEl>
                                          <p:spTgt spid="44"/>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5.SOLID</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2583907" y="3317955"/>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这个原则实际上就是进行功能最小化限定的一种设计原则；它可以有效的防止重复代码，可以最大限度的提高代码的复用能力，也能很好的保证代码安全</a:t>
            </a:r>
          </a:p>
        </p:txBody>
      </p:sp>
      <p:sp>
        <p:nvSpPr>
          <p:cNvPr id="12" name="文本框 11">
            <a:extLst>
              <a:ext uri="{FF2B5EF4-FFF2-40B4-BE49-F238E27FC236}">
                <a16:creationId xmlns:a16="http://schemas.microsoft.com/office/drawing/2014/main" id="{68A4807D-1751-461E-87EC-2DEA55A71805}"/>
              </a:ext>
            </a:extLst>
          </p:cNvPr>
          <p:cNvSpPr txBox="1"/>
          <p:nvPr/>
        </p:nvSpPr>
        <p:spPr>
          <a:xfrm>
            <a:off x="4894118" y="2687569"/>
            <a:ext cx="172489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5.1 SRP</a:t>
            </a:r>
            <a:endParaRPr lang="zh-CN" altLang="en-US"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0"/>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graphicFrame>
        <p:nvGraphicFramePr>
          <p:cNvPr id="6" name="对象 5">
            <a:extLst>
              <a:ext uri="{FF2B5EF4-FFF2-40B4-BE49-F238E27FC236}">
                <a16:creationId xmlns:a16="http://schemas.microsoft.com/office/drawing/2014/main" id="{9B2244FB-0265-4BD1-9882-38CE5644ED18}"/>
              </a:ext>
            </a:extLst>
          </p:cNvPr>
          <p:cNvGraphicFramePr>
            <a:graphicFrameLocks noChangeAspect="1"/>
          </p:cNvGraphicFramePr>
          <p:nvPr>
            <p:extLst>
              <p:ext uri="{D42A27DB-BD31-4B8C-83A1-F6EECF244321}">
                <p14:modId xmlns:p14="http://schemas.microsoft.com/office/powerpoint/2010/main" val="546662286"/>
              </p:ext>
            </p:extLst>
          </p:nvPr>
        </p:nvGraphicFramePr>
        <p:xfrm>
          <a:off x="704850" y="3598184"/>
          <a:ext cx="5308600" cy="1355725"/>
        </p:xfrm>
        <a:graphic>
          <a:graphicData uri="http://schemas.openxmlformats.org/presentationml/2006/ole">
            <mc:AlternateContent xmlns:mc="http://schemas.openxmlformats.org/markup-compatibility/2006">
              <mc:Choice xmlns:v="urn:schemas-microsoft-com:vml" Requires="v">
                <p:oleObj spid="_x0000_s177154" name="Equation" r:id="rId4" imgW="1917360" imgH="495000" progId="Equation.DSMT4">
                  <p:embed/>
                </p:oleObj>
              </mc:Choice>
              <mc:Fallback>
                <p:oleObj name="Equation" r:id="rId4" imgW="1917360" imgH="495000" progId="Equation.DSMT4">
                  <p:embed/>
                  <p:pic>
                    <p:nvPicPr>
                      <p:cNvPr id="38" name="对象 37">
                        <a:extLst>
                          <a:ext uri="{FF2B5EF4-FFF2-40B4-BE49-F238E27FC236}">
                            <a16:creationId xmlns:a16="http://schemas.microsoft.com/office/drawing/2014/main" id="{A59EAEA9-0A0C-4B45-A2EE-70813DE45A5B}"/>
                          </a:ext>
                        </a:extLst>
                      </p:cNvPr>
                      <p:cNvPicPr/>
                      <p:nvPr/>
                    </p:nvPicPr>
                    <p:blipFill>
                      <a:blip r:embed="rId5"/>
                      <a:stretch>
                        <a:fillRect/>
                      </a:stretch>
                    </p:blipFill>
                    <p:spPr>
                      <a:xfrm>
                        <a:off x="704850" y="3598184"/>
                        <a:ext cx="5308600" cy="13557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717F9CA-BFF9-4722-A31D-7C53778E8E49}"/>
              </a:ext>
            </a:extLst>
          </p:cNvPr>
          <p:cNvGraphicFramePr>
            <a:graphicFrameLocks noChangeAspect="1"/>
          </p:cNvGraphicFramePr>
          <p:nvPr>
            <p:extLst>
              <p:ext uri="{D42A27DB-BD31-4B8C-83A1-F6EECF244321}">
                <p14:modId xmlns:p14="http://schemas.microsoft.com/office/powerpoint/2010/main" val="2649198038"/>
              </p:ext>
            </p:extLst>
          </p:nvPr>
        </p:nvGraphicFramePr>
        <p:xfrm>
          <a:off x="6820221" y="3875996"/>
          <a:ext cx="3797300" cy="800100"/>
        </p:xfrm>
        <a:graphic>
          <a:graphicData uri="http://schemas.openxmlformats.org/presentationml/2006/ole">
            <mc:AlternateContent xmlns:mc="http://schemas.openxmlformats.org/markup-compatibility/2006">
              <mc:Choice xmlns:v="urn:schemas-microsoft-com:vml" Requires="v">
                <p:oleObj spid="_x0000_s177155" name="Equation" r:id="rId6" imgW="1371600" imgH="291960" progId="Equation.DSMT4">
                  <p:embed/>
                </p:oleObj>
              </mc:Choice>
              <mc:Fallback>
                <p:oleObj name="Equation" r:id="rId6" imgW="1371600" imgH="291960" progId="Equation.DSMT4">
                  <p:embed/>
                  <p:pic>
                    <p:nvPicPr>
                      <p:cNvPr id="40" name="对象 39">
                        <a:extLst>
                          <a:ext uri="{FF2B5EF4-FFF2-40B4-BE49-F238E27FC236}">
                            <a16:creationId xmlns:a16="http://schemas.microsoft.com/office/drawing/2014/main" id="{F550A542-87C2-4047-991C-125546E12407}"/>
                          </a:ext>
                        </a:extLst>
                      </p:cNvPr>
                      <p:cNvPicPr/>
                      <p:nvPr/>
                    </p:nvPicPr>
                    <p:blipFill>
                      <a:blip r:embed="rId7"/>
                      <a:stretch>
                        <a:fillRect/>
                      </a:stretch>
                    </p:blipFill>
                    <p:spPr>
                      <a:xfrm>
                        <a:off x="6820221" y="3875996"/>
                        <a:ext cx="3797300" cy="8001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ED0D94B-34C7-4EC0-BD0F-1E2D13B0017A}"/>
              </a:ext>
            </a:extLst>
          </p:cNvPr>
          <p:cNvGraphicFramePr>
            <a:graphicFrameLocks noChangeAspect="1"/>
          </p:cNvGraphicFramePr>
          <p:nvPr>
            <p:extLst>
              <p:ext uri="{D42A27DB-BD31-4B8C-83A1-F6EECF244321}">
                <p14:modId xmlns:p14="http://schemas.microsoft.com/office/powerpoint/2010/main" val="2717506826"/>
              </p:ext>
            </p:extLst>
          </p:nvPr>
        </p:nvGraphicFramePr>
        <p:xfrm>
          <a:off x="817012" y="1678231"/>
          <a:ext cx="8683625" cy="1530350"/>
        </p:xfrm>
        <a:graphic>
          <a:graphicData uri="http://schemas.openxmlformats.org/presentationml/2006/ole">
            <mc:AlternateContent xmlns:mc="http://schemas.openxmlformats.org/markup-compatibility/2006">
              <mc:Choice xmlns:v="urn:schemas-microsoft-com:vml" Requires="v">
                <p:oleObj spid="_x0000_s177156" name="Equation" r:id="rId8" imgW="3136680" imgH="558720" progId="Equation.DSMT4">
                  <p:embed/>
                </p:oleObj>
              </mc:Choice>
              <mc:Fallback>
                <p:oleObj name="Equation" r:id="rId8" imgW="3136680" imgH="558720" progId="Equation.DSMT4">
                  <p:embed/>
                  <p:pic>
                    <p:nvPicPr>
                      <p:cNvPr id="31" name="对象 30">
                        <a:extLst>
                          <a:ext uri="{FF2B5EF4-FFF2-40B4-BE49-F238E27FC236}">
                            <a16:creationId xmlns:a16="http://schemas.microsoft.com/office/drawing/2014/main" id="{45B3E42A-95FA-45C6-AF70-68C94562BA2E}"/>
                          </a:ext>
                        </a:extLst>
                      </p:cNvPr>
                      <p:cNvPicPr/>
                      <p:nvPr/>
                    </p:nvPicPr>
                    <p:blipFill>
                      <a:blip r:embed="rId9"/>
                      <a:stretch>
                        <a:fillRect/>
                      </a:stretch>
                    </p:blipFill>
                    <p:spPr>
                      <a:xfrm>
                        <a:off x="817012" y="1678231"/>
                        <a:ext cx="8683625" cy="1530350"/>
                      </a:xfrm>
                      <a:prstGeom prst="rect">
                        <a:avLst/>
                      </a:prstGeom>
                    </p:spPr>
                  </p:pic>
                </p:oleObj>
              </mc:Fallback>
            </mc:AlternateContent>
          </a:graphicData>
        </a:graphic>
      </p:graphicFrame>
    </p:spTree>
    <p:extLst>
      <p:ext uri="{BB962C8B-B14F-4D97-AF65-F5344CB8AC3E}">
        <p14:creationId xmlns:p14="http://schemas.microsoft.com/office/powerpoint/2010/main" val="111006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nodeType="clickEffect">
                                  <p:stCondLst>
                                    <p:cond delay="0"/>
                                  </p:stCondLst>
                                  <p:childTnLst>
                                    <p:animEffect transition="out" filter="wipe(right)">
                                      <p:cBhvr>
                                        <p:cTn id="20" dur="400"/>
                                        <p:tgtEl>
                                          <p:spTgt spid="10"/>
                                        </p:tgtEl>
                                      </p:cBhvr>
                                    </p:animEffect>
                                    <p:set>
                                      <p:cBhvr>
                                        <p:cTn id="21" dur="1" fill="hold">
                                          <p:stCondLst>
                                            <p:cond delay="3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196281" y="23801"/>
            <a:ext cx="379943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边缘提取算法</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7" name="文本框 6">
            <a:extLst>
              <a:ext uri="{FF2B5EF4-FFF2-40B4-BE49-F238E27FC236}">
                <a16:creationId xmlns:a16="http://schemas.microsoft.com/office/drawing/2014/main" id="{BAE5E528-9872-499C-9E4A-B86B4B404B30}"/>
              </a:ext>
            </a:extLst>
          </p:cNvPr>
          <p:cNvSpPr txBox="1"/>
          <p:nvPr/>
        </p:nvSpPr>
        <p:spPr>
          <a:xfrm>
            <a:off x="1275144" y="947672"/>
            <a:ext cx="533190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第四节  边缘连接算法</a:t>
            </a:r>
          </a:p>
        </p:txBody>
      </p:sp>
      <p:sp>
        <p:nvSpPr>
          <p:cNvPr id="9" name="文本框 8">
            <a:extLst>
              <a:ext uri="{FF2B5EF4-FFF2-40B4-BE49-F238E27FC236}">
                <a16:creationId xmlns:a16="http://schemas.microsoft.com/office/drawing/2014/main" id="{303CD199-9769-4F6B-A495-2AD850D04509}"/>
              </a:ext>
            </a:extLst>
          </p:cNvPr>
          <p:cNvSpPr txBox="1"/>
          <p:nvPr/>
        </p:nvSpPr>
        <p:spPr>
          <a:xfrm>
            <a:off x="1529353" y="2555976"/>
            <a:ext cx="908069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用阀值法或非最大</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155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454366" y="23801"/>
            <a:ext cx="328327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参考资料</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22" name="文本框 21">
            <a:extLst>
              <a:ext uri="{FF2B5EF4-FFF2-40B4-BE49-F238E27FC236}">
                <a16:creationId xmlns:a16="http://schemas.microsoft.com/office/drawing/2014/main" id="{CCF29BF1-12CE-4F0A-A1F8-6DE819952894}"/>
              </a:ext>
            </a:extLst>
          </p:cNvPr>
          <p:cNvSpPr txBox="1"/>
          <p:nvPr/>
        </p:nvSpPr>
        <p:spPr>
          <a:xfrm>
            <a:off x="1275144" y="1217838"/>
            <a:ext cx="3416320" cy="523220"/>
          </a:xfrm>
          <a:prstGeom prst="rect">
            <a:avLst/>
          </a:prstGeom>
          <a:noFill/>
        </p:spPr>
        <p:txBody>
          <a:bodyPr wrap="none" rtlCol="0">
            <a:spAutoFit/>
          </a:bodyPr>
          <a:lstStyle/>
          <a:p>
            <a:r>
              <a:rPr lang="zh-CN" altLang="en-US" sz="2800" b="1" dirty="0">
                <a:solidFill>
                  <a:schemeClr val="bg1"/>
                </a:solidFill>
                <a:effectLst>
                  <a:outerShdw blurRad="38100" dist="38100" dir="2700000" algn="tl">
                    <a:srgbClr val="000000">
                      <a:alpha val="43137"/>
                    </a:srgbClr>
                  </a:outerShdw>
                </a:effectLst>
              </a:rPr>
              <a:t>课程主要参考资料：</a:t>
            </a:r>
          </a:p>
        </p:txBody>
      </p:sp>
      <p:sp>
        <p:nvSpPr>
          <p:cNvPr id="10" name="文本框 9">
            <a:extLst>
              <a:ext uri="{FF2B5EF4-FFF2-40B4-BE49-F238E27FC236}">
                <a16:creationId xmlns:a16="http://schemas.microsoft.com/office/drawing/2014/main" id="{E36C5479-4934-4724-B41E-D65594AFB277}"/>
              </a:ext>
            </a:extLst>
          </p:cNvPr>
          <p:cNvSpPr txBox="1"/>
          <p:nvPr/>
        </p:nvSpPr>
        <p:spPr>
          <a:xfrm>
            <a:off x="1970843" y="2142604"/>
            <a:ext cx="945471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rPr>
              <a:t>5.</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Color Image Processing - Methods and Applications</a:t>
            </a:r>
            <a:endParaRPr lang="zh-CN" altLang="en-US" sz="2800" b="1" dirty="0">
              <a:solidFill>
                <a:schemeClr val="bg1"/>
              </a:solidFill>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D4240F8E-CCCB-4FEB-9DD9-DE7091603EC0}"/>
              </a:ext>
            </a:extLst>
          </p:cNvPr>
          <p:cNvSpPr txBox="1"/>
          <p:nvPr/>
        </p:nvSpPr>
        <p:spPr>
          <a:xfrm>
            <a:off x="1970843" y="2972089"/>
            <a:ext cx="830949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rPr>
              <a:t>6.</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Color Image Processing and Applications</a:t>
            </a:r>
            <a:endParaRPr lang="zh-CN" altLang="en-US" sz="2800" b="1" dirty="0">
              <a:solidFill>
                <a:schemeClr val="bg1"/>
              </a:solidFill>
              <a:effectLst>
                <a:outerShdw blurRad="38100" dist="38100" dir="2700000" algn="tl">
                  <a:srgbClr val="000000">
                    <a:alpha val="43137"/>
                  </a:srgbClr>
                </a:outerShdw>
              </a:effectLst>
            </a:endParaRPr>
          </a:p>
        </p:txBody>
      </p:sp>
      <p:sp>
        <p:nvSpPr>
          <p:cNvPr id="15" name="文本框 14">
            <a:extLst>
              <a:ext uri="{FF2B5EF4-FFF2-40B4-BE49-F238E27FC236}">
                <a16:creationId xmlns:a16="http://schemas.microsoft.com/office/drawing/2014/main" id="{D5BFC998-AC8A-4FB9-BED4-6A5DAAB28622}"/>
              </a:ext>
            </a:extLst>
          </p:cNvPr>
          <p:cNvSpPr txBox="1"/>
          <p:nvPr/>
        </p:nvSpPr>
        <p:spPr>
          <a:xfrm>
            <a:off x="1970843" y="3801574"/>
            <a:ext cx="82503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rPr>
              <a:t>7.</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Single Image Super Resolution A Benchmark</a:t>
            </a:r>
            <a:endParaRPr lang="zh-CN" altLang="en-US" sz="2800" b="1" dirty="0">
              <a:solidFill>
                <a:schemeClr val="bg1"/>
              </a:solidFill>
              <a:effectLst>
                <a:outerShdw blurRad="38100" dist="38100" dir="2700000" algn="tl">
                  <a:srgbClr val="000000">
                    <a:alpha val="43137"/>
                  </a:srgbClr>
                </a:outerShdw>
              </a:effectLst>
            </a:endParaRPr>
          </a:p>
        </p:txBody>
      </p:sp>
      <p:sp>
        <p:nvSpPr>
          <p:cNvPr id="17" name="文本框 16">
            <a:extLst>
              <a:ext uri="{FF2B5EF4-FFF2-40B4-BE49-F238E27FC236}">
                <a16:creationId xmlns:a16="http://schemas.microsoft.com/office/drawing/2014/main" id="{D6BF0246-5915-43A3-841E-71BC3C5FAEE7}"/>
              </a:ext>
            </a:extLst>
          </p:cNvPr>
          <p:cNvSpPr txBox="1"/>
          <p:nvPr/>
        </p:nvSpPr>
        <p:spPr>
          <a:xfrm>
            <a:off x="1970843" y="4631059"/>
            <a:ext cx="6596108"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rPr>
              <a:t>8.</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Algorithms Design and Analysis</a:t>
            </a:r>
            <a:endParaRPr lang="zh-CN" altLang="en-US" sz="2800" b="1" dirty="0">
              <a:solidFill>
                <a:schemeClr val="bg1"/>
              </a:solidFill>
              <a:effectLst>
                <a:outerShdw blurRad="38100" dist="38100" dir="2700000" algn="tl">
                  <a:srgbClr val="000000">
                    <a:alpha val="43137"/>
                  </a:srgbClr>
                </a:outerShdw>
              </a:effectLst>
            </a:endParaRPr>
          </a:p>
        </p:txBody>
      </p:sp>
      <p:cxnSp>
        <p:nvCxnSpPr>
          <p:cNvPr id="11" name="直接连接符 10">
            <a:extLst>
              <a:ext uri="{FF2B5EF4-FFF2-40B4-BE49-F238E27FC236}">
                <a16:creationId xmlns:a16="http://schemas.microsoft.com/office/drawing/2014/main" id="{0D5C1AA3-96D7-46C6-9910-E145505DC3D7}"/>
              </a:ext>
            </a:extLst>
          </p:cNvPr>
          <p:cNvCxnSpPr/>
          <p:nvPr/>
        </p:nvCxnSpPr>
        <p:spPr>
          <a:xfrm flipV="1">
            <a:off x="2068516" y="932155"/>
            <a:ext cx="0" cy="6001305"/>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AD4A8A4-EB72-46F4-9F62-D440AB3BD869}"/>
              </a:ext>
            </a:extLst>
          </p:cNvPr>
          <p:cNvSpPr/>
          <p:nvPr/>
        </p:nvSpPr>
        <p:spPr>
          <a:xfrm>
            <a:off x="1" y="656948"/>
            <a:ext cx="12192000" cy="275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522A8E7-5B62-4334-AA76-FB45BF3CF0AA}"/>
              </a:ext>
            </a:extLst>
          </p:cNvPr>
          <p:cNvSpPr txBox="1"/>
          <p:nvPr/>
        </p:nvSpPr>
        <p:spPr>
          <a:xfrm>
            <a:off x="1970844" y="5460543"/>
            <a:ext cx="5415378"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rPr>
              <a:t>9.</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Dive Into Design Patterns</a:t>
            </a:r>
            <a:endParaRPr lang="zh-CN" altLang="en-US" sz="2800" b="1" dirty="0">
              <a:solidFill>
                <a:schemeClr val="bg1"/>
              </a:solidFill>
              <a:effectLst>
                <a:outerShdw blurRad="38100" dist="38100" dir="2700000" algn="tl">
                  <a:srgbClr val="000000">
                    <a:alpha val="43137"/>
                  </a:srgbClr>
                </a:outerShdw>
              </a:effectLst>
            </a:endParaRPr>
          </a:p>
        </p:txBody>
      </p:sp>
      <p:sp>
        <p:nvSpPr>
          <p:cNvPr id="19" name="文本框 18">
            <a:extLst>
              <a:ext uri="{FF2B5EF4-FFF2-40B4-BE49-F238E27FC236}">
                <a16:creationId xmlns:a16="http://schemas.microsoft.com/office/drawing/2014/main" id="{38EBA7EA-0F50-40B1-86CA-E37B2F807009}"/>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grpSp>
        <p:nvGrpSpPr>
          <p:cNvPr id="14" name="组合 13">
            <a:extLst>
              <a:ext uri="{FF2B5EF4-FFF2-40B4-BE49-F238E27FC236}">
                <a16:creationId xmlns:a16="http://schemas.microsoft.com/office/drawing/2014/main" id="{DC8D7F8E-4003-4132-9D16-256E26361273}"/>
              </a:ext>
            </a:extLst>
          </p:cNvPr>
          <p:cNvGrpSpPr/>
          <p:nvPr/>
        </p:nvGrpSpPr>
        <p:grpSpPr>
          <a:xfrm>
            <a:off x="3617628" y="2404214"/>
            <a:ext cx="7371433" cy="1938563"/>
            <a:chOff x="2533926" y="4309935"/>
            <a:chExt cx="7371433" cy="1938563"/>
          </a:xfrm>
        </p:grpSpPr>
        <p:grpSp>
          <p:nvGrpSpPr>
            <p:cNvPr id="20" name="组合 19">
              <a:extLst>
                <a:ext uri="{FF2B5EF4-FFF2-40B4-BE49-F238E27FC236}">
                  <a16:creationId xmlns:a16="http://schemas.microsoft.com/office/drawing/2014/main" id="{939B45D0-8E0E-46CD-B7C9-6B0DC779C977}"/>
                </a:ext>
              </a:extLst>
            </p:cNvPr>
            <p:cNvGrpSpPr/>
            <p:nvPr/>
          </p:nvGrpSpPr>
          <p:grpSpPr>
            <a:xfrm>
              <a:off x="2533926" y="4309935"/>
              <a:ext cx="1935258" cy="1938563"/>
              <a:chOff x="2878282" y="3055623"/>
              <a:chExt cx="1935258" cy="1938563"/>
            </a:xfrm>
          </p:grpSpPr>
          <p:sp>
            <p:nvSpPr>
              <p:cNvPr id="46" name="矩形 45">
                <a:extLst>
                  <a:ext uri="{FF2B5EF4-FFF2-40B4-BE49-F238E27FC236}">
                    <a16:creationId xmlns:a16="http://schemas.microsoft.com/office/drawing/2014/main" id="{80FC9955-26D9-4383-A721-7E945B4A2623}"/>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F3D53FED-C969-4084-9571-3ED7D2562752}"/>
                  </a:ext>
                </a:extLst>
              </p:cNvPr>
              <p:cNvSpPr/>
              <p:nvPr/>
            </p:nvSpPr>
            <p:spPr>
              <a:xfrm>
                <a:off x="3522928" y="3055623"/>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5CE3B5A-DF27-4919-9575-9818CE59655D}"/>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8674BA95-0155-41B6-8109-332452EF6505}"/>
                  </a:ext>
                </a:extLst>
              </p:cNvPr>
              <p:cNvSpPr/>
              <p:nvPr/>
            </p:nvSpPr>
            <p:spPr>
              <a:xfrm>
                <a:off x="2878282" y="370159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6732C98-886F-429C-83F7-71B36244008D}"/>
                  </a:ext>
                </a:extLst>
              </p:cNvPr>
              <p:cNvSpPr/>
              <p:nvPr/>
            </p:nvSpPr>
            <p:spPr>
              <a:xfrm>
                <a:off x="4167572" y="370159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2611D99F-0C01-4FB8-AD61-3CF1D46EF97A}"/>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6FC3448-F4A0-4F94-A3D5-2DDC90D96590}"/>
                  </a:ext>
                </a:extLst>
              </p:cNvPr>
              <p:cNvSpPr/>
              <p:nvPr/>
            </p:nvSpPr>
            <p:spPr>
              <a:xfrm>
                <a:off x="3522927" y="4348218"/>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2C9B4211-5B45-4D4F-B9B1-3F483CE908F8}"/>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CE1EB797-7406-4F41-B14A-B64BA8841F19}"/>
                  </a:ext>
                </a:extLst>
              </p:cNvPr>
              <p:cNvGrpSpPr/>
              <p:nvPr/>
            </p:nvGrpSpPr>
            <p:grpSpPr>
              <a:xfrm>
                <a:off x="3522927" y="3701591"/>
                <a:ext cx="645968" cy="645968"/>
                <a:chOff x="3522927" y="3752851"/>
                <a:chExt cx="645968" cy="645968"/>
              </a:xfrm>
            </p:grpSpPr>
            <p:sp>
              <p:nvSpPr>
                <p:cNvPr id="55" name="矩形 54">
                  <a:extLst>
                    <a:ext uri="{FF2B5EF4-FFF2-40B4-BE49-F238E27FC236}">
                      <a16:creationId xmlns:a16="http://schemas.microsoft.com/office/drawing/2014/main" id="{6F648341-46D3-4E7E-84BE-A9FC8ABC0726}"/>
                    </a:ext>
                  </a:extLst>
                </p:cNvPr>
                <p:cNvSpPr/>
                <p:nvPr/>
              </p:nvSpPr>
              <p:spPr>
                <a:xfrm>
                  <a:off x="3522927" y="375285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B061F8E-3D64-4E7D-84D1-68088A0FAF6D}"/>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id="{0E0DA5BE-D194-466A-A089-2A69CFEF07E6}"/>
                </a:ext>
              </a:extLst>
            </p:cNvPr>
            <p:cNvGrpSpPr/>
            <p:nvPr/>
          </p:nvGrpSpPr>
          <p:grpSpPr>
            <a:xfrm>
              <a:off x="5252014" y="4309935"/>
              <a:ext cx="1935258" cy="1938563"/>
              <a:chOff x="2878282" y="3055623"/>
              <a:chExt cx="1935258" cy="1938563"/>
            </a:xfrm>
          </p:grpSpPr>
          <p:sp>
            <p:nvSpPr>
              <p:cNvPr id="35" name="矩形 34">
                <a:extLst>
                  <a:ext uri="{FF2B5EF4-FFF2-40B4-BE49-F238E27FC236}">
                    <a16:creationId xmlns:a16="http://schemas.microsoft.com/office/drawing/2014/main" id="{71DD95F2-8D17-4D2C-A0A4-4904B43A70A5}"/>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A4FC916-6F28-4BFF-A34B-33E5ACEB64D6}"/>
                  </a:ext>
                </a:extLst>
              </p:cNvPr>
              <p:cNvSpPr/>
              <p:nvPr/>
            </p:nvSpPr>
            <p:spPr>
              <a:xfrm>
                <a:off x="3522928"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CB8D761-AE4E-4C87-8763-56A9ACFBE89A}"/>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3BBBBC1-6800-4205-946D-3F98D938295F}"/>
                  </a:ext>
                </a:extLst>
              </p:cNvPr>
              <p:cNvSpPr/>
              <p:nvPr/>
            </p:nvSpPr>
            <p:spPr>
              <a:xfrm>
                <a:off x="2878282" y="3701591"/>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0749CAA-BADF-4739-96CC-4D0141F22F71}"/>
                  </a:ext>
                </a:extLst>
              </p:cNvPr>
              <p:cNvSpPr/>
              <p:nvPr/>
            </p:nvSpPr>
            <p:spPr>
              <a:xfrm>
                <a:off x="4167572" y="370159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0E9157EF-2675-4A72-A70F-3B93CE830D77}"/>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D2174595-50FA-4A61-811D-C0B9AA496E2E}"/>
                  </a:ext>
                </a:extLst>
              </p:cNvPr>
              <p:cNvSpPr/>
              <p:nvPr/>
            </p:nvSpPr>
            <p:spPr>
              <a:xfrm>
                <a:off x="3522927"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4ADC3B7-E36E-4FED-93BF-58ADA09994C1}"/>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811DB2F7-C529-424E-8A01-D9A30E107DC7}"/>
                  </a:ext>
                </a:extLst>
              </p:cNvPr>
              <p:cNvGrpSpPr/>
              <p:nvPr/>
            </p:nvGrpSpPr>
            <p:grpSpPr>
              <a:xfrm>
                <a:off x="3522927" y="3701591"/>
                <a:ext cx="645968" cy="645968"/>
                <a:chOff x="3522927" y="3752851"/>
                <a:chExt cx="645968" cy="645968"/>
              </a:xfrm>
            </p:grpSpPr>
            <p:sp>
              <p:nvSpPr>
                <p:cNvPr id="44" name="矩形 43">
                  <a:extLst>
                    <a:ext uri="{FF2B5EF4-FFF2-40B4-BE49-F238E27FC236}">
                      <a16:creationId xmlns:a16="http://schemas.microsoft.com/office/drawing/2014/main" id="{CAC4A0C1-F193-4153-B4E4-CBC3AD134DA9}"/>
                    </a:ext>
                  </a:extLst>
                </p:cNvPr>
                <p:cNvSpPr/>
                <p:nvPr/>
              </p:nvSpPr>
              <p:spPr>
                <a:xfrm>
                  <a:off x="3522927" y="375285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F6BEB0B-1485-4975-8A8F-03F68433FEEC}"/>
                    </a:ext>
                  </a:extLst>
                </p:cNvPr>
                <p:cNvSpPr/>
                <p:nvPr/>
              </p:nvSpPr>
              <p:spPr>
                <a:xfrm>
                  <a:off x="3676745" y="3906669"/>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6A824E20-978D-4D6B-B3EC-BD0C6AEBBC35}"/>
                </a:ext>
              </a:extLst>
            </p:cNvPr>
            <p:cNvGrpSpPr/>
            <p:nvPr/>
          </p:nvGrpSpPr>
          <p:grpSpPr>
            <a:xfrm>
              <a:off x="7970101" y="4309935"/>
              <a:ext cx="1935258" cy="1938563"/>
              <a:chOff x="2878282" y="3055623"/>
              <a:chExt cx="1935258" cy="1938563"/>
            </a:xfrm>
          </p:grpSpPr>
          <p:sp>
            <p:nvSpPr>
              <p:cNvPr id="24" name="矩形 23">
                <a:extLst>
                  <a:ext uri="{FF2B5EF4-FFF2-40B4-BE49-F238E27FC236}">
                    <a16:creationId xmlns:a16="http://schemas.microsoft.com/office/drawing/2014/main" id="{3C75FCC6-D25A-4467-8FAE-F1ABF3C18B1D}"/>
                  </a:ext>
                </a:extLst>
              </p:cNvPr>
              <p:cNvSpPr/>
              <p:nvPr/>
            </p:nvSpPr>
            <p:spPr>
              <a:xfrm>
                <a:off x="2878283"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3898BA6-36C8-4EBF-B410-E66F40B19825}"/>
                  </a:ext>
                </a:extLst>
              </p:cNvPr>
              <p:cNvSpPr/>
              <p:nvPr/>
            </p:nvSpPr>
            <p:spPr>
              <a:xfrm>
                <a:off x="3522928" y="3055623"/>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0FB7D2B-CCDE-43D4-826A-175DF2B3351E}"/>
                  </a:ext>
                </a:extLst>
              </p:cNvPr>
              <p:cNvSpPr/>
              <p:nvPr/>
            </p:nvSpPr>
            <p:spPr>
              <a:xfrm>
                <a:off x="4167572" y="3055623"/>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A014D31-DCFA-44D6-8457-B6A3B805589C}"/>
                  </a:ext>
                </a:extLst>
              </p:cNvPr>
              <p:cNvSpPr/>
              <p:nvPr/>
            </p:nvSpPr>
            <p:spPr>
              <a:xfrm>
                <a:off x="2878282" y="3701591"/>
                <a:ext cx="645968" cy="645968"/>
              </a:xfrm>
              <a:prstGeom prst="rect">
                <a:avLst/>
              </a:prstGeom>
              <a:solidFill>
                <a:srgbClr val="DEEBF7"/>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E55D581-387A-49FF-83C5-9DACF181342C}"/>
                  </a:ext>
                </a:extLst>
              </p:cNvPr>
              <p:cNvSpPr/>
              <p:nvPr/>
            </p:nvSpPr>
            <p:spPr>
              <a:xfrm>
                <a:off x="4167572" y="370159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672B124-5E4B-4361-96E4-48F6DD345ADC}"/>
                  </a:ext>
                </a:extLst>
              </p:cNvPr>
              <p:cNvSpPr/>
              <p:nvPr/>
            </p:nvSpPr>
            <p:spPr>
              <a:xfrm>
                <a:off x="287828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9196F037-7B6A-4F02-89B5-8F75B8249748}"/>
                  </a:ext>
                </a:extLst>
              </p:cNvPr>
              <p:cNvSpPr/>
              <p:nvPr/>
            </p:nvSpPr>
            <p:spPr>
              <a:xfrm>
                <a:off x="3522927"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A79D204-8C1A-4F3A-A8D5-117960310A40}"/>
                  </a:ext>
                </a:extLst>
              </p:cNvPr>
              <p:cNvSpPr/>
              <p:nvPr/>
            </p:nvSpPr>
            <p:spPr>
              <a:xfrm>
                <a:off x="4167572" y="4348218"/>
                <a:ext cx="645968" cy="645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D4D2FAA7-15C2-4585-B70A-307A6D9FD471}"/>
                  </a:ext>
                </a:extLst>
              </p:cNvPr>
              <p:cNvGrpSpPr/>
              <p:nvPr/>
            </p:nvGrpSpPr>
            <p:grpSpPr>
              <a:xfrm>
                <a:off x="3032101" y="3209441"/>
                <a:ext cx="1136794" cy="1138118"/>
                <a:chOff x="3032101" y="3260701"/>
                <a:chExt cx="1136794" cy="1138118"/>
              </a:xfrm>
            </p:grpSpPr>
            <p:sp>
              <p:nvSpPr>
                <p:cNvPr id="33" name="矩形 32">
                  <a:extLst>
                    <a:ext uri="{FF2B5EF4-FFF2-40B4-BE49-F238E27FC236}">
                      <a16:creationId xmlns:a16="http://schemas.microsoft.com/office/drawing/2014/main" id="{0EC3DD76-F816-422A-B381-17E9508EF4AC}"/>
                    </a:ext>
                  </a:extLst>
                </p:cNvPr>
                <p:cNvSpPr/>
                <p:nvPr/>
              </p:nvSpPr>
              <p:spPr>
                <a:xfrm>
                  <a:off x="3522927" y="3752851"/>
                  <a:ext cx="645968" cy="645968"/>
                </a:xfrm>
                <a:prstGeom prst="rect">
                  <a:avLst/>
                </a:prstGeom>
                <a:solidFill>
                  <a:schemeClr val="accent5">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E679D33-7BFB-4FE0-90D0-7FDEB9798259}"/>
                    </a:ext>
                  </a:extLst>
                </p:cNvPr>
                <p:cNvSpPr/>
                <p:nvPr/>
              </p:nvSpPr>
              <p:spPr>
                <a:xfrm>
                  <a:off x="3032101" y="3260701"/>
                  <a:ext cx="338333" cy="3383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aphicFrame>
        <p:nvGraphicFramePr>
          <p:cNvPr id="57" name="对象 56">
            <a:extLst>
              <a:ext uri="{FF2B5EF4-FFF2-40B4-BE49-F238E27FC236}">
                <a16:creationId xmlns:a16="http://schemas.microsoft.com/office/drawing/2014/main" id="{FE1942BD-5275-48EB-A172-2DD603004C9A}"/>
              </a:ext>
            </a:extLst>
          </p:cNvPr>
          <p:cNvGraphicFramePr>
            <a:graphicFrameLocks noChangeAspect="1"/>
          </p:cNvGraphicFramePr>
          <p:nvPr>
            <p:extLst>
              <p:ext uri="{D42A27DB-BD31-4B8C-83A1-F6EECF244321}">
                <p14:modId xmlns:p14="http://schemas.microsoft.com/office/powerpoint/2010/main" val="3419062"/>
              </p:ext>
            </p:extLst>
          </p:nvPr>
        </p:nvGraphicFramePr>
        <p:xfrm>
          <a:off x="7524274" y="5455880"/>
          <a:ext cx="4043362" cy="693737"/>
        </p:xfrm>
        <a:graphic>
          <a:graphicData uri="http://schemas.openxmlformats.org/presentationml/2006/ole">
            <mc:AlternateContent xmlns:mc="http://schemas.openxmlformats.org/markup-compatibility/2006">
              <mc:Choice xmlns:v="urn:schemas-microsoft-com:vml" Requires="v">
                <p:oleObj spid="_x0000_s113840" name="Equation" r:id="rId4" imgW="1460160" imgH="253800" progId="Equation.DSMT4">
                  <p:embed/>
                </p:oleObj>
              </mc:Choice>
              <mc:Fallback>
                <p:oleObj name="Equation" r:id="rId4" imgW="1460160" imgH="253800" progId="Equation.DSMT4">
                  <p:embed/>
                  <p:pic>
                    <p:nvPicPr>
                      <p:cNvPr id="24" name="对象 23">
                        <a:extLst>
                          <a:ext uri="{FF2B5EF4-FFF2-40B4-BE49-F238E27FC236}">
                            <a16:creationId xmlns:a16="http://schemas.microsoft.com/office/drawing/2014/main" id="{6B5A57FE-CE1D-4AC1-A0AA-3F813D82AAD5}"/>
                          </a:ext>
                        </a:extLst>
                      </p:cNvPr>
                      <p:cNvPicPr/>
                      <p:nvPr/>
                    </p:nvPicPr>
                    <p:blipFill>
                      <a:blip r:embed="rId5"/>
                      <a:stretch>
                        <a:fillRect/>
                      </a:stretch>
                    </p:blipFill>
                    <p:spPr>
                      <a:xfrm>
                        <a:off x="7524274" y="5455880"/>
                        <a:ext cx="4043362" cy="693737"/>
                      </a:xfrm>
                      <a:prstGeom prst="rect">
                        <a:avLst/>
                      </a:prstGeom>
                    </p:spPr>
                  </p:pic>
                </p:oleObj>
              </mc:Fallback>
            </mc:AlternateContent>
          </a:graphicData>
        </a:graphic>
      </p:graphicFrame>
    </p:spTree>
    <p:extLst>
      <p:ext uri="{BB962C8B-B14F-4D97-AF65-F5344CB8AC3E}">
        <p14:creationId xmlns:p14="http://schemas.microsoft.com/office/powerpoint/2010/main" val="428012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7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13" grpId="0"/>
      <p:bldP spid="15"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2618126" y="3479579"/>
            <a:ext cx="6955750"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关于软件设计的一些问题</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第一部分：</a:t>
            </a:r>
          </a:p>
        </p:txBody>
      </p:sp>
      <p:sp>
        <p:nvSpPr>
          <p:cNvPr id="23" name="文本框 22">
            <a:extLst>
              <a:ext uri="{FF2B5EF4-FFF2-40B4-BE49-F238E27FC236}">
                <a16:creationId xmlns:a16="http://schemas.microsoft.com/office/drawing/2014/main" id="{96511645-6FF3-4110-9B3C-B63E7500714A}"/>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69005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5.SOLID</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962926" y="3317955"/>
            <a:ext cx="3183048" cy="2246769"/>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这个原则主要指对代码的修改不能影响已有的功能。它可以继承、依赖注入等方式来实现</a:t>
            </a:r>
          </a:p>
        </p:txBody>
      </p:sp>
      <p:sp>
        <p:nvSpPr>
          <p:cNvPr id="12" name="文本框 11">
            <a:extLst>
              <a:ext uri="{FF2B5EF4-FFF2-40B4-BE49-F238E27FC236}">
                <a16:creationId xmlns:a16="http://schemas.microsoft.com/office/drawing/2014/main" id="{68A4807D-1751-461E-87EC-2DEA55A71805}"/>
              </a:ext>
            </a:extLst>
          </p:cNvPr>
          <p:cNvSpPr txBox="1"/>
          <p:nvPr/>
        </p:nvSpPr>
        <p:spPr>
          <a:xfrm>
            <a:off x="4894118" y="2687569"/>
            <a:ext cx="1683327"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5.2 OCP</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8D2A2BE8-4AEA-49BB-9811-6E2CBF6C1D5E}"/>
              </a:ext>
            </a:extLst>
          </p:cNvPr>
          <p:cNvSpPr/>
          <p:nvPr/>
        </p:nvSpPr>
        <p:spPr>
          <a:xfrm>
            <a:off x="4469471" y="3317955"/>
            <a:ext cx="6035737" cy="3539430"/>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rPr>
              <a:t>Internal bool </a:t>
            </a:r>
            <a:r>
              <a:rPr lang="en-US" altLang="zh-CN" sz="2800" b="1" dirty="0" err="1">
                <a:solidFill>
                  <a:schemeClr val="bg1"/>
                </a:solidFill>
                <a:latin typeface="宋体" panose="02010600030101010101" pitchFamily="2" charset="-122"/>
                <a:ea typeface="宋体" panose="02010600030101010101" pitchFamily="2" charset="-122"/>
              </a:rPr>
              <a:t>InterCmd</a:t>
            </a:r>
            <a:r>
              <a:rPr lang="en-US" altLang="zh-CN" sz="2800" b="1" dirty="0">
                <a:solidFill>
                  <a:schemeClr val="bg1"/>
                </a:solidFill>
                <a:latin typeface="宋体" panose="02010600030101010101" pitchFamily="2" charset="-122"/>
                <a:ea typeface="宋体" panose="02010600030101010101" pitchFamily="2" charset="-122"/>
              </a:rPr>
              <a:t>(str com){</a:t>
            </a:r>
          </a:p>
          <a:p>
            <a:r>
              <a:rPr lang="en-US" altLang="zh-CN" sz="2800" b="1" dirty="0">
                <a:solidFill>
                  <a:schemeClr val="bg1"/>
                </a:solidFill>
                <a:latin typeface="宋体" panose="02010600030101010101" pitchFamily="2" charset="-122"/>
                <a:ea typeface="宋体" panose="02010600030101010101" pitchFamily="2" charset="-122"/>
              </a:rPr>
              <a:t>   switch(</a:t>
            </a:r>
            <a:r>
              <a:rPr lang="en-US" altLang="zh-CN" sz="2800" b="1" dirty="0" err="1">
                <a:solidFill>
                  <a:schemeClr val="bg1"/>
                </a:solidFill>
                <a:latin typeface="宋体" panose="02010600030101010101" pitchFamily="2" charset="-122"/>
                <a:ea typeface="宋体" panose="02010600030101010101" pitchFamily="2" charset="-122"/>
              </a:rPr>
              <a:t>cmd</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a:t>
            </a:r>
          </a:p>
          <a:p>
            <a:r>
              <a:rPr lang="en-US" altLang="zh-CN" sz="2800" b="1" dirty="0">
                <a:solidFill>
                  <a:schemeClr val="bg1"/>
                </a:solidFill>
                <a:latin typeface="宋体" panose="02010600030101010101" pitchFamily="2" charset="-122"/>
                <a:ea typeface="宋体" panose="02010600030101010101" pitchFamily="2" charset="-122"/>
              </a:rPr>
              <a:t>       case “?”:</a:t>
            </a:r>
          </a:p>
          <a:p>
            <a:r>
              <a:rPr lang="en-US" altLang="zh-CN" sz="2800" b="1" dirty="0">
                <a:solidFill>
                  <a:schemeClr val="bg1"/>
                </a:solidFill>
                <a:latin typeface="宋体" panose="02010600030101010101" pitchFamily="2" charset="-122"/>
                <a:ea typeface="宋体" panose="02010600030101010101" pitchFamily="2" charset="-122"/>
              </a:rPr>
              <a:t>          return </a:t>
            </a:r>
            <a:r>
              <a:rPr lang="en-US" altLang="zh-CN" sz="2800" b="1" dirty="0" err="1">
                <a:solidFill>
                  <a:schemeClr val="bg1"/>
                </a:solidFill>
                <a:latin typeface="宋体" panose="02010600030101010101" pitchFamily="2" charset="-122"/>
                <a:ea typeface="宋体" panose="02010600030101010101" pitchFamily="2" charset="-122"/>
              </a:rPr>
              <a:t>RunHelpCmd</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case “a”:</a:t>
            </a:r>
          </a:p>
          <a:p>
            <a:r>
              <a:rPr lang="en-US" altLang="zh-CN" sz="2800" b="1" dirty="0">
                <a:solidFill>
                  <a:schemeClr val="bg1"/>
                </a:solidFill>
                <a:latin typeface="宋体" panose="02010600030101010101" pitchFamily="2" charset="-122"/>
                <a:ea typeface="宋体" panose="02010600030101010101" pitchFamily="2" charset="-122"/>
              </a:rPr>
              <a:t>          return </a:t>
            </a:r>
            <a:r>
              <a:rPr lang="en-US" altLang="zh-CN" sz="2800" b="1" dirty="0" err="1">
                <a:solidFill>
                  <a:schemeClr val="bg1"/>
                </a:solidFill>
                <a:latin typeface="宋体" panose="02010600030101010101" pitchFamily="2" charset="-122"/>
                <a:ea typeface="宋体" panose="02010600030101010101" pitchFamily="2" charset="-122"/>
              </a:rPr>
              <a:t>RunAddCmd</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a:t>
            </a:r>
            <a:endParaRPr lang="zh-CN" altLang="en-US"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9135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5.SOLID</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8CBC3909-B1EA-4FB1-8AB7-4EC47DCD4020}"/>
              </a:ext>
            </a:extLst>
          </p:cNvPr>
          <p:cNvSpPr txBox="1"/>
          <p:nvPr/>
        </p:nvSpPr>
        <p:spPr>
          <a:xfrm>
            <a:off x="962926" y="3317955"/>
            <a:ext cx="3183048" cy="3108543"/>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主要用于在一个继承体系中，不同类实现同一功能有不同的内部差异，而在外部调用这些功能时可以正确处理的一种原则</a:t>
            </a:r>
          </a:p>
        </p:txBody>
      </p:sp>
      <p:sp>
        <p:nvSpPr>
          <p:cNvPr id="12" name="文本框 11">
            <a:extLst>
              <a:ext uri="{FF2B5EF4-FFF2-40B4-BE49-F238E27FC236}">
                <a16:creationId xmlns:a16="http://schemas.microsoft.com/office/drawing/2014/main" id="{68A4807D-1751-461E-87EC-2DEA55A71805}"/>
              </a:ext>
            </a:extLst>
          </p:cNvPr>
          <p:cNvSpPr txBox="1"/>
          <p:nvPr/>
        </p:nvSpPr>
        <p:spPr>
          <a:xfrm>
            <a:off x="4894118" y="2687569"/>
            <a:ext cx="1683327"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5.3 LSP</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8D2A2BE8-4AEA-49BB-9811-6E2CBF6C1D5E}"/>
              </a:ext>
            </a:extLst>
          </p:cNvPr>
          <p:cNvSpPr/>
          <p:nvPr/>
        </p:nvSpPr>
        <p:spPr>
          <a:xfrm>
            <a:off x="4469471" y="3317955"/>
            <a:ext cx="6035737" cy="1815882"/>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rPr>
              <a:t>pulic</a:t>
            </a:r>
            <a:r>
              <a:rPr lang="en-US" altLang="zh-CN" sz="2800" b="1" dirty="0">
                <a:solidFill>
                  <a:schemeClr val="bg1"/>
                </a:solidFill>
                <a:latin typeface="宋体" panose="02010600030101010101" pitchFamily="2" charset="-122"/>
                <a:ea typeface="宋体" panose="02010600030101010101" pitchFamily="2" charset="-122"/>
              </a:rPr>
              <a:t> interface </a:t>
            </a:r>
            <a:r>
              <a:rPr lang="en-US" altLang="zh-CN" sz="2800" b="1" dirty="0" err="1">
                <a:solidFill>
                  <a:schemeClr val="bg1"/>
                </a:solidFill>
                <a:latin typeface="宋体" panose="02010600030101010101" pitchFamily="2" charset="-122"/>
                <a:ea typeface="宋体" panose="02010600030101010101" pitchFamily="2" charset="-122"/>
              </a:rPr>
              <a:t>IParamedCommand</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bool </a:t>
            </a:r>
            <a:r>
              <a:rPr lang="en-US" altLang="zh-CN" sz="2800" b="1" dirty="0" err="1">
                <a:solidFill>
                  <a:schemeClr val="bg1"/>
                </a:solidFill>
                <a:latin typeface="宋体" panose="02010600030101010101" pitchFamily="2" charset="-122"/>
                <a:ea typeface="宋体" panose="02010600030101010101" pitchFamily="2" charset="-122"/>
              </a:rPr>
              <a:t>GetParameters</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id="{AB7E51C9-1CE9-40AC-8080-AF42EEF63A7F}"/>
              </a:ext>
            </a:extLst>
          </p:cNvPr>
          <p:cNvSpPr/>
          <p:nvPr/>
        </p:nvSpPr>
        <p:spPr>
          <a:xfrm>
            <a:off x="4469471" y="3317955"/>
            <a:ext cx="6759603" cy="2246769"/>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rPr>
              <a:t>pulic</a:t>
            </a:r>
            <a:r>
              <a:rPr lang="en-US" altLang="zh-CN" sz="2800" b="1" dirty="0">
                <a:solidFill>
                  <a:schemeClr val="bg1"/>
                </a:solidFill>
                <a:latin typeface="宋体" panose="02010600030101010101" pitchFamily="2" charset="-122"/>
                <a:ea typeface="宋体" panose="02010600030101010101" pitchFamily="2" charset="-122"/>
              </a:rPr>
              <a:t> class </a:t>
            </a:r>
            <a:r>
              <a:rPr lang="en-US" altLang="zh-CN" sz="2800" b="1" dirty="0" err="1">
                <a:solidFill>
                  <a:schemeClr val="bg1"/>
                </a:solidFill>
                <a:latin typeface="宋体" panose="02010600030101010101" pitchFamily="2" charset="-122"/>
                <a:ea typeface="宋体" panose="02010600030101010101" pitchFamily="2" charset="-122"/>
              </a:rPr>
              <a:t>AddCommand</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InventoryCommand</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IParamedCommand</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public bool </a:t>
            </a:r>
            <a:r>
              <a:rPr lang="en-US" altLang="zh-CN" sz="2800" b="1" dirty="0" err="1">
                <a:solidFill>
                  <a:schemeClr val="bg1"/>
                </a:solidFill>
                <a:latin typeface="宋体" panose="02010600030101010101" pitchFamily="2" charset="-122"/>
                <a:ea typeface="宋体" panose="02010600030101010101" pitchFamily="2" charset="-122"/>
              </a:rPr>
              <a:t>GetParameters</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id="{E7331C36-A6C5-43BE-916D-290E6F2A8C67}"/>
              </a:ext>
            </a:extLst>
          </p:cNvPr>
          <p:cNvSpPr/>
          <p:nvPr/>
        </p:nvSpPr>
        <p:spPr>
          <a:xfrm>
            <a:off x="4469471" y="3317955"/>
            <a:ext cx="6759603" cy="3108543"/>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rPr>
              <a:t>pulic</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chemeClr val="bg1"/>
                </a:solidFill>
                <a:latin typeface="宋体" panose="02010600030101010101" pitchFamily="2" charset="-122"/>
                <a:ea typeface="宋体" panose="02010600030101010101" pitchFamily="2" charset="-122"/>
              </a:rPr>
              <a:t>b </a:t>
            </a:r>
            <a:r>
              <a:rPr lang="en-US" altLang="zh-CN" sz="2800" b="1" dirty="0" err="1">
                <a:solidFill>
                  <a:schemeClr val="bg1"/>
                </a:solidFill>
                <a:latin typeface="宋体" panose="02010600030101010101" pitchFamily="2" charset="-122"/>
                <a:ea typeface="宋体" panose="02010600030101010101" pitchFamily="2" charset="-122"/>
              </a:rPr>
              <a:t>wasS</a:t>
            </a:r>
            <a:r>
              <a:rPr lang="en-US" altLang="zh-CN" sz="2800" b="1" dirty="0">
                <a:solidFill>
                  <a:schemeClr val="bg1"/>
                </a:solidFill>
                <a:latin typeface="宋体" panose="02010600030101010101" pitchFamily="2" charset="-122"/>
                <a:ea typeface="宋体" panose="02010600030101010101" pitchFamily="2" charset="-122"/>
              </a:rPr>
              <a:t>, b </a:t>
            </a:r>
            <a:r>
              <a:rPr lang="en-US" altLang="zh-CN" sz="2800" b="1" dirty="0" err="1">
                <a:solidFill>
                  <a:schemeClr val="bg1"/>
                </a:solidFill>
                <a:latin typeface="宋体" panose="02010600030101010101" pitchFamily="2" charset="-122"/>
                <a:ea typeface="宋体" panose="02010600030101010101" pitchFamily="2" charset="-122"/>
              </a:rPr>
              <a:t>sq</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RunCommand</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chemeClr val="bg1"/>
                </a:solidFill>
                <a:latin typeface="宋体" panose="02010600030101010101" pitchFamily="2" charset="-122"/>
                <a:ea typeface="宋体" panose="02010600030101010101" pitchFamily="2" charset="-122"/>
              </a:rPr>
              <a:t>  if(o is </a:t>
            </a:r>
            <a:r>
              <a:rPr lang="en-US" altLang="zh-CN" sz="2800" b="1" dirty="0" err="1">
                <a:solidFill>
                  <a:schemeClr val="bg1"/>
                </a:solidFill>
                <a:latin typeface="宋体" panose="02010600030101010101" pitchFamily="2" charset="-122"/>
                <a:ea typeface="宋体" panose="02010600030101010101" pitchFamily="2" charset="-122"/>
              </a:rPr>
              <a:t>IParamedCommand</a:t>
            </a:r>
            <a:r>
              <a:rPr lang="en-US" altLang="zh-CN" sz="2800" b="1" dirty="0">
                <a:solidFill>
                  <a:schemeClr val="bg1"/>
                </a:solidFill>
                <a:latin typeface="宋体" panose="02010600030101010101" pitchFamily="2" charset="-122"/>
                <a:ea typeface="宋体" panose="02010600030101010101" pitchFamily="2" charset="-122"/>
              </a:rPr>
              <a:t> pc)</a:t>
            </a:r>
          </a:p>
          <a:p>
            <a:r>
              <a:rPr lang="en-US" altLang="zh-CN" sz="2800" b="1" dirty="0">
                <a:solidFill>
                  <a:schemeClr val="bg1"/>
                </a:solidFill>
                <a:latin typeface="宋体" panose="02010600030101010101" pitchFamily="2" charset="-122"/>
                <a:ea typeface="宋体" panose="02010600030101010101" pitchFamily="2" charset="-122"/>
              </a:rPr>
              <a:t>    {…}</a:t>
            </a:r>
          </a:p>
          <a:p>
            <a:r>
              <a:rPr lang="en-US" altLang="zh-CN" sz="2800" b="1" dirty="0">
                <a:solidFill>
                  <a:schemeClr val="bg1"/>
                </a:solidFill>
                <a:latin typeface="宋体" panose="02010600030101010101" pitchFamily="2" charset="-122"/>
                <a:ea typeface="宋体" panose="02010600030101010101" pitchFamily="2" charset="-122"/>
              </a:rPr>
              <a:t>  …</a:t>
            </a:r>
          </a:p>
          <a:p>
            <a:r>
              <a:rPr lang="en-US" altLang="zh-CN" sz="2800" b="1" dirty="0">
                <a:solidFill>
                  <a:schemeClr val="bg1"/>
                </a:solidFill>
                <a:latin typeface="宋体" panose="02010600030101010101" pitchFamily="2" charset="-122"/>
                <a:ea typeface="宋体" panose="02010600030101010101" pitchFamily="2" charset="-122"/>
              </a:rPr>
              <a:t>  return(…);</a:t>
            </a:r>
          </a:p>
          <a:p>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0788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grpId="1" nodeType="clickEffect">
                                  <p:stCondLst>
                                    <p:cond delay="0"/>
                                  </p:stCondLst>
                                  <p:childTnLst>
                                    <p:animEffect transition="out" filter="wipe(right)">
                                      <p:cBhvr>
                                        <p:cTn id="21" dur="400"/>
                                        <p:tgtEl>
                                          <p:spTgt spid="13"/>
                                        </p:tgtEl>
                                      </p:cBhvr>
                                    </p:animEffect>
                                    <p:set>
                                      <p:cBhvr>
                                        <p:cTn id="22" dur="1" fill="hold">
                                          <p:stCondLst>
                                            <p:cond delay="399"/>
                                          </p:stCondLst>
                                        </p:cTn>
                                        <p:tgtEl>
                                          <p:spTgt spid="13"/>
                                        </p:tgtEl>
                                        <p:attrNameLst>
                                          <p:attrName>style.visibility</p:attrName>
                                        </p:attrNameLst>
                                      </p:cBhvr>
                                      <p:to>
                                        <p:strVal val="hidden"/>
                                      </p:to>
                                    </p:set>
                                  </p:childTnLst>
                                </p:cTn>
                              </p:par>
                            </p:childTnLst>
                          </p:cTn>
                        </p:par>
                        <p:par>
                          <p:cTn id="23" fill="hold">
                            <p:stCondLst>
                              <p:cond delay="4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2" fill="hold" grpId="1" nodeType="clickEffect">
                                  <p:stCondLst>
                                    <p:cond delay="0"/>
                                  </p:stCondLst>
                                  <p:childTnLst>
                                    <p:animEffect transition="out" filter="wipe(right)">
                                      <p:cBhvr>
                                        <p:cTn id="30" dur="400"/>
                                        <p:tgtEl>
                                          <p:spTgt spid="14"/>
                                        </p:tgtEl>
                                      </p:cBhvr>
                                    </p:animEffect>
                                    <p:set>
                                      <p:cBhvr>
                                        <p:cTn id="31" dur="1" fill="hold">
                                          <p:stCondLst>
                                            <p:cond delay="399"/>
                                          </p:stCondLst>
                                        </p:cTn>
                                        <p:tgtEl>
                                          <p:spTgt spid="14"/>
                                        </p:tgtEl>
                                        <p:attrNameLst>
                                          <p:attrName>style.visibility</p:attrName>
                                        </p:attrNameLst>
                                      </p:cBhvr>
                                      <p:to>
                                        <p:strVal val="hidden"/>
                                      </p:to>
                                    </p:set>
                                  </p:childTnLst>
                                </p:cTn>
                              </p:par>
                            </p:childTnLst>
                          </p:cTn>
                        </p:par>
                        <p:par>
                          <p:cTn id="32" fill="hold">
                            <p:stCondLst>
                              <p:cond delay="4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3" grpId="1"/>
      <p:bldP spid="14" grpId="0"/>
      <p:bldP spid="14" grpId="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5.SOLID</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68A4807D-1751-461E-87EC-2DEA55A71805}"/>
              </a:ext>
            </a:extLst>
          </p:cNvPr>
          <p:cNvSpPr txBox="1"/>
          <p:nvPr/>
        </p:nvSpPr>
        <p:spPr>
          <a:xfrm>
            <a:off x="4894118" y="2687569"/>
            <a:ext cx="1683327"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5.4 ISP</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D84E1D79-3B6D-4346-ABB7-02552A85E45E}"/>
              </a:ext>
            </a:extLst>
          </p:cNvPr>
          <p:cNvSpPr txBox="1"/>
          <p:nvPr/>
        </p:nvSpPr>
        <p:spPr>
          <a:xfrm>
            <a:off x="2583907" y="3317955"/>
            <a:ext cx="8177611" cy="954107"/>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这是一个和</a:t>
            </a:r>
            <a:r>
              <a:rPr lang="en-US" altLang="zh-CN" sz="2800" b="1" dirty="0">
                <a:solidFill>
                  <a:schemeClr val="bg1"/>
                </a:solidFill>
                <a:latin typeface="宋体" panose="02010600030101010101" pitchFamily="2" charset="-122"/>
                <a:ea typeface="宋体" panose="02010600030101010101" pitchFamily="2" charset="-122"/>
              </a:rPr>
              <a:t>SRP</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chemeClr val="bg1"/>
                </a:solidFill>
                <a:latin typeface="宋体" panose="02010600030101010101" pitchFamily="2" charset="-122"/>
                <a:ea typeface="宋体" panose="02010600030101010101" pitchFamily="2" charset="-122"/>
              </a:rPr>
              <a:t>LSP</a:t>
            </a:r>
            <a:r>
              <a:rPr lang="zh-CN" altLang="en-US" sz="2800" b="1" dirty="0">
                <a:solidFill>
                  <a:schemeClr val="bg1"/>
                </a:solidFill>
                <a:latin typeface="宋体" panose="02010600030101010101" pitchFamily="2" charset="-122"/>
                <a:ea typeface="宋体" panose="02010600030101010101" pitchFamily="2" charset="-122"/>
              </a:rPr>
              <a:t>紧密相关的一个要求；它强调用接口方法来达到最小响应和易于替换的目标</a:t>
            </a:r>
          </a:p>
        </p:txBody>
      </p:sp>
    </p:spTree>
    <p:extLst>
      <p:ext uri="{BB962C8B-B14F-4D97-AF65-F5344CB8AC3E}">
        <p14:creationId xmlns:p14="http://schemas.microsoft.com/office/powerpoint/2010/main" val="168409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972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一、软件设计基本原则</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1" name="文本框 10">
            <a:extLst>
              <a:ext uri="{FF2B5EF4-FFF2-40B4-BE49-F238E27FC236}">
                <a16:creationId xmlns:a16="http://schemas.microsoft.com/office/drawing/2014/main" id="{7C2F1079-672D-4599-80A0-8CCB0E1F9629}"/>
              </a:ext>
            </a:extLst>
          </p:cNvPr>
          <p:cNvSpPr txBox="1"/>
          <p:nvPr/>
        </p:nvSpPr>
        <p:spPr>
          <a:xfrm>
            <a:off x="2431507" y="2687569"/>
            <a:ext cx="2462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5.SOLID</a:t>
            </a:r>
            <a:r>
              <a:rPr lang="zh-CN" altLang="en-US" sz="2800" b="1" dirty="0">
                <a:solidFill>
                  <a:schemeClr val="bg1"/>
                </a:solidFill>
                <a:latin typeface="宋体" panose="02010600030101010101" pitchFamily="2" charset="-122"/>
                <a:ea typeface="宋体" panose="02010600030101010101" pitchFamily="2" charset="-122"/>
              </a:rPr>
              <a:t>原则</a:t>
            </a:r>
            <a:r>
              <a:rPr lang="en-US" altLang="zh-CN" sz="2800" b="1" dirty="0">
                <a:solidFill>
                  <a:schemeClr val="bg1"/>
                </a:solidFill>
                <a:latin typeface="宋体" panose="02010600030101010101" pitchFamily="2" charset="-122"/>
                <a:ea typeface="宋体" panose="02010600030101010101" pitchFamily="2" charset="-122"/>
              </a:rPr>
              <a:t>:</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68A4807D-1751-461E-87EC-2DEA55A71805}"/>
              </a:ext>
            </a:extLst>
          </p:cNvPr>
          <p:cNvSpPr txBox="1"/>
          <p:nvPr/>
        </p:nvSpPr>
        <p:spPr>
          <a:xfrm>
            <a:off x="4894118" y="2687569"/>
            <a:ext cx="1683327"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5.5 DIP</a:t>
            </a:r>
            <a:endParaRPr lang="zh-CN" altLang="en-US" sz="2800" b="1" dirty="0">
              <a:solidFill>
                <a:schemeClr val="bg1"/>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D84E1D79-3B6D-4346-ABB7-02552A85E45E}"/>
              </a:ext>
            </a:extLst>
          </p:cNvPr>
          <p:cNvSpPr txBox="1"/>
          <p:nvPr/>
        </p:nvSpPr>
        <p:spPr>
          <a:xfrm>
            <a:off x="2583907" y="3317955"/>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这一原则的目的是降低模块间的紧密耦合关系，尽量使代码变得灵活。（在</a:t>
            </a:r>
            <a:r>
              <a:rPr lang="en-US" altLang="zh-CN" sz="2800" b="1" dirty="0">
                <a:solidFill>
                  <a:schemeClr val="bg1"/>
                </a:solidFill>
                <a:latin typeface="宋体" panose="02010600030101010101" pitchFamily="2" charset="-122"/>
                <a:ea typeface="宋体" panose="02010600030101010101" pitchFamily="2" charset="-122"/>
              </a:rPr>
              <a:t>.NET</a:t>
            </a:r>
            <a:r>
              <a:rPr lang="zh-CN" altLang="en-US" sz="2800" b="1" dirty="0">
                <a:solidFill>
                  <a:schemeClr val="bg1"/>
                </a:solidFill>
                <a:latin typeface="宋体" panose="02010600030101010101" pitchFamily="2" charset="-122"/>
                <a:ea typeface="宋体" panose="02010600030101010101" pitchFamily="2" charset="-122"/>
              </a:rPr>
              <a:t>中）可以使用接口、泛化、抽象来达到目的。</a:t>
            </a:r>
          </a:p>
        </p:txBody>
      </p:sp>
      <p:sp>
        <p:nvSpPr>
          <p:cNvPr id="10" name="矩形 9">
            <a:extLst>
              <a:ext uri="{FF2B5EF4-FFF2-40B4-BE49-F238E27FC236}">
                <a16:creationId xmlns:a16="http://schemas.microsoft.com/office/drawing/2014/main" id="{CE606D6F-C74F-4E89-8D31-26777FDB3145}"/>
              </a:ext>
            </a:extLst>
          </p:cNvPr>
          <p:cNvSpPr/>
          <p:nvPr/>
        </p:nvSpPr>
        <p:spPr>
          <a:xfrm>
            <a:off x="2583907" y="4956463"/>
            <a:ext cx="8654248" cy="1384995"/>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rPr>
              <a:t>pulic</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IEnumarable</a:t>
            </a:r>
            <a:r>
              <a:rPr lang="en-US" altLang="zh-CN" sz="2800" b="1" dirty="0">
                <a:solidFill>
                  <a:schemeClr val="bg1"/>
                </a:solidFill>
                <a:latin typeface="宋体" panose="02010600030101010101" pitchFamily="2" charset="-122"/>
                <a:ea typeface="宋体" panose="02010600030101010101" pitchFamily="2" charset="-122"/>
              </a:rPr>
              <a:t>&lt;T&gt; Sort(</a:t>
            </a:r>
            <a:r>
              <a:rPr lang="en-US" altLang="zh-CN" sz="2800" b="1" dirty="0" err="1">
                <a:solidFill>
                  <a:schemeClr val="bg1"/>
                </a:solidFill>
                <a:latin typeface="宋体" panose="02010600030101010101" pitchFamily="2" charset="-122"/>
                <a:ea typeface="宋体" panose="02010600030101010101" pitchFamily="2" charset="-122"/>
              </a:rPr>
              <a:t>IEnumarable</a:t>
            </a:r>
            <a:r>
              <a:rPr lang="en-US" altLang="zh-CN" sz="2800" b="1" dirty="0">
                <a:solidFill>
                  <a:schemeClr val="bg1"/>
                </a:solidFill>
                <a:latin typeface="宋体" panose="02010600030101010101" pitchFamily="2" charset="-122"/>
                <a:ea typeface="宋体" panose="02010600030101010101" pitchFamily="2" charset="-122"/>
              </a:rPr>
              <a:t>&lt;T&gt; source) </a:t>
            </a:r>
            <a:r>
              <a:rPr lang="en-US" altLang="zh-CN" sz="2800" b="1" dirty="0" err="1">
                <a:solidFill>
                  <a:schemeClr val="bg1"/>
                </a:solidFill>
                <a:latin typeface="宋体" panose="02010600030101010101" pitchFamily="2" charset="-122"/>
                <a:ea typeface="宋体" panose="02010600030101010101" pitchFamily="2" charset="-122"/>
              </a:rPr>
              <a:t>where:T</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Icomparable</a:t>
            </a:r>
            <a:r>
              <a:rPr lang="en-US" altLang="zh-CN" sz="2800" b="1" dirty="0">
                <a:solidFill>
                  <a:schemeClr val="bg1"/>
                </a:solidFill>
                <a:latin typeface="宋体" panose="02010600030101010101" pitchFamily="2" charset="-122"/>
                <a:ea typeface="宋体" panose="02010600030101010101" pitchFamily="2" charset="-122"/>
              </a:rPr>
              <a:t>&lt;T&gt;</a:t>
            </a:r>
          </a:p>
          <a:p>
            <a:r>
              <a:rPr lang="en-US" altLang="zh-CN" sz="2800" b="1" dirty="0">
                <a:solidFill>
                  <a:schemeClr val="bg1"/>
                </a:solidFill>
                <a:latin typeface="宋体" panose="02010600030101010101" pitchFamily="2" charset="-122"/>
                <a:ea typeface="宋体" panose="02010600030101010101" pitchFamily="2" charset="-122"/>
              </a:rPr>
              <a:t>{  …   }</a:t>
            </a:r>
            <a:endParaRPr lang="zh-CN" altLang="en-US"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902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2583907" y="2642540"/>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模式是对软件设计过程经常遇到的重复出现的一类问题的经过验证，证明是正确可行的一套解决问题的框架</a:t>
            </a:r>
          </a:p>
        </p:txBody>
      </p:sp>
      <p:sp>
        <p:nvSpPr>
          <p:cNvPr id="13" name="文本框 12">
            <a:extLst>
              <a:ext uri="{FF2B5EF4-FFF2-40B4-BE49-F238E27FC236}">
                <a16:creationId xmlns:a16="http://schemas.microsoft.com/office/drawing/2014/main" id="{28762508-E447-4C75-AFD8-9BB8D8F22149}"/>
              </a:ext>
            </a:extLst>
          </p:cNvPr>
          <p:cNvSpPr txBox="1"/>
          <p:nvPr/>
        </p:nvSpPr>
        <p:spPr>
          <a:xfrm>
            <a:off x="2583907" y="4322405"/>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模式与算法的区别：</a:t>
            </a:r>
            <a:r>
              <a:rPr lang="zh-CN" altLang="en-US" sz="2800" b="1" dirty="0">
                <a:solidFill>
                  <a:srgbClr val="FF0000"/>
                </a:solidFill>
                <a:latin typeface="宋体" panose="02010600030101010101" pitchFamily="2" charset="-122"/>
                <a:ea typeface="宋体" panose="02010600030101010101" pitchFamily="2" charset="-122"/>
              </a:rPr>
              <a:t>算法</a:t>
            </a:r>
            <a:r>
              <a:rPr lang="zh-CN" altLang="en-US" sz="2800" b="1" dirty="0">
                <a:solidFill>
                  <a:schemeClr val="bg1"/>
                </a:solidFill>
                <a:latin typeface="宋体" panose="02010600030101010101" pitchFamily="2" charset="-122"/>
                <a:ea typeface="宋体" panose="02010600030101010101" pitchFamily="2" charset="-122"/>
              </a:rPr>
              <a:t>要清楚的定义为达到某种目标所需要的详细的、具体的步骤和方法；而</a:t>
            </a:r>
            <a:r>
              <a:rPr lang="zh-CN" altLang="en-US" sz="2800" b="1" dirty="0">
                <a:solidFill>
                  <a:srgbClr val="FF0000"/>
                </a:solidFill>
                <a:latin typeface="宋体" panose="02010600030101010101" pitchFamily="2" charset="-122"/>
                <a:ea typeface="宋体" panose="02010600030101010101" pitchFamily="2" charset="-122"/>
              </a:rPr>
              <a:t>模式</a:t>
            </a:r>
            <a:r>
              <a:rPr lang="zh-CN" altLang="en-US" sz="2800" b="1" dirty="0">
                <a:solidFill>
                  <a:schemeClr val="bg1"/>
                </a:solidFill>
                <a:latin typeface="宋体" panose="02010600030101010101" pitchFamily="2" charset="-122"/>
                <a:ea typeface="宋体" panose="02010600030101010101" pitchFamily="2" charset="-122"/>
              </a:rPr>
              <a:t>则是更高层次的抽象，相同的模式可以有不同的具体实现。</a:t>
            </a:r>
          </a:p>
        </p:txBody>
      </p:sp>
    </p:spTree>
    <p:extLst>
      <p:ext uri="{BB962C8B-B14F-4D97-AF65-F5344CB8AC3E}">
        <p14:creationId xmlns:p14="http://schemas.microsoft.com/office/powerpoint/2010/main" val="207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2583907" y="2642540"/>
            <a:ext cx="8177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rgbClr val="FF0000"/>
                </a:solidFill>
                <a:latin typeface="宋体" panose="02010600030101010101" pitchFamily="2" charset="-122"/>
                <a:ea typeface="宋体" panose="02010600030101010101" pitchFamily="2" charset="-122"/>
              </a:rPr>
              <a:t>意图</a:t>
            </a:r>
            <a:r>
              <a:rPr lang="zh-CN" altLang="en-US" sz="2800" b="1" dirty="0">
                <a:solidFill>
                  <a:schemeClr val="bg1"/>
                </a:solidFill>
                <a:latin typeface="宋体" panose="02010600030101010101" pitchFamily="2" charset="-122"/>
                <a:ea typeface="宋体" panose="02010600030101010101" pitchFamily="2" charset="-122"/>
              </a:rPr>
              <a:t>：对一个问题和相应解决方案的描述</a:t>
            </a:r>
          </a:p>
        </p:txBody>
      </p:sp>
      <p:sp>
        <p:nvSpPr>
          <p:cNvPr id="10" name="文本框 9">
            <a:extLst>
              <a:ext uri="{FF2B5EF4-FFF2-40B4-BE49-F238E27FC236}">
                <a16:creationId xmlns:a16="http://schemas.microsoft.com/office/drawing/2014/main" id="{CCEBD4DF-02BB-4492-A82A-F99737AAA3DC}"/>
              </a:ext>
            </a:extLst>
          </p:cNvPr>
          <p:cNvSpPr txBox="1"/>
          <p:nvPr/>
        </p:nvSpPr>
        <p:spPr>
          <a:xfrm>
            <a:off x="4669016" y="1820483"/>
            <a:ext cx="2874784"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模式描述的构成</a:t>
            </a:r>
          </a:p>
        </p:txBody>
      </p:sp>
      <p:sp>
        <p:nvSpPr>
          <p:cNvPr id="11" name="文本框 10">
            <a:extLst>
              <a:ext uri="{FF2B5EF4-FFF2-40B4-BE49-F238E27FC236}">
                <a16:creationId xmlns:a16="http://schemas.microsoft.com/office/drawing/2014/main" id="{8D76C09A-2103-4CB2-B739-4E7D1991FF62}"/>
              </a:ext>
            </a:extLst>
          </p:cNvPr>
          <p:cNvSpPr txBox="1"/>
          <p:nvPr/>
        </p:nvSpPr>
        <p:spPr>
          <a:xfrm>
            <a:off x="2583907" y="3469286"/>
            <a:ext cx="8177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rPr>
              <a:t>动机</a:t>
            </a:r>
            <a:r>
              <a:rPr lang="zh-CN" altLang="en-US" sz="2800" b="1" dirty="0">
                <a:solidFill>
                  <a:schemeClr val="bg1"/>
                </a:solidFill>
                <a:latin typeface="宋体" panose="02010600030101010101" pitchFamily="2" charset="-122"/>
                <a:ea typeface="宋体" panose="02010600030101010101" pitchFamily="2" charset="-122"/>
              </a:rPr>
              <a:t>：是对意图的进一步阐述</a:t>
            </a:r>
          </a:p>
        </p:txBody>
      </p:sp>
      <p:sp>
        <p:nvSpPr>
          <p:cNvPr id="12" name="文本框 11">
            <a:extLst>
              <a:ext uri="{FF2B5EF4-FFF2-40B4-BE49-F238E27FC236}">
                <a16:creationId xmlns:a16="http://schemas.microsoft.com/office/drawing/2014/main" id="{88D10135-935B-4776-AC16-219F6D1432DF}"/>
              </a:ext>
            </a:extLst>
          </p:cNvPr>
          <p:cNvSpPr txBox="1"/>
          <p:nvPr/>
        </p:nvSpPr>
        <p:spPr>
          <a:xfrm>
            <a:off x="2583907" y="4296032"/>
            <a:ext cx="8177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rgbClr val="FF0000"/>
                </a:solidFill>
                <a:latin typeface="宋体" panose="02010600030101010101" pitchFamily="2" charset="-122"/>
                <a:ea typeface="宋体" panose="02010600030101010101" pitchFamily="2" charset="-122"/>
              </a:rPr>
              <a:t>结构</a:t>
            </a:r>
            <a:r>
              <a:rPr lang="zh-CN" altLang="en-US" sz="2800" b="1" dirty="0">
                <a:solidFill>
                  <a:schemeClr val="bg1"/>
                </a:solidFill>
                <a:latin typeface="宋体" panose="02010600030101010101" pitchFamily="2" charset="-122"/>
                <a:ea typeface="宋体" panose="02010600030101010101" pitchFamily="2" charset="-122"/>
              </a:rPr>
              <a:t>：描述一个模式中各个组成部分及相互关系</a:t>
            </a:r>
          </a:p>
        </p:txBody>
      </p:sp>
      <p:sp>
        <p:nvSpPr>
          <p:cNvPr id="15" name="文本框 14">
            <a:extLst>
              <a:ext uri="{FF2B5EF4-FFF2-40B4-BE49-F238E27FC236}">
                <a16:creationId xmlns:a16="http://schemas.microsoft.com/office/drawing/2014/main" id="{EDD2039F-D2D1-42D7-8288-F536081E16B9}"/>
              </a:ext>
            </a:extLst>
          </p:cNvPr>
          <p:cNvSpPr txBox="1"/>
          <p:nvPr/>
        </p:nvSpPr>
        <p:spPr>
          <a:xfrm>
            <a:off x="2583907" y="5122779"/>
            <a:ext cx="8177611" cy="52322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rgbClr val="FF0000"/>
                </a:solidFill>
                <a:latin typeface="宋体" panose="02010600030101010101" pitchFamily="2" charset="-122"/>
                <a:ea typeface="宋体" panose="02010600030101010101" pitchFamily="2" charset="-122"/>
              </a:rPr>
              <a:t>代码实例</a:t>
            </a:r>
            <a:r>
              <a:rPr lang="zh-CN" altLang="en-US" sz="2800" b="1" dirty="0">
                <a:solidFill>
                  <a:schemeClr val="bg1"/>
                </a:solidFill>
                <a:latin typeface="宋体" panose="02010600030101010101" pitchFamily="2" charset="-122"/>
                <a:ea typeface="宋体" panose="02010600030101010101" pitchFamily="2" charset="-122"/>
              </a:rPr>
              <a:t>：通过具体代码便于对模式的正确把握</a:t>
            </a:r>
          </a:p>
        </p:txBody>
      </p:sp>
    </p:spTree>
    <p:extLst>
      <p:ext uri="{BB962C8B-B14F-4D97-AF65-F5344CB8AC3E}">
        <p14:creationId xmlns:p14="http://schemas.microsoft.com/office/powerpoint/2010/main" val="13441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1" grpId="0"/>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2583907" y="2642540"/>
            <a:ext cx="8177611" cy="954107"/>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创建模式：提供一种创建对象的机制，以提高代码的灵活性和可复用性</a:t>
            </a:r>
          </a:p>
        </p:txBody>
      </p:sp>
      <p:sp>
        <p:nvSpPr>
          <p:cNvPr id="10" name="文本框 9">
            <a:extLst>
              <a:ext uri="{FF2B5EF4-FFF2-40B4-BE49-F238E27FC236}">
                <a16:creationId xmlns:a16="http://schemas.microsoft.com/office/drawing/2014/main" id="{CCEBD4DF-02BB-4492-A82A-F99737AAA3DC}"/>
              </a:ext>
            </a:extLst>
          </p:cNvPr>
          <p:cNvSpPr txBox="1"/>
          <p:nvPr/>
        </p:nvSpPr>
        <p:spPr>
          <a:xfrm>
            <a:off x="4669016" y="1820483"/>
            <a:ext cx="2147420"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模式的类型</a:t>
            </a:r>
          </a:p>
        </p:txBody>
      </p:sp>
      <p:sp>
        <p:nvSpPr>
          <p:cNvPr id="11" name="文本框 10">
            <a:extLst>
              <a:ext uri="{FF2B5EF4-FFF2-40B4-BE49-F238E27FC236}">
                <a16:creationId xmlns:a16="http://schemas.microsoft.com/office/drawing/2014/main" id="{8D76C09A-2103-4CB2-B739-4E7D1991FF62}"/>
              </a:ext>
            </a:extLst>
          </p:cNvPr>
          <p:cNvSpPr txBox="1"/>
          <p:nvPr/>
        </p:nvSpPr>
        <p:spPr>
          <a:xfrm>
            <a:off x="2583907" y="3762996"/>
            <a:ext cx="8177611" cy="1384995"/>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结构模式：解决如何将小对象组织成更大的对象结构的问题，同时应保证这个大对象的灵活性和有效性</a:t>
            </a:r>
          </a:p>
        </p:txBody>
      </p:sp>
      <p:sp>
        <p:nvSpPr>
          <p:cNvPr id="12" name="文本框 11">
            <a:extLst>
              <a:ext uri="{FF2B5EF4-FFF2-40B4-BE49-F238E27FC236}">
                <a16:creationId xmlns:a16="http://schemas.microsoft.com/office/drawing/2014/main" id="{88D10135-935B-4776-AC16-219F6D1432DF}"/>
              </a:ext>
            </a:extLst>
          </p:cNvPr>
          <p:cNvSpPr txBox="1"/>
          <p:nvPr/>
        </p:nvSpPr>
        <p:spPr>
          <a:xfrm>
            <a:off x="2583907" y="5314339"/>
            <a:ext cx="8177611" cy="954107"/>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行为模式：处理对象间的各自的地位、作用及对象间的相互通讯问题</a:t>
            </a:r>
          </a:p>
        </p:txBody>
      </p:sp>
    </p:spTree>
    <p:extLst>
      <p:ext uri="{BB962C8B-B14F-4D97-AF65-F5344CB8AC3E}">
        <p14:creationId xmlns:p14="http://schemas.microsoft.com/office/powerpoint/2010/main" val="13598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6885745" y="1820483"/>
            <a:ext cx="2954448" cy="523220"/>
          </a:xfrm>
          <a:prstGeom prst="rect">
            <a:avLst/>
          </a:prstGeom>
          <a:noFill/>
        </p:spPr>
        <p:txBody>
          <a:bodyPr wrap="square" rtlCol="0">
            <a:spAutoFit/>
          </a:bodyPr>
          <a:lstStyle/>
          <a:p>
            <a:r>
              <a:rPr lang="en-US" altLang="zh-CN" sz="2800" b="1" dirty="0">
                <a:solidFill>
                  <a:srgbClr val="FFFF00"/>
                </a:solidFill>
                <a:latin typeface="宋体" panose="02010600030101010101" pitchFamily="2" charset="-122"/>
                <a:ea typeface="宋体" panose="02010600030101010101" pitchFamily="2" charset="-122"/>
              </a:rPr>
              <a:t>1.</a:t>
            </a:r>
            <a:r>
              <a:rPr lang="zh-CN" altLang="en-US" sz="2800" b="1" dirty="0">
                <a:solidFill>
                  <a:srgbClr val="FFFF00"/>
                </a:solidFill>
                <a:latin typeface="宋体" panose="02010600030101010101" pitchFamily="2" charset="-122"/>
                <a:ea typeface="宋体" panose="02010600030101010101" pitchFamily="2" charset="-122"/>
              </a:rPr>
              <a:t>工厂方法模式：</a:t>
            </a:r>
          </a:p>
        </p:txBody>
      </p:sp>
      <p:sp>
        <p:nvSpPr>
          <p:cNvPr id="10" name="文本框 9">
            <a:extLst>
              <a:ext uri="{FF2B5EF4-FFF2-40B4-BE49-F238E27FC236}">
                <a16:creationId xmlns:a16="http://schemas.microsoft.com/office/drawing/2014/main" id="{CCEBD4DF-02BB-4492-A82A-F99737AAA3DC}"/>
              </a:ext>
            </a:extLst>
          </p:cNvPr>
          <p:cNvSpPr txBox="1"/>
          <p:nvPr/>
        </p:nvSpPr>
        <p:spPr>
          <a:xfrm>
            <a:off x="4669016" y="1820483"/>
            <a:ext cx="1783739"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创建模式</a:t>
            </a:r>
          </a:p>
        </p:txBody>
      </p:sp>
      <p:sp>
        <p:nvSpPr>
          <p:cNvPr id="13" name="文本框 12">
            <a:extLst>
              <a:ext uri="{FF2B5EF4-FFF2-40B4-BE49-F238E27FC236}">
                <a16:creationId xmlns:a16="http://schemas.microsoft.com/office/drawing/2014/main" id="{76FD0141-6DAC-41BD-96B4-99C0CD0DBE29}"/>
              </a:ext>
            </a:extLst>
          </p:cNvPr>
          <p:cNvSpPr txBox="1"/>
          <p:nvPr/>
        </p:nvSpPr>
        <p:spPr>
          <a:xfrm>
            <a:off x="2583907" y="2642540"/>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工厂方法模式的目的是在父类中提供一个创建对象的虚接口，从而允许其子类根据自己的需要创建特定的实际对象。它一般用于处理一个单独的状态成员。</a:t>
            </a:r>
          </a:p>
        </p:txBody>
      </p:sp>
      <p:grpSp>
        <p:nvGrpSpPr>
          <p:cNvPr id="17" name="组合 16">
            <a:extLst>
              <a:ext uri="{FF2B5EF4-FFF2-40B4-BE49-F238E27FC236}">
                <a16:creationId xmlns:a16="http://schemas.microsoft.com/office/drawing/2014/main" id="{62ECAC28-9D6E-43BC-97FF-A1C94414E4EA}"/>
              </a:ext>
            </a:extLst>
          </p:cNvPr>
          <p:cNvGrpSpPr/>
          <p:nvPr/>
        </p:nvGrpSpPr>
        <p:grpSpPr>
          <a:xfrm>
            <a:off x="1174495" y="4458422"/>
            <a:ext cx="2894910" cy="2167719"/>
            <a:chOff x="1174495" y="4458422"/>
            <a:chExt cx="2894910" cy="2167719"/>
          </a:xfrm>
        </p:grpSpPr>
        <p:pic>
          <p:nvPicPr>
            <p:cNvPr id="3" name="图片 2">
              <a:extLst>
                <a:ext uri="{FF2B5EF4-FFF2-40B4-BE49-F238E27FC236}">
                  <a16:creationId xmlns:a16="http://schemas.microsoft.com/office/drawing/2014/main" id="{D2E8C574-59FB-485A-9821-EE7268650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495" y="4458422"/>
              <a:ext cx="796348" cy="796348"/>
            </a:xfrm>
            <a:prstGeom prst="rect">
              <a:avLst/>
            </a:prstGeom>
          </p:spPr>
        </p:pic>
        <p:pic>
          <p:nvPicPr>
            <p:cNvPr id="12" name="图片 11">
              <a:extLst>
                <a:ext uri="{FF2B5EF4-FFF2-40B4-BE49-F238E27FC236}">
                  <a16:creationId xmlns:a16="http://schemas.microsoft.com/office/drawing/2014/main" id="{25335D2F-7A79-4AFE-857D-BFA764C33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620" y="5791165"/>
              <a:ext cx="796348" cy="796348"/>
            </a:xfrm>
            <a:prstGeom prst="rect">
              <a:avLst/>
            </a:prstGeom>
          </p:spPr>
        </p:pic>
        <p:pic>
          <p:nvPicPr>
            <p:cNvPr id="15" name="图片 14">
              <a:extLst>
                <a:ext uri="{FF2B5EF4-FFF2-40B4-BE49-F238E27FC236}">
                  <a16:creationId xmlns:a16="http://schemas.microsoft.com/office/drawing/2014/main" id="{3EA1A95E-8DC6-4598-A2DC-2D37410FF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726" y="4458422"/>
              <a:ext cx="796348" cy="796348"/>
            </a:xfrm>
            <a:prstGeom prst="rect">
              <a:avLst/>
            </a:prstGeom>
          </p:spPr>
        </p:pic>
        <p:sp>
          <p:nvSpPr>
            <p:cNvPr id="5" name="文本框 4">
              <a:extLst>
                <a:ext uri="{FF2B5EF4-FFF2-40B4-BE49-F238E27FC236}">
                  <a16:creationId xmlns:a16="http://schemas.microsoft.com/office/drawing/2014/main" id="{E509C0AA-0A64-4419-82C5-652FF86BD525}"/>
                </a:ext>
              </a:extLst>
            </p:cNvPr>
            <p:cNvSpPr txBox="1"/>
            <p:nvPr/>
          </p:nvSpPr>
          <p:spPr>
            <a:xfrm>
              <a:off x="2961409" y="5652655"/>
              <a:ext cx="1107996" cy="369332"/>
            </a:xfrm>
            <a:prstGeom prst="rect">
              <a:avLst/>
            </a:prstGeom>
            <a:noFill/>
            <a:ln w="19050">
              <a:solidFill>
                <a:schemeClr val="bg1"/>
              </a:solidFill>
            </a:ln>
          </p:spPr>
          <p:txBody>
            <a:bodyPr wrap="none" rtlCol="0">
              <a:spAutoFit/>
            </a:bodyPr>
            <a:lstStyle/>
            <a:p>
              <a:r>
                <a:rPr lang="zh-CN" altLang="en-US" dirty="0">
                  <a:solidFill>
                    <a:schemeClr val="bg1"/>
                  </a:solidFill>
                </a:rPr>
                <a:t>快递应用</a:t>
              </a:r>
            </a:p>
          </p:txBody>
        </p:sp>
        <p:sp>
          <p:nvSpPr>
            <p:cNvPr id="6" name="任意多边形: 形状 5">
              <a:extLst>
                <a:ext uri="{FF2B5EF4-FFF2-40B4-BE49-F238E27FC236}">
                  <a16:creationId xmlns:a16="http://schemas.microsoft.com/office/drawing/2014/main" id="{D1BCD5C4-EFF3-45EC-A777-7FDBB641F838}"/>
                </a:ext>
              </a:extLst>
            </p:cNvPr>
            <p:cNvSpPr/>
            <p:nvPr/>
          </p:nvSpPr>
          <p:spPr>
            <a:xfrm>
              <a:off x="2795155" y="5247409"/>
              <a:ext cx="755919" cy="405246"/>
            </a:xfrm>
            <a:custGeom>
              <a:avLst/>
              <a:gdLst>
                <a:gd name="connsiteX0" fmla="*/ 758536 w 758536"/>
                <a:gd name="connsiteY0" fmla="*/ 436418 h 436418"/>
                <a:gd name="connsiteX1" fmla="*/ 685800 w 758536"/>
                <a:gd name="connsiteY1" fmla="*/ 426027 h 436418"/>
                <a:gd name="connsiteX2" fmla="*/ 633845 w 758536"/>
                <a:gd name="connsiteY2" fmla="*/ 384464 h 436418"/>
                <a:gd name="connsiteX3" fmla="*/ 602672 w 758536"/>
                <a:gd name="connsiteY3" fmla="*/ 374073 h 436418"/>
                <a:gd name="connsiteX4" fmla="*/ 561109 w 758536"/>
                <a:gd name="connsiteY4" fmla="*/ 332509 h 436418"/>
                <a:gd name="connsiteX5" fmla="*/ 550718 w 758536"/>
                <a:gd name="connsiteY5" fmla="*/ 301336 h 436418"/>
                <a:gd name="connsiteX6" fmla="*/ 488372 w 758536"/>
                <a:gd name="connsiteY6" fmla="*/ 238991 h 436418"/>
                <a:gd name="connsiteX7" fmla="*/ 426027 w 758536"/>
                <a:gd name="connsiteY7" fmla="*/ 197427 h 436418"/>
                <a:gd name="connsiteX8" fmla="*/ 394854 w 758536"/>
                <a:gd name="connsiteY8" fmla="*/ 93518 h 436418"/>
                <a:gd name="connsiteX9" fmla="*/ 342900 w 758536"/>
                <a:gd name="connsiteY9" fmla="*/ 51955 h 436418"/>
                <a:gd name="connsiteX10" fmla="*/ 20781 w 758536"/>
                <a:gd name="connsiteY10" fmla="*/ 41564 h 436418"/>
                <a:gd name="connsiteX11" fmla="*/ 0 w 758536"/>
                <a:gd name="connsiteY11" fmla="*/ 0 h 4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6" h="436418">
                  <a:moveTo>
                    <a:pt x="758536" y="436418"/>
                  </a:moveTo>
                  <a:cubicBezTo>
                    <a:pt x="734291" y="432954"/>
                    <a:pt x="708408" y="435447"/>
                    <a:pt x="685800" y="426027"/>
                  </a:cubicBezTo>
                  <a:cubicBezTo>
                    <a:pt x="665328" y="417497"/>
                    <a:pt x="652652" y="396218"/>
                    <a:pt x="633845" y="384464"/>
                  </a:cubicBezTo>
                  <a:cubicBezTo>
                    <a:pt x="624557" y="378659"/>
                    <a:pt x="613063" y="377537"/>
                    <a:pt x="602672" y="374073"/>
                  </a:cubicBezTo>
                  <a:cubicBezTo>
                    <a:pt x="588818" y="360218"/>
                    <a:pt x="572497" y="348453"/>
                    <a:pt x="561109" y="332509"/>
                  </a:cubicBezTo>
                  <a:cubicBezTo>
                    <a:pt x="554743" y="323596"/>
                    <a:pt x="557443" y="309982"/>
                    <a:pt x="550718" y="301336"/>
                  </a:cubicBezTo>
                  <a:cubicBezTo>
                    <a:pt x="532674" y="278137"/>
                    <a:pt x="509154" y="259773"/>
                    <a:pt x="488372" y="238991"/>
                  </a:cubicBezTo>
                  <a:cubicBezTo>
                    <a:pt x="449453" y="200072"/>
                    <a:pt x="471142" y="212465"/>
                    <a:pt x="426027" y="197427"/>
                  </a:cubicBezTo>
                  <a:cubicBezTo>
                    <a:pt x="379262" y="127281"/>
                    <a:pt x="431325" y="215088"/>
                    <a:pt x="394854" y="93518"/>
                  </a:cubicBezTo>
                  <a:cubicBezTo>
                    <a:pt x="387146" y="67824"/>
                    <a:pt x="369124" y="53498"/>
                    <a:pt x="342900" y="51955"/>
                  </a:cubicBezTo>
                  <a:cubicBezTo>
                    <a:pt x="235657" y="45647"/>
                    <a:pt x="128154" y="45028"/>
                    <a:pt x="20781" y="41564"/>
                  </a:cubicBezTo>
                  <a:cubicBezTo>
                    <a:pt x="8841" y="5744"/>
                    <a:pt x="18135" y="18136"/>
                    <a:pt x="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D71C64E-D26C-49E4-A6B0-354F80608B60}"/>
                </a:ext>
              </a:extLst>
            </p:cNvPr>
            <p:cNvSpPr/>
            <p:nvPr/>
          </p:nvSpPr>
          <p:spPr>
            <a:xfrm>
              <a:off x="1963876" y="5070764"/>
              <a:ext cx="997534" cy="800100"/>
            </a:xfrm>
            <a:custGeom>
              <a:avLst/>
              <a:gdLst>
                <a:gd name="connsiteX0" fmla="*/ 1143007 w 1143007"/>
                <a:gd name="connsiteY0" fmla="*/ 800100 h 800100"/>
                <a:gd name="connsiteX1" fmla="*/ 1028707 w 1143007"/>
                <a:gd name="connsiteY1" fmla="*/ 748145 h 800100"/>
                <a:gd name="connsiteX2" fmla="*/ 966361 w 1143007"/>
                <a:gd name="connsiteY2" fmla="*/ 716972 h 800100"/>
                <a:gd name="connsiteX3" fmla="*/ 914407 w 1143007"/>
                <a:gd name="connsiteY3" fmla="*/ 654627 h 800100"/>
                <a:gd name="connsiteX4" fmla="*/ 904016 w 1143007"/>
                <a:gd name="connsiteY4" fmla="*/ 623454 h 800100"/>
                <a:gd name="connsiteX5" fmla="*/ 872843 w 1143007"/>
                <a:gd name="connsiteY5" fmla="*/ 561109 h 800100"/>
                <a:gd name="connsiteX6" fmla="*/ 883234 w 1143007"/>
                <a:gd name="connsiteY6" fmla="*/ 529936 h 800100"/>
                <a:gd name="connsiteX7" fmla="*/ 914407 w 1143007"/>
                <a:gd name="connsiteY7" fmla="*/ 509154 h 800100"/>
                <a:gd name="connsiteX8" fmla="*/ 883234 w 1143007"/>
                <a:gd name="connsiteY8" fmla="*/ 488372 h 800100"/>
                <a:gd name="connsiteX9" fmla="*/ 789716 w 1143007"/>
                <a:gd name="connsiteY9" fmla="*/ 477981 h 800100"/>
                <a:gd name="connsiteX10" fmla="*/ 758543 w 1143007"/>
                <a:gd name="connsiteY10" fmla="*/ 467591 h 800100"/>
                <a:gd name="connsiteX11" fmla="*/ 561116 w 1143007"/>
                <a:gd name="connsiteY11" fmla="*/ 457200 h 800100"/>
                <a:gd name="connsiteX12" fmla="*/ 529943 w 1143007"/>
                <a:gd name="connsiteY12" fmla="*/ 426027 h 800100"/>
                <a:gd name="connsiteX13" fmla="*/ 498770 w 1143007"/>
                <a:gd name="connsiteY13" fmla="*/ 238991 h 800100"/>
                <a:gd name="connsiteX14" fmla="*/ 457207 w 1143007"/>
                <a:gd name="connsiteY14" fmla="*/ 197427 h 800100"/>
                <a:gd name="connsiteX15" fmla="*/ 436425 w 1143007"/>
                <a:gd name="connsiteY15" fmla="*/ 155863 h 800100"/>
                <a:gd name="connsiteX16" fmla="*/ 405252 w 1143007"/>
                <a:gd name="connsiteY16" fmla="*/ 145472 h 800100"/>
                <a:gd name="connsiteX17" fmla="*/ 353298 w 1143007"/>
                <a:gd name="connsiteY17" fmla="*/ 135081 h 800100"/>
                <a:gd name="connsiteX18" fmla="*/ 290952 w 1143007"/>
                <a:gd name="connsiteY18" fmla="*/ 93518 h 800100"/>
                <a:gd name="connsiteX19" fmla="*/ 218216 w 1143007"/>
                <a:gd name="connsiteY19" fmla="*/ 62345 h 800100"/>
                <a:gd name="connsiteX20" fmla="*/ 135089 w 1143007"/>
                <a:gd name="connsiteY20" fmla="*/ 20781 h 800100"/>
                <a:gd name="connsiteX21" fmla="*/ 7 w 1143007"/>
                <a:gd name="connsiteY21"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3007" h="800100">
                  <a:moveTo>
                    <a:pt x="1143007" y="800100"/>
                  </a:moveTo>
                  <a:cubicBezTo>
                    <a:pt x="1082300" y="769746"/>
                    <a:pt x="1087526" y="770202"/>
                    <a:pt x="1028707" y="748145"/>
                  </a:cubicBezTo>
                  <a:cubicBezTo>
                    <a:pt x="994624" y="735364"/>
                    <a:pt x="996458" y="742052"/>
                    <a:pt x="966361" y="716972"/>
                  </a:cubicBezTo>
                  <a:cubicBezTo>
                    <a:pt x="946664" y="700557"/>
                    <a:pt x="926083" y="677980"/>
                    <a:pt x="914407" y="654627"/>
                  </a:cubicBezTo>
                  <a:cubicBezTo>
                    <a:pt x="909509" y="644830"/>
                    <a:pt x="908914" y="633251"/>
                    <a:pt x="904016" y="623454"/>
                  </a:cubicBezTo>
                  <a:cubicBezTo>
                    <a:pt x="863728" y="542879"/>
                    <a:pt x="898962" y="639463"/>
                    <a:pt x="872843" y="561109"/>
                  </a:cubicBezTo>
                  <a:cubicBezTo>
                    <a:pt x="876307" y="550718"/>
                    <a:pt x="876392" y="538489"/>
                    <a:pt x="883234" y="529936"/>
                  </a:cubicBezTo>
                  <a:cubicBezTo>
                    <a:pt x="891035" y="520184"/>
                    <a:pt x="914407" y="521642"/>
                    <a:pt x="914407" y="509154"/>
                  </a:cubicBezTo>
                  <a:cubicBezTo>
                    <a:pt x="914407" y="496666"/>
                    <a:pt x="895350" y="491401"/>
                    <a:pt x="883234" y="488372"/>
                  </a:cubicBezTo>
                  <a:cubicBezTo>
                    <a:pt x="852806" y="480765"/>
                    <a:pt x="820889" y="481445"/>
                    <a:pt x="789716" y="477981"/>
                  </a:cubicBezTo>
                  <a:cubicBezTo>
                    <a:pt x="779325" y="474518"/>
                    <a:pt x="769451" y="468583"/>
                    <a:pt x="758543" y="467591"/>
                  </a:cubicBezTo>
                  <a:cubicBezTo>
                    <a:pt x="692914" y="461625"/>
                    <a:pt x="625953" y="468989"/>
                    <a:pt x="561116" y="457200"/>
                  </a:cubicBezTo>
                  <a:cubicBezTo>
                    <a:pt x="546658" y="454571"/>
                    <a:pt x="540334" y="436418"/>
                    <a:pt x="529943" y="426027"/>
                  </a:cubicBezTo>
                  <a:cubicBezTo>
                    <a:pt x="493556" y="535188"/>
                    <a:pt x="539873" y="410256"/>
                    <a:pt x="498770" y="238991"/>
                  </a:cubicBezTo>
                  <a:cubicBezTo>
                    <a:pt x="494198" y="219939"/>
                    <a:pt x="468963" y="213102"/>
                    <a:pt x="457207" y="197427"/>
                  </a:cubicBezTo>
                  <a:cubicBezTo>
                    <a:pt x="447913" y="185035"/>
                    <a:pt x="447378" y="166816"/>
                    <a:pt x="436425" y="155863"/>
                  </a:cubicBezTo>
                  <a:cubicBezTo>
                    <a:pt x="428680" y="148118"/>
                    <a:pt x="415878" y="148129"/>
                    <a:pt x="405252" y="145472"/>
                  </a:cubicBezTo>
                  <a:cubicBezTo>
                    <a:pt x="388118" y="141189"/>
                    <a:pt x="370616" y="138545"/>
                    <a:pt x="353298" y="135081"/>
                  </a:cubicBezTo>
                  <a:cubicBezTo>
                    <a:pt x="332516" y="121227"/>
                    <a:pt x="314647" y="101417"/>
                    <a:pt x="290952" y="93518"/>
                  </a:cubicBezTo>
                  <a:cubicBezTo>
                    <a:pt x="265513" y="85038"/>
                    <a:pt x="240685" y="78395"/>
                    <a:pt x="218216" y="62345"/>
                  </a:cubicBezTo>
                  <a:cubicBezTo>
                    <a:pt x="162012" y="22199"/>
                    <a:pt x="216528" y="29829"/>
                    <a:pt x="135089" y="20781"/>
                  </a:cubicBezTo>
                  <a:cubicBezTo>
                    <a:pt x="-3446" y="5389"/>
                    <a:pt x="7" y="55915"/>
                    <a:pt x="7"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6131BE81-D952-4A48-890B-40FD8B4AE84E}"/>
                </a:ext>
              </a:extLst>
            </p:cNvPr>
            <p:cNvSpPr/>
            <p:nvPr/>
          </p:nvSpPr>
          <p:spPr>
            <a:xfrm>
              <a:off x="2119745" y="6021986"/>
              <a:ext cx="1257300" cy="604155"/>
            </a:xfrm>
            <a:custGeom>
              <a:avLst/>
              <a:gdLst>
                <a:gd name="connsiteX0" fmla="*/ 1236519 w 1286246"/>
                <a:gd name="connsiteY0" fmla="*/ 0 h 682542"/>
                <a:gd name="connsiteX1" fmla="*/ 1226128 w 1286246"/>
                <a:gd name="connsiteY1" fmla="*/ 509155 h 682542"/>
                <a:gd name="connsiteX2" fmla="*/ 613064 w 1286246"/>
                <a:gd name="connsiteY2" fmla="*/ 467591 h 682542"/>
                <a:gd name="connsiteX3" fmla="*/ 644237 w 1286246"/>
                <a:gd name="connsiteY3" fmla="*/ 446809 h 682542"/>
                <a:gd name="connsiteX4" fmla="*/ 758537 w 1286246"/>
                <a:gd name="connsiteY4" fmla="*/ 436418 h 682542"/>
                <a:gd name="connsiteX5" fmla="*/ 779319 w 1286246"/>
                <a:gd name="connsiteY5" fmla="*/ 394855 h 682542"/>
                <a:gd name="connsiteX6" fmla="*/ 675410 w 1286246"/>
                <a:gd name="connsiteY6" fmla="*/ 332509 h 682542"/>
                <a:gd name="connsiteX7" fmla="*/ 613064 w 1286246"/>
                <a:gd name="connsiteY7" fmla="*/ 259773 h 682542"/>
                <a:gd name="connsiteX8" fmla="*/ 550719 w 1286246"/>
                <a:gd name="connsiteY8" fmla="*/ 218209 h 682542"/>
                <a:gd name="connsiteX9" fmla="*/ 519546 w 1286246"/>
                <a:gd name="connsiteY9" fmla="*/ 187036 h 682542"/>
                <a:gd name="connsiteX10" fmla="*/ 457200 w 1286246"/>
                <a:gd name="connsiteY10" fmla="*/ 166255 h 682542"/>
                <a:gd name="connsiteX11" fmla="*/ 145473 w 1286246"/>
                <a:gd name="connsiteY11" fmla="*/ 145473 h 682542"/>
                <a:gd name="connsiteX12" fmla="*/ 124691 w 1286246"/>
                <a:gd name="connsiteY12" fmla="*/ 176645 h 682542"/>
                <a:gd name="connsiteX13" fmla="*/ 114300 w 1286246"/>
                <a:gd name="connsiteY13" fmla="*/ 207818 h 682542"/>
                <a:gd name="connsiteX14" fmla="*/ 10391 w 1286246"/>
                <a:gd name="connsiteY14" fmla="*/ 207818 h 682542"/>
                <a:gd name="connsiteX15" fmla="*/ 0 w 1286246"/>
                <a:gd name="connsiteY15" fmla="*/ 197427 h 6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6246" h="682542">
                  <a:moveTo>
                    <a:pt x="1236519" y="0"/>
                  </a:moveTo>
                  <a:cubicBezTo>
                    <a:pt x="1233055" y="169718"/>
                    <a:pt x="1356905" y="400926"/>
                    <a:pt x="1226128" y="509155"/>
                  </a:cubicBezTo>
                  <a:cubicBezTo>
                    <a:pt x="840947" y="827926"/>
                    <a:pt x="729488" y="642227"/>
                    <a:pt x="613064" y="467591"/>
                  </a:cubicBezTo>
                  <a:cubicBezTo>
                    <a:pt x="623455" y="460664"/>
                    <a:pt x="632026" y="449426"/>
                    <a:pt x="644237" y="446809"/>
                  </a:cubicBezTo>
                  <a:cubicBezTo>
                    <a:pt x="681645" y="438793"/>
                    <a:pt x="722830" y="450151"/>
                    <a:pt x="758537" y="436418"/>
                  </a:cubicBezTo>
                  <a:cubicBezTo>
                    <a:pt x="772994" y="430858"/>
                    <a:pt x="772392" y="408709"/>
                    <a:pt x="779319" y="394855"/>
                  </a:cubicBezTo>
                  <a:cubicBezTo>
                    <a:pt x="752741" y="381566"/>
                    <a:pt x="690458" y="352573"/>
                    <a:pt x="675410" y="332509"/>
                  </a:cubicBezTo>
                  <a:cubicBezTo>
                    <a:pt x="655886" y="306476"/>
                    <a:pt x="639118" y="280037"/>
                    <a:pt x="613064" y="259773"/>
                  </a:cubicBezTo>
                  <a:cubicBezTo>
                    <a:pt x="593349" y="244439"/>
                    <a:pt x="568380" y="235870"/>
                    <a:pt x="550719" y="218209"/>
                  </a:cubicBezTo>
                  <a:cubicBezTo>
                    <a:pt x="540328" y="207818"/>
                    <a:pt x="532392" y="194172"/>
                    <a:pt x="519546" y="187036"/>
                  </a:cubicBezTo>
                  <a:cubicBezTo>
                    <a:pt x="500397" y="176398"/>
                    <a:pt x="457200" y="166255"/>
                    <a:pt x="457200" y="166255"/>
                  </a:cubicBezTo>
                  <a:cubicBezTo>
                    <a:pt x="349999" y="85853"/>
                    <a:pt x="399332" y="109208"/>
                    <a:pt x="145473" y="145473"/>
                  </a:cubicBezTo>
                  <a:cubicBezTo>
                    <a:pt x="133110" y="147239"/>
                    <a:pt x="131618" y="166254"/>
                    <a:pt x="124691" y="176645"/>
                  </a:cubicBezTo>
                  <a:cubicBezTo>
                    <a:pt x="121227" y="187036"/>
                    <a:pt x="122045" y="200073"/>
                    <a:pt x="114300" y="207818"/>
                  </a:cubicBezTo>
                  <a:cubicBezTo>
                    <a:pt x="86591" y="235528"/>
                    <a:pt x="40129" y="237556"/>
                    <a:pt x="10391" y="207818"/>
                  </a:cubicBezTo>
                  <a:lnTo>
                    <a:pt x="0" y="197427"/>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DEAA2B2-81CE-4B23-9B8B-B4189E2B9EA4}"/>
              </a:ext>
            </a:extLst>
          </p:cNvPr>
          <p:cNvGrpSpPr/>
          <p:nvPr/>
        </p:nvGrpSpPr>
        <p:grpSpPr>
          <a:xfrm>
            <a:off x="4683750" y="4302927"/>
            <a:ext cx="7072413" cy="2064462"/>
            <a:chOff x="4956464" y="4302927"/>
            <a:chExt cx="7072413" cy="2064462"/>
          </a:xfrm>
        </p:grpSpPr>
        <p:sp>
          <p:nvSpPr>
            <p:cNvPr id="18" name="矩形 17">
              <a:extLst>
                <a:ext uri="{FF2B5EF4-FFF2-40B4-BE49-F238E27FC236}">
                  <a16:creationId xmlns:a16="http://schemas.microsoft.com/office/drawing/2014/main" id="{752D5635-93B8-49F4-AB9D-A8563C204339}"/>
                </a:ext>
              </a:extLst>
            </p:cNvPr>
            <p:cNvSpPr/>
            <p:nvPr/>
          </p:nvSpPr>
          <p:spPr>
            <a:xfrm>
              <a:off x="5210772" y="4302927"/>
              <a:ext cx="1853392" cy="461665"/>
            </a:xfrm>
            <a:prstGeom prst="rect">
              <a:avLst/>
            </a:prstGeom>
          </p:spPr>
          <p:txBody>
            <a:bodyPr wrap="none">
              <a:spAutoFit/>
            </a:bodyPr>
            <a:lstStyle/>
            <a:p>
              <a:r>
                <a:rPr lang="en-US" altLang="zh-CN" sz="2400" dirty="0">
                  <a:solidFill>
                    <a:schemeClr val="bg1"/>
                  </a:solidFill>
                </a:rPr>
                <a:t>L</a:t>
              </a:r>
              <a:r>
                <a:rPr lang="zh-CN" altLang="en-US" sz="2400" dirty="0">
                  <a:solidFill>
                    <a:schemeClr val="bg1"/>
                  </a:solidFill>
                </a:rPr>
                <a:t>ogistics</a:t>
              </a:r>
              <a:r>
                <a:rPr lang="en-US" altLang="zh-CN" sz="2400" dirty="0">
                  <a:solidFill>
                    <a:schemeClr val="bg1"/>
                  </a:solidFill>
                </a:rPr>
                <a:t>App</a:t>
              </a:r>
              <a:endParaRPr lang="zh-CN" altLang="en-US" sz="2400" dirty="0">
                <a:solidFill>
                  <a:schemeClr val="bg1"/>
                </a:solidFill>
              </a:endParaRPr>
            </a:p>
          </p:txBody>
        </p:sp>
        <p:sp>
          <p:nvSpPr>
            <p:cNvPr id="21" name="矩形 20">
              <a:extLst>
                <a:ext uri="{FF2B5EF4-FFF2-40B4-BE49-F238E27FC236}">
                  <a16:creationId xmlns:a16="http://schemas.microsoft.com/office/drawing/2014/main" id="{9CB04E10-16A1-42D8-B197-85350A04D2F1}"/>
                </a:ext>
              </a:extLst>
            </p:cNvPr>
            <p:cNvSpPr/>
            <p:nvPr/>
          </p:nvSpPr>
          <p:spPr>
            <a:xfrm>
              <a:off x="5127644" y="4757259"/>
              <a:ext cx="1611339" cy="830997"/>
            </a:xfrm>
            <a:prstGeom prst="rect">
              <a:avLst/>
            </a:prstGeom>
          </p:spPr>
          <p:txBody>
            <a:bodyPr wrap="none">
              <a:spAutoFit/>
            </a:bodyPr>
            <a:lstStyle/>
            <a:p>
              <a:r>
                <a:rPr lang="en-US" altLang="zh-CN" sz="2400" dirty="0">
                  <a:solidFill>
                    <a:schemeClr val="bg1"/>
                  </a:solidFill>
                </a:rPr>
                <a:t>-transport;</a:t>
              </a:r>
            </a:p>
            <a:p>
              <a:r>
                <a:rPr lang="en-US" altLang="zh-CN" sz="2400" dirty="0">
                  <a:solidFill>
                    <a:schemeClr val="bg1"/>
                  </a:solidFill>
                </a:rPr>
                <a:t>…</a:t>
              </a:r>
              <a:endParaRPr lang="zh-CN" altLang="en-US" sz="2400" dirty="0">
                <a:solidFill>
                  <a:schemeClr val="bg1"/>
                </a:solidFill>
              </a:endParaRPr>
            </a:p>
          </p:txBody>
        </p:sp>
        <p:sp>
          <p:nvSpPr>
            <p:cNvPr id="22" name="矩形 21">
              <a:extLst>
                <a:ext uri="{FF2B5EF4-FFF2-40B4-BE49-F238E27FC236}">
                  <a16:creationId xmlns:a16="http://schemas.microsoft.com/office/drawing/2014/main" id="{02845127-552A-4C44-AAA5-D511E76543A2}"/>
                </a:ext>
              </a:extLst>
            </p:cNvPr>
            <p:cNvSpPr/>
            <p:nvPr/>
          </p:nvSpPr>
          <p:spPr>
            <a:xfrm>
              <a:off x="5127644" y="5515611"/>
              <a:ext cx="2190023" cy="830997"/>
            </a:xfrm>
            <a:prstGeom prst="rect">
              <a:avLst/>
            </a:prstGeom>
          </p:spPr>
          <p:txBody>
            <a:bodyPr wrap="none">
              <a:spAutoFit/>
            </a:bodyPr>
            <a:lstStyle/>
            <a:p>
              <a:r>
                <a:rPr lang="en-US" altLang="zh-CN" sz="2400" dirty="0">
                  <a:solidFill>
                    <a:schemeClr val="bg1"/>
                  </a:solidFill>
                </a:rPr>
                <a:t>+</a:t>
              </a:r>
              <a:r>
                <a:rPr lang="en-US" altLang="zh-CN" sz="2400" dirty="0" err="1">
                  <a:solidFill>
                    <a:schemeClr val="bg1"/>
                  </a:solidFill>
                </a:rPr>
                <a:t>PlanDelivery</a:t>
              </a:r>
              <a:r>
                <a:rPr lang="en-US" altLang="zh-CN" sz="2400" dirty="0">
                  <a:solidFill>
                    <a:schemeClr val="bg1"/>
                  </a:solidFill>
                </a:rPr>
                <a:t>()</a:t>
              </a:r>
            </a:p>
            <a:p>
              <a:r>
                <a:rPr lang="en-US" altLang="zh-CN" sz="2400" dirty="0">
                  <a:solidFill>
                    <a:schemeClr val="bg1"/>
                  </a:solidFill>
                </a:rPr>
                <a:t>…</a:t>
              </a:r>
              <a:endParaRPr lang="zh-CN" altLang="en-US" sz="2400" dirty="0">
                <a:solidFill>
                  <a:schemeClr val="bg1"/>
                </a:solidFill>
              </a:endParaRPr>
            </a:p>
          </p:txBody>
        </p:sp>
        <p:sp>
          <p:nvSpPr>
            <p:cNvPr id="19" name="矩形 18">
              <a:extLst>
                <a:ext uri="{FF2B5EF4-FFF2-40B4-BE49-F238E27FC236}">
                  <a16:creationId xmlns:a16="http://schemas.microsoft.com/office/drawing/2014/main" id="{994035B6-4D17-42AD-9ABA-71BCDAB7F9AD}"/>
                </a:ext>
              </a:extLst>
            </p:cNvPr>
            <p:cNvSpPr/>
            <p:nvPr/>
          </p:nvSpPr>
          <p:spPr>
            <a:xfrm>
              <a:off x="4958915" y="4302927"/>
              <a:ext cx="2358752" cy="2064462"/>
            </a:xfrm>
            <a:prstGeom prst="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4C0F4449-E397-4F1D-87F9-8EC0128F0165}"/>
                </a:ext>
              </a:extLst>
            </p:cNvPr>
            <p:cNvCxnSpPr>
              <a:cxnSpLocks/>
            </p:cNvCxnSpPr>
            <p:nvPr/>
          </p:nvCxnSpPr>
          <p:spPr>
            <a:xfrm>
              <a:off x="4956464" y="4785374"/>
              <a:ext cx="2358736"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22868A2-0156-4797-9AC4-FDAE56DA73E0}"/>
                </a:ext>
              </a:extLst>
            </p:cNvPr>
            <p:cNvCxnSpPr>
              <a:cxnSpLocks/>
            </p:cNvCxnSpPr>
            <p:nvPr/>
          </p:nvCxnSpPr>
          <p:spPr>
            <a:xfrm>
              <a:off x="4956464" y="5494829"/>
              <a:ext cx="2348345"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D5FFB2CC-60AF-45E3-8D7E-2EAC66B29CE4}"/>
                </a:ext>
              </a:extLst>
            </p:cNvPr>
            <p:cNvGrpSpPr/>
            <p:nvPr/>
          </p:nvGrpSpPr>
          <p:grpSpPr>
            <a:xfrm>
              <a:off x="7180640" y="5692905"/>
              <a:ext cx="463473" cy="145473"/>
              <a:chOff x="7180640" y="5692905"/>
              <a:chExt cx="463473" cy="145473"/>
            </a:xfrm>
          </p:grpSpPr>
          <p:sp>
            <p:nvSpPr>
              <p:cNvPr id="29" name="椭圆 28">
                <a:extLst>
                  <a:ext uri="{FF2B5EF4-FFF2-40B4-BE49-F238E27FC236}">
                    <a16:creationId xmlns:a16="http://schemas.microsoft.com/office/drawing/2014/main" id="{1CE1D556-2C80-4037-83AA-5B47E9579A01}"/>
                  </a:ext>
                </a:extLst>
              </p:cNvPr>
              <p:cNvSpPr/>
              <p:nvPr/>
            </p:nvSpPr>
            <p:spPr>
              <a:xfrm>
                <a:off x="7180640" y="5692905"/>
                <a:ext cx="145473" cy="145473"/>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5090A800-2725-46AE-85FD-15754CE983D0}"/>
                  </a:ext>
                </a:extLst>
              </p:cNvPr>
              <p:cNvCxnSpPr>
                <a:cxnSpLocks/>
              </p:cNvCxnSpPr>
              <p:nvPr/>
            </p:nvCxnSpPr>
            <p:spPr>
              <a:xfrm>
                <a:off x="7289951" y="5756302"/>
                <a:ext cx="354162"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3D6FBF2A-F59C-4788-AD86-62B38F0404FB}"/>
                </a:ext>
              </a:extLst>
            </p:cNvPr>
            <p:cNvGrpSpPr/>
            <p:nvPr/>
          </p:nvGrpSpPr>
          <p:grpSpPr>
            <a:xfrm>
              <a:off x="7635667" y="5355959"/>
              <a:ext cx="4393210" cy="653753"/>
              <a:chOff x="7635667" y="4537817"/>
              <a:chExt cx="4393210" cy="653753"/>
            </a:xfrm>
          </p:grpSpPr>
          <p:sp>
            <p:nvSpPr>
              <p:cNvPr id="38" name="任意多边形: 形状 37">
                <a:extLst>
                  <a:ext uri="{FF2B5EF4-FFF2-40B4-BE49-F238E27FC236}">
                    <a16:creationId xmlns:a16="http://schemas.microsoft.com/office/drawing/2014/main" id="{AD4CBE88-0B2E-43D8-A3F4-A6CE84488DB3}"/>
                  </a:ext>
                </a:extLst>
              </p:cNvPr>
              <p:cNvSpPr/>
              <p:nvPr/>
            </p:nvSpPr>
            <p:spPr>
              <a:xfrm>
                <a:off x="7635667" y="4537817"/>
                <a:ext cx="4393210" cy="653753"/>
              </a:xfrm>
              <a:custGeom>
                <a:avLst/>
                <a:gdLst>
                  <a:gd name="connsiteX0" fmla="*/ 4371174 w 4393210"/>
                  <a:gd name="connsiteY0" fmla="*/ 132460 h 653753"/>
                  <a:gd name="connsiteX1" fmla="*/ 4127619 w 4393210"/>
                  <a:gd name="connsiteY1" fmla="*/ 85458 h 653753"/>
                  <a:gd name="connsiteX2" fmla="*/ 3875518 w 4393210"/>
                  <a:gd name="connsiteY2" fmla="*/ 51275 h 653753"/>
                  <a:gd name="connsiteX3" fmla="*/ 3704602 w 4393210"/>
                  <a:gd name="connsiteY3" fmla="*/ 25637 h 653753"/>
                  <a:gd name="connsiteX4" fmla="*/ 3559324 w 4393210"/>
                  <a:gd name="connsiteY4" fmla="*/ 8546 h 653753"/>
                  <a:gd name="connsiteX5" fmla="*/ 3478139 w 4393210"/>
                  <a:gd name="connsiteY5" fmla="*/ 4273 h 653753"/>
                  <a:gd name="connsiteX6" fmla="*/ 0 w 4393210"/>
                  <a:gd name="connsiteY6" fmla="*/ 0 h 653753"/>
                  <a:gd name="connsiteX7" fmla="*/ 4273 w 4393210"/>
                  <a:gd name="connsiteY7" fmla="*/ 653753 h 653753"/>
                  <a:gd name="connsiteX8" fmla="*/ 4392539 w 4393210"/>
                  <a:gd name="connsiteY8" fmla="*/ 649480 h 653753"/>
                  <a:gd name="connsiteX9" fmla="*/ 4371174 w 4393210"/>
                  <a:gd name="connsiteY9" fmla="*/ 132460 h 6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3210" h="653753">
                    <a:moveTo>
                      <a:pt x="4371174" y="132460"/>
                    </a:moveTo>
                    <a:lnTo>
                      <a:pt x="4127619" y="85458"/>
                    </a:lnTo>
                    <a:lnTo>
                      <a:pt x="3875518" y="51275"/>
                    </a:lnTo>
                    <a:lnTo>
                      <a:pt x="3704602" y="25637"/>
                    </a:lnTo>
                    <a:lnTo>
                      <a:pt x="3559324" y="8546"/>
                    </a:lnTo>
                    <a:lnTo>
                      <a:pt x="3478139" y="4273"/>
                    </a:lnTo>
                    <a:lnTo>
                      <a:pt x="0" y="0"/>
                    </a:lnTo>
                    <a:cubicBezTo>
                      <a:pt x="1424" y="217918"/>
                      <a:pt x="2849" y="435835"/>
                      <a:pt x="4273" y="653753"/>
                    </a:cubicBezTo>
                    <a:lnTo>
                      <a:pt x="4392539" y="649480"/>
                    </a:lnTo>
                    <a:cubicBezTo>
                      <a:pt x="4393963" y="479988"/>
                      <a:pt x="4395388" y="310497"/>
                      <a:pt x="4371174" y="132460"/>
                    </a:cubicBezTo>
                    <a:close/>
                  </a:path>
                </a:pathLst>
              </a:custGeom>
              <a:solidFill>
                <a:srgbClr val="EBEBEB"/>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0413CD5-DE21-4A65-AE15-3B08E7488E1C}"/>
                  </a:ext>
                </a:extLst>
              </p:cNvPr>
              <p:cNvSpPr/>
              <p:nvPr/>
            </p:nvSpPr>
            <p:spPr>
              <a:xfrm>
                <a:off x="11147989" y="4546363"/>
                <a:ext cx="858852" cy="128187"/>
              </a:xfrm>
              <a:custGeom>
                <a:avLst/>
                <a:gdLst>
                  <a:gd name="connsiteX0" fmla="*/ 858852 w 858852"/>
                  <a:gd name="connsiteY0" fmla="*/ 123914 h 128187"/>
                  <a:gd name="connsiteX1" fmla="*/ 474291 w 858852"/>
                  <a:gd name="connsiteY1" fmla="*/ 51274 h 128187"/>
                  <a:gd name="connsiteX2" fmla="*/ 264919 w 858852"/>
                  <a:gd name="connsiteY2" fmla="*/ 29910 h 128187"/>
                  <a:gd name="connsiteX3" fmla="*/ 64093 w 858852"/>
                  <a:gd name="connsiteY3" fmla="*/ 4273 h 128187"/>
                  <a:gd name="connsiteX4" fmla="*/ 0 w 858852"/>
                  <a:gd name="connsiteY4" fmla="*/ 0 h 128187"/>
                  <a:gd name="connsiteX5" fmla="*/ 12818 w 858852"/>
                  <a:gd name="connsiteY5" fmla="*/ 128187 h 128187"/>
                  <a:gd name="connsiteX6" fmla="*/ 858852 w 858852"/>
                  <a:gd name="connsiteY6" fmla="*/ 123914 h 12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852" h="128187">
                    <a:moveTo>
                      <a:pt x="858852" y="123914"/>
                    </a:moveTo>
                    <a:lnTo>
                      <a:pt x="474291" y="51274"/>
                    </a:lnTo>
                    <a:lnTo>
                      <a:pt x="264919" y="29910"/>
                    </a:lnTo>
                    <a:lnTo>
                      <a:pt x="64093" y="4273"/>
                    </a:lnTo>
                    <a:lnTo>
                      <a:pt x="0" y="0"/>
                    </a:lnTo>
                    <a:lnTo>
                      <a:pt x="12818" y="128187"/>
                    </a:lnTo>
                    <a:lnTo>
                      <a:pt x="858852" y="123914"/>
                    </a:lnTo>
                    <a:close/>
                  </a:path>
                </a:pathLst>
              </a:custGeom>
              <a:solidFill>
                <a:srgbClr val="EBEBEB"/>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extLst>
                <a:ext uri="{FF2B5EF4-FFF2-40B4-BE49-F238E27FC236}">
                  <a16:creationId xmlns:a16="http://schemas.microsoft.com/office/drawing/2014/main" id="{CA563C0F-075B-4050-9A3D-07AD1E9665A6}"/>
                </a:ext>
              </a:extLst>
            </p:cNvPr>
            <p:cNvSpPr/>
            <p:nvPr/>
          </p:nvSpPr>
          <p:spPr>
            <a:xfrm>
              <a:off x="7711741" y="5474204"/>
              <a:ext cx="4081567" cy="461665"/>
            </a:xfrm>
            <a:prstGeom prst="rect">
              <a:avLst/>
            </a:prstGeom>
          </p:spPr>
          <p:txBody>
            <a:bodyPr wrap="none">
              <a:spAutoFit/>
            </a:bodyPr>
            <a:lstStyle/>
            <a:p>
              <a:r>
                <a:rPr lang="en-US" altLang="zh-CN" sz="2400" dirty="0">
                  <a:solidFill>
                    <a:srgbClr val="FF0000"/>
                  </a:solidFill>
                </a:rPr>
                <a:t>Transport= new </a:t>
              </a:r>
              <a:r>
                <a:rPr lang="en-US" altLang="zh-CN" sz="2400" dirty="0" err="1">
                  <a:solidFill>
                    <a:srgbClr val="FF0000"/>
                  </a:solidFill>
                </a:rPr>
                <a:t>MortoTrans</a:t>
              </a:r>
              <a:r>
                <a:rPr lang="en-US" altLang="zh-CN" sz="2400" dirty="0">
                  <a:solidFill>
                    <a:srgbClr val="FF0000"/>
                  </a:solidFill>
                </a:rPr>
                <a:t>()</a:t>
              </a:r>
              <a:endParaRPr lang="zh-CN" altLang="en-US" sz="2400" dirty="0">
                <a:solidFill>
                  <a:srgbClr val="FF0000"/>
                </a:solidFill>
              </a:endParaRPr>
            </a:p>
          </p:txBody>
        </p:sp>
      </p:grpSp>
    </p:spTree>
    <p:extLst>
      <p:ext uri="{BB962C8B-B14F-4D97-AF65-F5344CB8AC3E}">
        <p14:creationId xmlns:p14="http://schemas.microsoft.com/office/powerpoint/2010/main" val="304089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6885745" y="1820483"/>
            <a:ext cx="2954448" cy="523220"/>
          </a:xfrm>
          <a:prstGeom prst="rect">
            <a:avLst/>
          </a:prstGeom>
          <a:noFill/>
        </p:spPr>
        <p:txBody>
          <a:bodyPr wrap="square" rtlCol="0">
            <a:spAutoFit/>
          </a:bodyPr>
          <a:lstStyle/>
          <a:p>
            <a:r>
              <a:rPr lang="en-US" altLang="zh-CN" sz="2800" b="1" dirty="0">
                <a:solidFill>
                  <a:srgbClr val="FFFF00"/>
                </a:solidFill>
                <a:latin typeface="宋体" panose="02010600030101010101" pitchFamily="2" charset="-122"/>
                <a:ea typeface="宋体" panose="02010600030101010101" pitchFamily="2" charset="-122"/>
              </a:rPr>
              <a:t>2.</a:t>
            </a:r>
            <a:r>
              <a:rPr lang="zh-CN" altLang="en-US" sz="2800" b="1" dirty="0">
                <a:solidFill>
                  <a:srgbClr val="FFFF00"/>
                </a:solidFill>
                <a:latin typeface="宋体" panose="02010600030101010101" pitchFamily="2" charset="-122"/>
                <a:ea typeface="宋体" panose="02010600030101010101" pitchFamily="2" charset="-122"/>
              </a:rPr>
              <a:t>抽象工厂模式：</a:t>
            </a:r>
          </a:p>
        </p:txBody>
      </p:sp>
      <p:sp>
        <p:nvSpPr>
          <p:cNvPr id="10" name="文本框 9">
            <a:extLst>
              <a:ext uri="{FF2B5EF4-FFF2-40B4-BE49-F238E27FC236}">
                <a16:creationId xmlns:a16="http://schemas.microsoft.com/office/drawing/2014/main" id="{CCEBD4DF-02BB-4492-A82A-F99737AAA3DC}"/>
              </a:ext>
            </a:extLst>
          </p:cNvPr>
          <p:cNvSpPr txBox="1"/>
          <p:nvPr/>
        </p:nvSpPr>
        <p:spPr>
          <a:xfrm>
            <a:off x="4669016" y="1820483"/>
            <a:ext cx="1783739"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创建模式</a:t>
            </a:r>
          </a:p>
        </p:txBody>
      </p:sp>
      <p:grpSp>
        <p:nvGrpSpPr>
          <p:cNvPr id="23" name="组合 22">
            <a:extLst>
              <a:ext uri="{FF2B5EF4-FFF2-40B4-BE49-F238E27FC236}">
                <a16:creationId xmlns:a16="http://schemas.microsoft.com/office/drawing/2014/main" id="{42D84428-45DE-4589-B9CF-549BDE74B6EE}"/>
              </a:ext>
            </a:extLst>
          </p:cNvPr>
          <p:cNvGrpSpPr/>
          <p:nvPr/>
        </p:nvGrpSpPr>
        <p:grpSpPr>
          <a:xfrm>
            <a:off x="813812" y="2508628"/>
            <a:ext cx="6231943" cy="4151157"/>
            <a:chOff x="2893821" y="2585905"/>
            <a:chExt cx="6231943" cy="4151157"/>
          </a:xfrm>
        </p:grpSpPr>
        <p:pic>
          <p:nvPicPr>
            <p:cNvPr id="2" name="图片 1">
              <a:extLst>
                <a:ext uri="{FF2B5EF4-FFF2-40B4-BE49-F238E27FC236}">
                  <a16:creationId xmlns:a16="http://schemas.microsoft.com/office/drawing/2014/main" id="{243D7855-D381-408D-B9B2-9D977C474C64}"/>
                </a:ext>
              </a:extLst>
            </p:cNvPr>
            <p:cNvPicPr>
              <a:picLocks noChangeAspect="1"/>
            </p:cNvPicPr>
            <p:nvPr/>
          </p:nvPicPr>
          <p:blipFill rotWithShape="1">
            <a:blip r:embed="rId3">
              <a:clrChange>
                <a:clrFrom>
                  <a:srgbClr val="FFFFFF"/>
                </a:clrFrom>
                <a:clrTo>
                  <a:srgbClr val="FFFFFF">
                    <a:alpha val="0"/>
                  </a:srgbClr>
                </a:clrTo>
              </a:clrChange>
            </a:blip>
            <a:srcRect l="20014" t="17018"/>
            <a:stretch/>
          </p:blipFill>
          <p:spPr>
            <a:xfrm>
              <a:off x="4290646" y="3036162"/>
              <a:ext cx="4578204" cy="3700900"/>
            </a:xfrm>
            <a:prstGeom prst="rect">
              <a:avLst/>
            </a:prstGeom>
          </p:spPr>
        </p:pic>
        <p:sp>
          <p:nvSpPr>
            <p:cNvPr id="33" name="文本框 32">
              <a:extLst>
                <a:ext uri="{FF2B5EF4-FFF2-40B4-BE49-F238E27FC236}">
                  <a16:creationId xmlns:a16="http://schemas.microsoft.com/office/drawing/2014/main" id="{7F8EC9E2-C2F4-4D37-BD77-44CA8066E569}"/>
                </a:ext>
              </a:extLst>
            </p:cNvPr>
            <p:cNvSpPr txBox="1"/>
            <p:nvPr/>
          </p:nvSpPr>
          <p:spPr>
            <a:xfrm>
              <a:off x="2964750" y="3315075"/>
              <a:ext cx="1253002"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Art Deco</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D2F992C-3F6F-413F-837F-1EB43B8184FD}"/>
                </a:ext>
              </a:extLst>
            </p:cNvPr>
            <p:cNvSpPr txBox="1"/>
            <p:nvPr/>
          </p:nvSpPr>
          <p:spPr>
            <a:xfrm>
              <a:off x="2893821" y="4686557"/>
              <a:ext cx="1394860"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Victorian</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7099CFD0-8309-4C21-BAEB-69E5BBD6F214}"/>
                </a:ext>
              </a:extLst>
            </p:cNvPr>
            <p:cNvSpPr txBox="1"/>
            <p:nvPr/>
          </p:nvSpPr>
          <p:spPr>
            <a:xfrm>
              <a:off x="3069667" y="5993245"/>
              <a:ext cx="1043168"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Modern</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DDC6A15D-6A09-409A-9769-D8BE6CB32F9F}"/>
                </a:ext>
              </a:extLst>
            </p:cNvPr>
            <p:cNvSpPr txBox="1"/>
            <p:nvPr/>
          </p:nvSpPr>
          <p:spPr>
            <a:xfrm>
              <a:off x="4539528" y="2585905"/>
              <a:ext cx="84071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Chair</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3E080B3B-60DF-4317-917F-B5D53FD3DBB4}"/>
                </a:ext>
              </a:extLst>
            </p:cNvPr>
            <p:cNvSpPr txBox="1"/>
            <p:nvPr/>
          </p:nvSpPr>
          <p:spPr>
            <a:xfrm>
              <a:off x="6159392" y="2585905"/>
              <a:ext cx="84071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Sofa</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49659E06-345D-494D-8D9C-533FF164BB1B}"/>
                </a:ext>
              </a:extLst>
            </p:cNvPr>
            <p:cNvSpPr txBox="1"/>
            <p:nvPr/>
          </p:nvSpPr>
          <p:spPr>
            <a:xfrm>
              <a:off x="7330152" y="2585905"/>
              <a:ext cx="1795612"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Coffee Table</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sp>
        <p:nvSpPr>
          <p:cNvPr id="46" name="文本框 45">
            <a:extLst>
              <a:ext uri="{FF2B5EF4-FFF2-40B4-BE49-F238E27FC236}">
                <a16:creationId xmlns:a16="http://schemas.microsoft.com/office/drawing/2014/main" id="{016E952A-9764-445F-BD6B-0A20A5A1AFE8}"/>
              </a:ext>
            </a:extLst>
          </p:cNvPr>
          <p:cNvSpPr txBox="1"/>
          <p:nvPr/>
        </p:nvSpPr>
        <p:spPr>
          <a:xfrm>
            <a:off x="7526215" y="3556940"/>
            <a:ext cx="3781043"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抽象工厂模式在不明确指定特定对象类型的情况下能正确的处理一系列相关的目标对象。</a:t>
            </a:r>
          </a:p>
        </p:txBody>
      </p:sp>
    </p:spTree>
    <p:extLst>
      <p:ext uri="{BB962C8B-B14F-4D97-AF65-F5344CB8AC3E}">
        <p14:creationId xmlns:p14="http://schemas.microsoft.com/office/powerpoint/2010/main" val="114209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设计模式：</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258037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二、设计模式</a:t>
            </a:r>
          </a:p>
        </p:txBody>
      </p:sp>
      <p:sp>
        <p:nvSpPr>
          <p:cNvPr id="20" name="文本框 19">
            <a:extLst>
              <a:ext uri="{FF2B5EF4-FFF2-40B4-BE49-F238E27FC236}">
                <a16:creationId xmlns:a16="http://schemas.microsoft.com/office/drawing/2014/main" id="{85F91688-05F0-499F-A1ED-C7C626CBC52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4" name="文本框 13">
            <a:extLst>
              <a:ext uri="{FF2B5EF4-FFF2-40B4-BE49-F238E27FC236}">
                <a16:creationId xmlns:a16="http://schemas.microsoft.com/office/drawing/2014/main" id="{D84E1D79-3B6D-4346-ABB7-02552A85E45E}"/>
              </a:ext>
            </a:extLst>
          </p:cNvPr>
          <p:cNvSpPr txBox="1"/>
          <p:nvPr/>
        </p:nvSpPr>
        <p:spPr>
          <a:xfrm>
            <a:off x="6885745" y="1820483"/>
            <a:ext cx="2954448" cy="523220"/>
          </a:xfrm>
          <a:prstGeom prst="rect">
            <a:avLst/>
          </a:prstGeom>
          <a:noFill/>
        </p:spPr>
        <p:txBody>
          <a:bodyPr wrap="square" rtlCol="0">
            <a:spAutoFit/>
          </a:bodyPr>
          <a:lstStyle/>
          <a:p>
            <a:r>
              <a:rPr lang="en-US" altLang="zh-CN" sz="2800" b="1" dirty="0">
                <a:solidFill>
                  <a:srgbClr val="FFFF00"/>
                </a:solidFill>
                <a:latin typeface="宋体" panose="02010600030101010101" pitchFamily="2" charset="-122"/>
                <a:ea typeface="宋体" panose="02010600030101010101" pitchFamily="2" charset="-122"/>
              </a:rPr>
              <a:t>3.</a:t>
            </a:r>
            <a:r>
              <a:rPr lang="zh-CN" altLang="en-US" sz="2800" b="1" dirty="0">
                <a:solidFill>
                  <a:srgbClr val="FFFF00"/>
                </a:solidFill>
                <a:latin typeface="宋体" panose="02010600030101010101" pitchFamily="2" charset="-122"/>
                <a:ea typeface="宋体" panose="02010600030101010101" pitchFamily="2" charset="-122"/>
              </a:rPr>
              <a:t>装配器模式：</a:t>
            </a:r>
          </a:p>
        </p:txBody>
      </p:sp>
      <p:sp>
        <p:nvSpPr>
          <p:cNvPr id="10" name="文本框 9">
            <a:extLst>
              <a:ext uri="{FF2B5EF4-FFF2-40B4-BE49-F238E27FC236}">
                <a16:creationId xmlns:a16="http://schemas.microsoft.com/office/drawing/2014/main" id="{CCEBD4DF-02BB-4492-A82A-F99737AAA3DC}"/>
              </a:ext>
            </a:extLst>
          </p:cNvPr>
          <p:cNvSpPr txBox="1"/>
          <p:nvPr/>
        </p:nvSpPr>
        <p:spPr>
          <a:xfrm>
            <a:off x="4669016" y="1820483"/>
            <a:ext cx="1783739" cy="523220"/>
          </a:xfrm>
          <a:prstGeom prst="rect">
            <a:avLst/>
          </a:prstGeom>
          <a:noFill/>
        </p:spPr>
        <p:txBody>
          <a:bodyPr wrap="square" rtlCol="0">
            <a:spAutoFit/>
          </a:bodyPr>
          <a:lstStyle/>
          <a:p>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创建模式</a:t>
            </a:r>
          </a:p>
        </p:txBody>
      </p:sp>
      <p:sp>
        <p:nvSpPr>
          <p:cNvPr id="17" name="文本框 16">
            <a:extLst>
              <a:ext uri="{FF2B5EF4-FFF2-40B4-BE49-F238E27FC236}">
                <a16:creationId xmlns:a16="http://schemas.microsoft.com/office/drawing/2014/main" id="{1E777666-158B-4CEA-82DE-378B0E7E8E89}"/>
              </a:ext>
            </a:extLst>
          </p:cNvPr>
          <p:cNvSpPr txBox="1"/>
          <p:nvPr/>
        </p:nvSpPr>
        <p:spPr>
          <a:xfrm>
            <a:off x="1970844" y="2832334"/>
            <a:ext cx="3255784" cy="2246769"/>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装配器模式是一种可以让我们</a:t>
            </a:r>
            <a:r>
              <a:rPr lang="zh-CN" altLang="en-US" sz="2800" b="1" dirty="0">
                <a:solidFill>
                  <a:srgbClr val="FF0000"/>
                </a:solidFill>
                <a:latin typeface="宋体" panose="02010600030101010101" pitchFamily="2" charset="-122"/>
                <a:ea typeface="宋体" panose="02010600030101010101" pitchFamily="2" charset="-122"/>
              </a:rPr>
              <a:t>根据需要</a:t>
            </a:r>
            <a:r>
              <a:rPr lang="zh-CN" altLang="en-US" sz="2800" b="1" dirty="0">
                <a:solidFill>
                  <a:schemeClr val="bg1"/>
                </a:solidFill>
                <a:latin typeface="宋体" panose="02010600030101010101" pitchFamily="2" charset="-122"/>
                <a:ea typeface="宋体" panose="02010600030101010101" pitchFamily="2" charset="-122"/>
              </a:rPr>
              <a:t>一步一步的组建任意复杂对象设计模式</a:t>
            </a:r>
          </a:p>
        </p:txBody>
      </p:sp>
      <p:pic>
        <p:nvPicPr>
          <p:cNvPr id="6" name="图片 5">
            <a:extLst>
              <a:ext uri="{FF2B5EF4-FFF2-40B4-BE49-F238E27FC236}">
                <a16:creationId xmlns:a16="http://schemas.microsoft.com/office/drawing/2014/main" id="{FB5B1B13-49E7-4E4D-91BE-EED2F58489A2}"/>
              </a:ext>
            </a:extLst>
          </p:cNvPr>
          <p:cNvPicPr>
            <a:picLocks noChangeAspect="1"/>
          </p:cNvPicPr>
          <p:nvPr/>
        </p:nvPicPr>
        <p:blipFill rotWithShape="1">
          <a:blip r:embed="rId3"/>
          <a:srcRect l="2311" t="3939" r="3898" b="6516"/>
          <a:stretch/>
        </p:blipFill>
        <p:spPr>
          <a:xfrm>
            <a:off x="5423335" y="2568457"/>
            <a:ext cx="6376520" cy="4159518"/>
          </a:xfrm>
          <a:prstGeom prst="rect">
            <a:avLst/>
          </a:prstGeom>
        </p:spPr>
      </p:pic>
    </p:spTree>
    <p:extLst>
      <p:ext uri="{BB962C8B-B14F-4D97-AF65-F5344CB8AC3E}">
        <p14:creationId xmlns:p14="http://schemas.microsoft.com/office/powerpoint/2010/main" val="407515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7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一、常用的编程方法</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292673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结构化编程</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7" y="3721867"/>
            <a:ext cx="8177611" cy="1384995"/>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这种方法将整个程序通过循环结构、块结构、及一定的例程构成；这种编程方法适合于解决小型问题（一般不大于</a:t>
            </a:r>
            <a:r>
              <a:rPr lang="en-US" altLang="zh-CN" sz="2800" b="1" dirty="0">
                <a:solidFill>
                  <a:schemeClr val="bg1"/>
                </a:solidFill>
                <a:latin typeface="宋体" panose="02010600030101010101" pitchFamily="2" charset="-122"/>
                <a:ea typeface="宋体" panose="02010600030101010101" pitchFamily="2" charset="-122"/>
              </a:rPr>
              <a:t>1000</a:t>
            </a:r>
            <a:r>
              <a:rPr lang="zh-CN" altLang="en-US" sz="2800" b="1" dirty="0">
                <a:solidFill>
                  <a:schemeClr val="bg1"/>
                </a:solidFill>
                <a:latin typeface="宋体" panose="02010600030101010101" pitchFamily="2" charset="-122"/>
                <a:ea typeface="宋体" panose="02010600030101010101" pitchFamily="2" charset="-122"/>
              </a:rPr>
              <a:t>行）。</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186793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WPF</a:t>
            </a:r>
            <a:r>
              <a:rPr lang="zh-CN" altLang="en-US" sz="2000" b="1" dirty="0">
                <a:solidFill>
                  <a:schemeClr val="bg1"/>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3525426" y="3479579"/>
            <a:ext cx="5141151" cy="830997"/>
          </a:xfrm>
          <a:prstGeom prst="rect">
            <a:avLst/>
          </a:prstGeom>
          <a:noFill/>
        </p:spPr>
        <p:txBody>
          <a:bodyPr wrap="none" rtlCol="0">
            <a:spAutoFit/>
          </a:bodyPr>
          <a:lstStyle/>
          <a:p>
            <a:r>
              <a:rPr lang="en-US" altLang="zh-CN" sz="4800" b="1" dirty="0">
                <a:ln w="6600">
                  <a:solidFill>
                    <a:schemeClr val="accent2"/>
                  </a:solidFill>
                  <a:prstDash val="solid"/>
                </a:ln>
                <a:solidFill>
                  <a:srgbClr val="FFFFFF"/>
                </a:solidFill>
                <a:effectLst>
                  <a:outerShdw dist="38100" dir="2700000" algn="tl" rotWithShape="0">
                    <a:schemeClr val="accent2"/>
                  </a:outerShdw>
                </a:effectLst>
              </a:rPr>
              <a:t>WPF</a:t>
            </a:r>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图像处理基础</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第二部分：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6427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89386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VS IDE</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中建立解决方案的过程</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4890620"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具体过程见实际操作。。。</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7" y="3721867"/>
            <a:ext cx="8177611" cy="2677656"/>
          </a:xfrm>
          <a:prstGeom prst="rect">
            <a:avLst/>
          </a:prstGeom>
          <a:noFill/>
        </p:spPr>
        <p:txBody>
          <a:bodyPr wrap="square" rtlCol="0">
            <a:spAutoFit/>
          </a:bodyPr>
          <a:lstStyle/>
          <a:p>
            <a:r>
              <a:rPr lang="zh-CN" altLang="en-US" sz="2800" b="1" dirty="0">
                <a:solidFill>
                  <a:srgbClr val="FFC000"/>
                </a:solidFill>
                <a:latin typeface="宋体" panose="02010600030101010101" pitchFamily="2" charset="-122"/>
                <a:ea typeface="宋体" panose="02010600030101010101" pitchFamily="2" charset="-122"/>
              </a:rPr>
              <a:t>注意点：</a:t>
            </a:r>
            <a:endParaRPr lang="en-US" altLang="zh-CN" sz="2800" b="1" dirty="0">
              <a:solidFill>
                <a:srgbClr val="FFC000"/>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注意模块的划分，即动态库（</a:t>
            </a:r>
            <a:r>
              <a:rPr lang="en-US" altLang="zh-CN" sz="2800" b="1" dirty="0">
                <a:solidFill>
                  <a:schemeClr val="bg1"/>
                </a:solidFill>
                <a:latin typeface="宋体" panose="02010600030101010101" pitchFamily="2" charset="-122"/>
                <a:ea typeface="宋体" panose="02010600030101010101" pitchFamily="2" charset="-122"/>
              </a:rPr>
              <a:t>DLL</a:t>
            </a:r>
            <a:r>
              <a:rPr lang="zh-CN" altLang="en-US" sz="2800" b="1" dirty="0">
                <a:solidFill>
                  <a:schemeClr val="bg1"/>
                </a:solidFill>
                <a:latin typeface="宋体" panose="02010600030101010101" pitchFamily="2" charset="-122"/>
                <a:ea typeface="宋体" panose="02010600030101010101" pitchFamily="2" charset="-122"/>
              </a:rPr>
              <a:t>）的组织</a:t>
            </a:r>
            <a:r>
              <a:rPr lang="en-US" altLang="zh-CN" sz="2800" b="1" dirty="0">
                <a:solidFill>
                  <a:schemeClr val="bg1"/>
                </a:solidFill>
                <a:latin typeface="宋体" panose="02010600030101010101" pitchFamily="2" charset="-122"/>
                <a:ea typeface="宋体" panose="02010600030101010101" pitchFamily="2" charset="-122"/>
              </a:rPr>
              <a:t>;</a:t>
            </a:r>
          </a:p>
          <a:p>
            <a:r>
              <a:rPr lang="en-US" altLang="zh-CN" sz="2800" b="1" dirty="0">
                <a:solidFill>
                  <a:srgbClr val="FFC000"/>
                </a:solidFill>
                <a:latin typeface="宋体" panose="02010600030101010101" pitchFamily="2" charset="-122"/>
                <a:ea typeface="宋体" panose="02010600030101010101" pitchFamily="2" charset="-122"/>
              </a:rPr>
              <a:t>2.</a:t>
            </a:r>
            <a:r>
              <a:rPr lang="zh-CN" altLang="en-US" sz="2800" b="1" dirty="0">
                <a:solidFill>
                  <a:srgbClr val="FFC000"/>
                </a:solidFill>
                <a:latin typeface="宋体" panose="02010600030101010101" pitchFamily="2" charset="-122"/>
                <a:ea typeface="宋体" panose="02010600030101010101" pitchFamily="2" charset="-122"/>
              </a:rPr>
              <a:t>基于功能和目的的目录组织；</a:t>
            </a:r>
            <a:endParaRPr lang="en-US" altLang="zh-CN" sz="2800" b="1" dirty="0">
              <a:solidFill>
                <a:srgbClr val="FFC000"/>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各种标识名的命名方式与一致性；</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rgbClr val="FFC000"/>
                </a:solidFill>
                <a:latin typeface="宋体" panose="02010600030101010101" pitchFamily="2" charset="-122"/>
                <a:ea typeface="宋体" panose="02010600030101010101" pitchFamily="2" charset="-122"/>
              </a:rPr>
              <a:t>4.</a:t>
            </a:r>
            <a:r>
              <a:rPr lang="zh-CN" altLang="en-US" sz="2800" b="1" dirty="0">
                <a:solidFill>
                  <a:srgbClr val="FFC000"/>
                </a:solidFill>
                <a:latin typeface="宋体" panose="02010600030101010101" pitchFamily="2" charset="-122"/>
                <a:ea typeface="宋体" panose="02010600030101010101" pitchFamily="2" charset="-122"/>
              </a:rPr>
              <a:t>对代码的充分注释；</a:t>
            </a:r>
            <a:endParaRPr lang="en-US" altLang="zh-CN" sz="2800" b="1" dirty="0">
              <a:solidFill>
                <a:srgbClr val="FFC000"/>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5.</a:t>
            </a:r>
            <a:r>
              <a:rPr lang="zh-CN" altLang="en-US" sz="2800" b="1" dirty="0">
                <a:solidFill>
                  <a:schemeClr val="bg1"/>
                </a:solidFill>
                <a:latin typeface="宋体" panose="02010600030101010101" pitchFamily="2" charset="-122"/>
                <a:ea typeface="宋体" panose="02010600030101010101" pitchFamily="2" charset="-122"/>
              </a:rPr>
              <a:t>对工作的即时保存与测试。</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352190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5848076"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C#</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中的文件操作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54" name="TextBox 64">
            <a:extLst>
              <a:ext uri="{FF2B5EF4-FFF2-40B4-BE49-F238E27FC236}">
                <a16:creationId xmlns:a16="http://schemas.microsoft.com/office/drawing/2014/main" id="{9353563A-31AA-4CE1-8A56-FFE857FBC287}"/>
              </a:ext>
            </a:extLst>
          </p:cNvPr>
          <p:cNvSpPr txBox="1"/>
          <p:nvPr/>
        </p:nvSpPr>
        <p:spPr>
          <a:xfrm>
            <a:off x="148190" y="4106473"/>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文件对话框</a:t>
            </a:r>
          </a:p>
        </p:txBody>
      </p:sp>
      <p:grpSp>
        <p:nvGrpSpPr>
          <p:cNvPr id="55" name="组合 54">
            <a:extLst>
              <a:ext uri="{FF2B5EF4-FFF2-40B4-BE49-F238E27FC236}">
                <a16:creationId xmlns:a16="http://schemas.microsoft.com/office/drawing/2014/main" id="{90562672-158C-4F4D-BF69-AC3ECD2097D3}"/>
              </a:ext>
            </a:extLst>
          </p:cNvPr>
          <p:cNvGrpSpPr/>
          <p:nvPr/>
        </p:nvGrpSpPr>
        <p:grpSpPr>
          <a:xfrm>
            <a:off x="3737687" y="-361922"/>
            <a:ext cx="3763270" cy="2890664"/>
            <a:chOff x="4627626" y="2246052"/>
            <a:chExt cx="4192846" cy="2967975"/>
          </a:xfrm>
        </p:grpSpPr>
        <p:pic>
          <p:nvPicPr>
            <p:cNvPr id="56" name="Picture 4">
              <a:extLst>
                <a:ext uri="{FF2B5EF4-FFF2-40B4-BE49-F238E27FC236}">
                  <a16:creationId xmlns:a16="http://schemas.microsoft.com/office/drawing/2014/main" id="{DDF63FE2-2C7B-4896-931A-0C8785BB3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626" y="2620089"/>
              <a:ext cx="4192846" cy="25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矩形 56">
              <a:extLst>
                <a:ext uri="{FF2B5EF4-FFF2-40B4-BE49-F238E27FC236}">
                  <a16:creationId xmlns:a16="http://schemas.microsoft.com/office/drawing/2014/main" id="{CD39CD8E-247E-4E37-A97D-4EEF680446BC}"/>
                </a:ext>
              </a:extLst>
            </p:cNvPr>
            <p:cNvSpPr/>
            <p:nvPr/>
          </p:nvSpPr>
          <p:spPr>
            <a:xfrm>
              <a:off x="5958294" y="2246052"/>
              <a:ext cx="1165650" cy="265854"/>
            </a:xfrm>
            <a:prstGeom prst="rect">
              <a:avLst/>
            </a:prstGeom>
          </p:spPr>
          <p:txBody>
            <a:bodyPr wrap="none">
              <a:spAutoFit/>
            </a:bodyPr>
            <a:lstStyle/>
            <a:p>
              <a:r>
                <a:rPr lang="en-US" altLang="zh-CN" dirty="0" err="1">
                  <a:solidFill>
                    <a:schemeClr val="bg1"/>
                  </a:solidFill>
                </a:rPr>
                <a:t>SaveFileDialog</a:t>
              </a:r>
              <a:endParaRPr lang="zh-CN" altLang="en-US" dirty="0">
                <a:solidFill>
                  <a:schemeClr val="bg1"/>
                </a:solidFill>
              </a:endParaRPr>
            </a:p>
          </p:txBody>
        </p:sp>
      </p:grpSp>
      <p:grpSp>
        <p:nvGrpSpPr>
          <p:cNvPr id="58" name="组合 57">
            <a:extLst>
              <a:ext uri="{FF2B5EF4-FFF2-40B4-BE49-F238E27FC236}">
                <a16:creationId xmlns:a16="http://schemas.microsoft.com/office/drawing/2014/main" id="{C5FA848F-AFFB-4056-A425-821C97AE4A89}"/>
              </a:ext>
            </a:extLst>
          </p:cNvPr>
          <p:cNvGrpSpPr/>
          <p:nvPr/>
        </p:nvGrpSpPr>
        <p:grpSpPr>
          <a:xfrm>
            <a:off x="8501441" y="4386340"/>
            <a:ext cx="3690559" cy="2471660"/>
            <a:chOff x="311720" y="2246052"/>
            <a:chExt cx="4190180" cy="2966324"/>
          </a:xfrm>
        </p:grpSpPr>
        <p:pic>
          <p:nvPicPr>
            <p:cNvPr id="59" name="Picture 3">
              <a:extLst>
                <a:ext uri="{FF2B5EF4-FFF2-40B4-BE49-F238E27FC236}">
                  <a16:creationId xmlns:a16="http://schemas.microsoft.com/office/drawing/2014/main" id="{7969E9E3-F635-420F-BC60-82A429CAF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20" y="2620088"/>
              <a:ext cx="419018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B292D51-B33E-463B-AF3A-768DFFC11377}"/>
                </a:ext>
              </a:extLst>
            </p:cNvPr>
            <p:cNvSpPr/>
            <p:nvPr/>
          </p:nvSpPr>
          <p:spPr>
            <a:xfrm>
              <a:off x="1641055" y="2246052"/>
              <a:ext cx="1232575" cy="265854"/>
            </a:xfrm>
            <a:prstGeom prst="rect">
              <a:avLst/>
            </a:prstGeom>
          </p:spPr>
          <p:txBody>
            <a:bodyPr wrap="none">
              <a:spAutoFit/>
            </a:bodyPr>
            <a:lstStyle/>
            <a:p>
              <a:r>
                <a:rPr lang="en-US" altLang="zh-CN" dirty="0" err="1">
                  <a:solidFill>
                    <a:schemeClr val="bg1"/>
                  </a:solidFill>
                </a:rPr>
                <a:t>OpenFileDialog</a:t>
              </a:r>
              <a:endParaRPr lang="zh-CN" altLang="en-US" dirty="0">
                <a:solidFill>
                  <a:schemeClr val="bg1"/>
                </a:solidFill>
              </a:endParaRPr>
            </a:p>
          </p:txBody>
        </p:sp>
      </p:grpSp>
      <p:sp>
        <p:nvSpPr>
          <p:cNvPr id="61" name="矩形 60">
            <a:extLst>
              <a:ext uri="{FF2B5EF4-FFF2-40B4-BE49-F238E27FC236}">
                <a16:creationId xmlns:a16="http://schemas.microsoft.com/office/drawing/2014/main" id="{5F44CDD1-254F-406D-9714-081E1422765C}"/>
              </a:ext>
            </a:extLst>
          </p:cNvPr>
          <p:cNvSpPr/>
          <p:nvPr/>
        </p:nvSpPr>
        <p:spPr>
          <a:xfrm>
            <a:off x="2411760" y="1844823"/>
            <a:ext cx="1165046" cy="523220"/>
          </a:xfrm>
          <a:prstGeom prst="rect">
            <a:avLst/>
          </a:prstGeom>
        </p:spPr>
        <p:txBody>
          <a:bodyPr wrap="square">
            <a:spAutoFit/>
          </a:bodyPr>
          <a:lstStyle/>
          <a:p>
            <a:r>
              <a:rPr lang="zh-CN" altLang="en-US" sz="2800" b="1" dirty="0">
                <a:solidFill>
                  <a:schemeClr val="bg1"/>
                </a:solidFill>
                <a:latin typeface="宋体" panose="02010600030101010101" pitchFamily="2" charset="-122"/>
                <a:ea typeface="宋体" panose="02010600030101010101" pitchFamily="2" charset="-122"/>
              </a:rPr>
              <a:t>作用</a:t>
            </a:r>
          </a:p>
        </p:txBody>
      </p:sp>
      <p:sp>
        <p:nvSpPr>
          <p:cNvPr id="62" name="矩形 61">
            <a:extLst>
              <a:ext uri="{FF2B5EF4-FFF2-40B4-BE49-F238E27FC236}">
                <a16:creationId xmlns:a16="http://schemas.microsoft.com/office/drawing/2014/main" id="{CA93CEB3-D779-4DCC-8274-FEE23971AAB5}"/>
              </a:ext>
            </a:extLst>
          </p:cNvPr>
          <p:cNvSpPr/>
          <p:nvPr/>
        </p:nvSpPr>
        <p:spPr>
          <a:xfrm>
            <a:off x="116138" y="250027"/>
            <a:ext cx="4069492" cy="1754326"/>
          </a:xfrm>
          <a:prstGeom prst="rect">
            <a:avLst/>
          </a:prstGeom>
        </p:spPr>
        <p:txBody>
          <a:bodyPr wrap="square">
            <a:spAutoFit/>
          </a:bodyPr>
          <a:lstStyle/>
          <a:p>
            <a:r>
              <a:rPr lang="zh-CN" altLang="en-US" sz="2000" b="1" dirty="0">
                <a:solidFill>
                  <a:schemeClr val="bg1"/>
                </a:solidFill>
                <a:latin typeface="宋体" panose="02010600030101010101" pitchFamily="2" charset="-122"/>
                <a:ea typeface="宋体" panose="02010600030101010101" pitchFamily="2" charset="-122"/>
              </a:rPr>
              <a:t>为使用者提供一个图形化界面，以指定待打开（保存）的文件的完整文件名（目录及文件名本身），自身并不负责文件真正 的打开或保存</a:t>
            </a:r>
            <a:r>
              <a:rPr lang="zh-CN" altLang="en-US" sz="2800" b="1" dirty="0">
                <a:solidFill>
                  <a:schemeClr val="bg1"/>
                </a:solidFill>
                <a:latin typeface="宋体" panose="02010600030101010101" pitchFamily="2" charset="-122"/>
                <a:ea typeface="宋体" panose="02010600030101010101" pitchFamily="2" charset="-122"/>
              </a:rPr>
              <a:t>。</a:t>
            </a:r>
          </a:p>
        </p:txBody>
      </p:sp>
      <p:sp>
        <p:nvSpPr>
          <p:cNvPr id="63" name="矩形 62">
            <a:extLst>
              <a:ext uri="{FF2B5EF4-FFF2-40B4-BE49-F238E27FC236}">
                <a16:creationId xmlns:a16="http://schemas.microsoft.com/office/drawing/2014/main" id="{610D37BA-AFEF-473B-8152-494D9DD4AEF2}"/>
              </a:ext>
            </a:extLst>
          </p:cNvPr>
          <p:cNvSpPr/>
          <p:nvPr/>
        </p:nvSpPr>
        <p:spPr>
          <a:xfrm>
            <a:off x="229250" y="2440388"/>
            <a:ext cx="2091788" cy="523220"/>
          </a:xfrm>
          <a:prstGeom prst="rect">
            <a:avLst/>
          </a:prstGeom>
        </p:spPr>
        <p:txBody>
          <a:bodyPr wrap="square">
            <a:spAutoFit/>
          </a:bodyPr>
          <a:lstStyle/>
          <a:p>
            <a:r>
              <a:rPr lang="zh-CN" altLang="en-US" sz="2800" b="1" dirty="0">
                <a:solidFill>
                  <a:schemeClr val="bg1"/>
                </a:solidFill>
                <a:latin typeface="宋体" panose="02010600030101010101" pitchFamily="2" charset="-122"/>
                <a:ea typeface="宋体" panose="02010600030101010101" pitchFamily="2" charset="-122"/>
              </a:rPr>
              <a:t>主要成员</a:t>
            </a:r>
          </a:p>
        </p:txBody>
      </p:sp>
      <p:sp>
        <p:nvSpPr>
          <p:cNvPr id="64" name="矩形 63">
            <a:extLst>
              <a:ext uri="{FF2B5EF4-FFF2-40B4-BE49-F238E27FC236}">
                <a16:creationId xmlns:a16="http://schemas.microsoft.com/office/drawing/2014/main" id="{BFDAB465-1B41-442E-8A05-5187098ECF0A}"/>
              </a:ext>
            </a:extLst>
          </p:cNvPr>
          <p:cNvSpPr/>
          <p:nvPr/>
        </p:nvSpPr>
        <p:spPr>
          <a:xfrm>
            <a:off x="2892421" y="2292553"/>
            <a:ext cx="1094962" cy="523220"/>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Title</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65" name="矩形 64">
            <a:extLst>
              <a:ext uri="{FF2B5EF4-FFF2-40B4-BE49-F238E27FC236}">
                <a16:creationId xmlns:a16="http://schemas.microsoft.com/office/drawing/2014/main" id="{6ACE2820-1A44-48AA-B2B0-B2C61447248C}"/>
              </a:ext>
            </a:extLst>
          </p:cNvPr>
          <p:cNvSpPr/>
          <p:nvPr/>
        </p:nvSpPr>
        <p:spPr>
          <a:xfrm>
            <a:off x="2892421" y="4779583"/>
            <a:ext cx="5070599"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FileName</a:t>
            </a:r>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 / </a:t>
            </a:r>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SafeFileName</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66" name="矩形 65">
            <a:extLst>
              <a:ext uri="{FF2B5EF4-FFF2-40B4-BE49-F238E27FC236}">
                <a16:creationId xmlns:a16="http://schemas.microsoft.com/office/drawing/2014/main" id="{639852E8-2C96-49F0-85E8-B55D19E3FD80}"/>
              </a:ext>
            </a:extLst>
          </p:cNvPr>
          <p:cNvSpPr/>
          <p:nvPr/>
        </p:nvSpPr>
        <p:spPr>
          <a:xfrm>
            <a:off x="2892421" y="5276989"/>
            <a:ext cx="5546380"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FileNames</a:t>
            </a:r>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  / </a:t>
            </a:r>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SafeFileNames</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67" name="矩形 66">
            <a:extLst>
              <a:ext uri="{FF2B5EF4-FFF2-40B4-BE49-F238E27FC236}">
                <a16:creationId xmlns:a16="http://schemas.microsoft.com/office/drawing/2014/main" id="{82851662-FF77-4421-A56F-779AE89AC34C}"/>
              </a:ext>
            </a:extLst>
          </p:cNvPr>
          <p:cNvSpPr/>
          <p:nvPr/>
        </p:nvSpPr>
        <p:spPr>
          <a:xfrm>
            <a:off x="2892420" y="3287365"/>
            <a:ext cx="2296581"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FilterIndex</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68" name="矩形 67">
            <a:extLst>
              <a:ext uri="{FF2B5EF4-FFF2-40B4-BE49-F238E27FC236}">
                <a16:creationId xmlns:a16="http://schemas.microsoft.com/office/drawing/2014/main" id="{81AAFDB3-2F59-4D4D-8C6E-75A3DE60BE2E}"/>
              </a:ext>
            </a:extLst>
          </p:cNvPr>
          <p:cNvSpPr/>
          <p:nvPr/>
        </p:nvSpPr>
        <p:spPr>
          <a:xfrm>
            <a:off x="2892420" y="2789959"/>
            <a:ext cx="1539119" cy="523220"/>
          </a:xfrm>
          <a:prstGeom prst="rect">
            <a:avLst/>
          </a:prstGeom>
        </p:spPr>
        <p:txBody>
          <a:bodyPr wrap="square">
            <a:spAutoFit/>
          </a:bodyPr>
          <a:lstStyle/>
          <a:p>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Filter</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69" name="矩形 68">
            <a:extLst>
              <a:ext uri="{FF2B5EF4-FFF2-40B4-BE49-F238E27FC236}">
                <a16:creationId xmlns:a16="http://schemas.microsoft.com/office/drawing/2014/main" id="{094F90F8-1A26-4E1F-B0C1-8AB19C1DC649}"/>
              </a:ext>
            </a:extLst>
          </p:cNvPr>
          <p:cNvSpPr/>
          <p:nvPr/>
        </p:nvSpPr>
        <p:spPr>
          <a:xfrm>
            <a:off x="2892421" y="3784771"/>
            <a:ext cx="3117822"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InitialDirectory</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70" name="矩形 69">
            <a:extLst>
              <a:ext uri="{FF2B5EF4-FFF2-40B4-BE49-F238E27FC236}">
                <a16:creationId xmlns:a16="http://schemas.microsoft.com/office/drawing/2014/main" id="{2B4F66EC-0FD7-478A-A36C-DC62CAF4DB73}"/>
              </a:ext>
            </a:extLst>
          </p:cNvPr>
          <p:cNvSpPr/>
          <p:nvPr/>
        </p:nvSpPr>
        <p:spPr>
          <a:xfrm>
            <a:off x="5652120" y="3353509"/>
            <a:ext cx="3564727"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OverWritePrompt</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71" name="矩形 70">
            <a:extLst>
              <a:ext uri="{FF2B5EF4-FFF2-40B4-BE49-F238E27FC236}">
                <a16:creationId xmlns:a16="http://schemas.microsoft.com/office/drawing/2014/main" id="{CC5CAF8C-4268-42BE-8113-4B21EB58C325}"/>
              </a:ext>
            </a:extLst>
          </p:cNvPr>
          <p:cNvSpPr/>
          <p:nvPr/>
        </p:nvSpPr>
        <p:spPr>
          <a:xfrm>
            <a:off x="2892421" y="4282177"/>
            <a:ext cx="7428908"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ShowDialog</a:t>
            </a:r>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 / </a:t>
            </a:r>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ShowDialog</a:t>
            </a:r>
            <a:r>
              <a:rPr lang="en-US" altLang="zh-CN" sz="2800" b="1" dirty="0">
                <a:solidFill>
                  <a:schemeClr val="bg1"/>
                </a:solidFill>
                <a:latin typeface="宋体" panose="02010600030101010101" pitchFamily="2" charset="-122"/>
                <a:ea typeface="宋体" panose="02010600030101010101" pitchFamily="2" charset="-122"/>
                <a:cs typeface="Times New Roman" pitchFamily="18" charset="0"/>
              </a:rPr>
              <a:t>(Window)</a:t>
            </a:r>
            <a:endParaRPr lang="zh-CN" altLang="en-US"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72" name="矩形 71">
            <a:extLst>
              <a:ext uri="{FF2B5EF4-FFF2-40B4-BE49-F238E27FC236}">
                <a16:creationId xmlns:a16="http://schemas.microsoft.com/office/drawing/2014/main" id="{B3D0004B-CD1A-450E-9CEF-9F276404B8C3}"/>
              </a:ext>
            </a:extLst>
          </p:cNvPr>
          <p:cNvSpPr/>
          <p:nvPr/>
        </p:nvSpPr>
        <p:spPr>
          <a:xfrm>
            <a:off x="5652120" y="2777445"/>
            <a:ext cx="3270900" cy="523220"/>
          </a:xfrm>
          <a:prstGeom prst="rect">
            <a:avLst/>
          </a:prstGeom>
        </p:spPr>
        <p:txBody>
          <a:bodyPr wrap="square">
            <a:spAutoFit/>
          </a:bodyPr>
          <a:lstStyle/>
          <a:p>
            <a:r>
              <a:rPr lang="en-US" altLang="zh-CN" sz="2800" b="1" dirty="0" err="1">
                <a:solidFill>
                  <a:schemeClr val="bg1"/>
                </a:solidFill>
                <a:latin typeface="宋体" panose="02010600030101010101" pitchFamily="2" charset="-122"/>
                <a:ea typeface="宋体" panose="02010600030101010101" pitchFamily="2" charset="-122"/>
                <a:cs typeface="Times New Roman" pitchFamily="18" charset="0"/>
              </a:rPr>
              <a:t>CheckFileExists</a:t>
            </a:r>
            <a:endParaRPr lang="en-US" altLang="zh-CN" sz="2800" b="1" dirty="0">
              <a:solidFill>
                <a:schemeClr val="bg1"/>
              </a:solidFill>
              <a:latin typeface="宋体" panose="02010600030101010101" pitchFamily="2" charset="-122"/>
              <a:ea typeface="宋体" panose="02010600030101010101" pitchFamily="2" charset="-122"/>
              <a:cs typeface="Times New Roman" pitchFamily="18" charset="0"/>
            </a:endParaRPr>
          </a:p>
        </p:txBody>
      </p:sp>
      <p:sp>
        <p:nvSpPr>
          <p:cNvPr id="73" name="矩形 72">
            <a:extLst>
              <a:ext uri="{FF2B5EF4-FFF2-40B4-BE49-F238E27FC236}">
                <a16:creationId xmlns:a16="http://schemas.microsoft.com/office/drawing/2014/main" id="{094753CA-67DE-47D7-96DD-44366B16E752}"/>
              </a:ext>
            </a:extLst>
          </p:cNvPr>
          <p:cNvSpPr/>
          <p:nvPr/>
        </p:nvSpPr>
        <p:spPr>
          <a:xfrm>
            <a:off x="811237" y="5654199"/>
            <a:ext cx="6623246" cy="1631216"/>
          </a:xfrm>
          <a:prstGeom prst="rect">
            <a:avLst/>
          </a:prstGeom>
        </p:spPr>
        <p:txBody>
          <a:bodyPr wrap="square">
            <a:spAutoFit/>
          </a:bodyPr>
          <a:lstStyle/>
          <a:p>
            <a:r>
              <a:rPr lang="en-US" altLang="zh-CN" sz="2000" b="1" dirty="0">
                <a:solidFill>
                  <a:schemeClr val="bg1"/>
                </a:solidFill>
                <a:latin typeface="宋体" panose="02010600030101010101" pitchFamily="2" charset="-122"/>
                <a:ea typeface="宋体" panose="02010600030101010101" pitchFamily="2" charset="-122"/>
              </a:rPr>
              <a:t>"Word Documents .doc .docx)|*.doc;*.docx"</a:t>
            </a:r>
          </a:p>
          <a:p>
            <a:r>
              <a:rPr lang="en-US" altLang="zh-CN" sz="2000" b="1" dirty="0">
                <a:solidFill>
                  <a:schemeClr val="bg1"/>
                </a:solidFill>
                <a:latin typeface="宋体" panose="02010600030101010101" pitchFamily="2" charset="-122"/>
                <a:ea typeface="宋体" panose="02010600030101010101" pitchFamily="2" charset="-122"/>
              </a:rPr>
              <a:t>+"|Excel Worksheets(.</a:t>
            </a:r>
            <a:r>
              <a:rPr lang="en-US" altLang="zh-CN" sz="2000" b="1" dirty="0" err="1">
                <a:solidFill>
                  <a:schemeClr val="bg1"/>
                </a:solidFill>
                <a:latin typeface="宋体" panose="02010600030101010101" pitchFamily="2" charset="-122"/>
                <a:ea typeface="宋体" panose="02010600030101010101" pitchFamily="2" charset="-122"/>
              </a:rPr>
              <a:t>xls</a:t>
            </a:r>
            <a:r>
              <a:rPr lang="en-US" altLang="zh-CN" sz="2000" b="1" dirty="0">
                <a:solidFill>
                  <a:schemeClr val="bg1"/>
                </a:solidFill>
                <a:latin typeface="宋体" panose="02010600030101010101" pitchFamily="2" charset="-122"/>
                <a:ea typeface="宋体" panose="02010600030101010101" pitchFamily="2" charset="-122"/>
              </a:rPr>
              <a:t>)|*.</a:t>
            </a:r>
            <a:r>
              <a:rPr lang="en-US" altLang="zh-CN" sz="2000" b="1" dirty="0" err="1">
                <a:solidFill>
                  <a:schemeClr val="bg1"/>
                </a:solidFill>
                <a:latin typeface="宋体" panose="02010600030101010101" pitchFamily="2" charset="-122"/>
                <a:ea typeface="宋体" panose="02010600030101010101" pitchFamily="2" charset="-122"/>
              </a:rPr>
              <a:t>xls</a:t>
            </a:r>
            <a:r>
              <a:rPr lang="en-US" altLang="zh-CN" sz="2000" b="1" dirty="0">
                <a:solidFill>
                  <a:schemeClr val="bg1"/>
                </a:solidFill>
                <a:latin typeface="宋体" panose="02010600030101010101" pitchFamily="2" charset="-122"/>
                <a:ea typeface="宋体" panose="02010600030101010101" pitchFamily="2" charset="-122"/>
              </a:rPr>
              <a:t>"</a:t>
            </a:r>
          </a:p>
          <a:p>
            <a:r>
              <a:rPr lang="en-US" altLang="zh-CN" sz="2000" b="1" dirty="0">
                <a:solidFill>
                  <a:schemeClr val="bg1"/>
                </a:solidFill>
                <a:latin typeface="宋体" panose="02010600030101010101" pitchFamily="2" charset="-122"/>
                <a:ea typeface="宋体" panose="02010600030101010101" pitchFamily="2" charset="-122"/>
              </a:rPr>
              <a:t>+ "PowerPoint Presentations(.ppt)|*.ppt"</a:t>
            </a:r>
          </a:p>
          <a:p>
            <a:r>
              <a:rPr lang="en-US" altLang="zh-CN" sz="2000" b="1" dirty="0">
                <a:solidFill>
                  <a:schemeClr val="bg1"/>
                </a:solidFill>
                <a:latin typeface="宋体" panose="02010600030101010101" pitchFamily="2" charset="-122"/>
                <a:ea typeface="宋体" panose="02010600030101010101" pitchFamily="2" charset="-122"/>
              </a:rPr>
              <a:t>+"|Office Files|*.doc;*.</a:t>
            </a:r>
            <a:r>
              <a:rPr lang="en-US" altLang="zh-CN" sz="2000" b="1" dirty="0" err="1">
                <a:solidFill>
                  <a:schemeClr val="bg1"/>
                </a:solidFill>
                <a:latin typeface="宋体" panose="02010600030101010101" pitchFamily="2" charset="-122"/>
                <a:ea typeface="宋体" panose="02010600030101010101" pitchFamily="2" charset="-122"/>
              </a:rPr>
              <a:t>xls</a:t>
            </a:r>
            <a:r>
              <a:rPr lang="en-US" altLang="zh-CN" sz="2000" b="1" dirty="0">
                <a:solidFill>
                  <a:schemeClr val="bg1"/>
                </a:solidFill>
                <a:latin typeface="宋体" panose="02010600030101010101" pitchFamily="2" charset="-122"/>
                <a:ea typeface="宋体" panose="02010600030101010101" pitchFamily="2" charset="-122"/>
              </a:rPr>
              <a:t>;*.ppt"</a:t>
            </a:r>
          </a:p>
          <a:p>
            <a:r>
              <a:rPr lang="en-US" altLang="zh-CN" sz="2000" b="1" dirty="0">
                <a:solidFill>
                  <a:schemeClr val="bg1"/>
                </a:solidFill>
                <a:latin typeface="宋体" panose="02010600030101010101" pitchFamily="2" charset="-122"/>
                <a:ea typeface="宋体" panose="02010600030101010101" pitchFamily="2" charset="-122"/>
              </a:rPr>
              <a:t>+"|All Files|*.*"</a:t>
            </a:r>
            <a:endParaRPr lang="zh-CN" altLang="en-US" sz="2000" b="1" dirty="0">
              <a:solidFill>
                <a:schemeClr val="bg1"/>
              </a:solidFill>
              <a:latin typeface="宋体" panose="02010600030101010101" pitchFamily="2" charset="-122"/>
              <a:ea typeface="宋体" panose="02010600030101010101" pitchFamily="2" charset="-122"/>
            </a:endParaRPr>
          </a:p>
        </p:txBody>
      </p:sp>
      <p:pic>
        <p:nvPicPr>
          <p:cNvPr id="74" name="Picture 6">
            <a:extLst>
              <a:ext uri="{FF2B5EF4-FFF2-40B4-BE49-F238E27FC236}">
                <a16:creationId xmlns:a16="http://schemas.microsoft.com/office/drawing/2014/main" id="{B9327BF3-6891-46DF-8387-3769693D8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325" y="1985660"/>
            <a:ext cx="4728320" cy="12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a:extLst>
              <a:ext uri="{FF2B5EF4-FFF2-40B4-BE49-F238E27FC236}">
                <a16:creationId xmlns:a16="http://schemas.microsoft.com/office/drawing/2014/main" id="{174552BE-3622-499F-BEBA-943896E1D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325" y="6985"/>
            <a:ext cx="4567439" cy="201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00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up)">
                                      <p:cBhvr>
                                        <p:cTn id="12" dur="25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heel(1)">
                                      <p:cBhvr>
                                        <p:cTn id="17" dur="10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58"/>
                                        </p:tgtEl>
                                      </p:cBhvr>
                                    </p:animEffect>
                                    <p:set>
                                      <p:cBhvr>
                                        <p:cTn id="22" dur="1" fill="hold">
                                          <p:stCondLst>
                                            <p:cond delay="499"/>
                                          </p:stCondLst>
                                        </p:cTn>
                                        <p:tgtEl>
                                          <p:spTgt spid="58"/>
                                        </p:tgtEl>
                                        <p:attrNameLst>
                                          <p:attrName>style.visibility</p:attrName>
                                        </p:attrNameLst>
                                      </p:cBhvr>
                                      <p:to>
                                        <p:strVal val="hidden"/>
                                      </p:to>
                                    </p:set>
                                  </p:childTnLst>
                                </p:cTn>
                              </p:par>
                              <p:par>
                                <p:cTn id="23" presetID="21" presetClass="entr" presetSubtype="1"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heel(1)">
                                      <p:cBhvr>
                                        <p:cTn id="25" dur="10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nodeType="clickEffect">
                                  <p:stCondLst>
                                    <p:cond delay="0"/>
                                  </p:stCondLst>
                                  <p:childTnLst>
                                    <p:animEffect transition="out" filter="randombar(horizontal)">
                                      <p:cBhvr>
                                        <p:cTn id="29" dur="500"/>
                                        <p:tgtEl>
                                          <p:spTgt spid="55"/>
                                        </p:tgtEl>
                                      </p:cBhvr>
                                    </p:animEffect>
                                    <p:set>
                                      <p:cBhvr>
                                        <p:cTn id="30" dur="1" fill="hold">
                                          <p:stCondLst>
                                            <p:cond delay="499"/>
                                          </p:stCondLst>
                                        </p:cTn>
                                        <p:tgtEl>
                                          <p:spTgt spid="55"/>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heel(1)">
                                      <p:cBhvr>
                                        <p:cTn id="39" dur="10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250"/>
                                        <p:tgtEl>
                                          <p:spTgt spid="61"/>
                                        </p:tgtEl>
                                      </p:cBhvr>
                                    </p:animEffect>
                                    <p:set>
                                      <p:cBhvr>
                                        <p:cTn id="44" dur="1" fill="hold">
                                          <p:stCondLst>
                                            <p:cond delay="249"/>
                                          </p:stCondLst>
                                        </p:cTn>
                                        <p:tgtEl>
                                          <p:spTgt spid="61"/>
                                        </p:tgtEl>
                                        <p:attrNameLst>
                                          <p:attrName>style.visibility</p:attrName>
                                        </p:attrNameLst>
                                      </p:cBhvr>
                                      <p:to>
                                        <p:strVal val="hidden"/>
                                      </p:to>
                                    </p:set>
                                  </p:childTnLst>
                                </p:cTn>
                              </p:par>
                              <p:par>
                                <p:cTn id="45" presetID="22" presetClass="exit" presetSubtype="1" fill="hold" grpId="1" nodeType="withEffect">
                                  <p:stCondLst>
                                    <p:cond delay="0"/>
                                  </p:stCondLst>
                                  <p:childTnLst>
                                    <p:animEffect transition="out" filter="wipe(up)">
                                      <p:cBhvr>
                                        <p:cTn id="46" dur="500"/>
                                        <p:tgtEl>
                                          <p:spTgt spid="62"/>
                                        </p:tgtEl>
                                      </p:cBhvr>
                                    </p:animEffect>
                                    <p:set>
                                      <p:cBhvr>
                                        <p:cTn id="47" dur="1" fill="hold">
                                          <p:stCondLst>
                                            <p:cond delay="499"/>
                                          </p:stCondLst>
                                        </p:cTn>
                                        <p:tgtEl>
                                          <p:spTgt spid="6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left)">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5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32" fill="hold" nodeType="click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circle(out)">
                                      <p:cBhvr>
                                        <p:cTn id="66" dur="1000"/>
                                        <p:tgtEl>
                                          <p:spTgt spid="74"/>
                                        </p:tgtEl>
                                      </p:cBhvr>
                                    </p:animEffect>
                                  </p:childTnLst>
                                </p:cTn>
                              </p:par>
                            </p:childTnLst>
                          </p:cTn>
                        </p:par>
                        <p:par>
                          <p:cTn id="67" fill="hold">
                            <p:stCondLst>
                              <p:cond delay="1000"/>
                            </p:stCondLst>
                            <p:childTnLst>
                              <p:par>
                                <p:cTn id="68" presetID="21" presetClass="entr" presetSubtype="1" fill="hold" grpId="0"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wheel(1)">
                                      <p:cBhvr>
                                        <p:cTn id="70" dur="1000"/>
                                        <p:tgtEl>
                                          <p:spTgt spid="7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4" fill="hold" grpId="1" nodeType="clickEffect">
                                  <p:stCondLst>
                                    <p:cond delay="0"/>
                                  </p:stCondLst>
                                  <p:childTnLst>
                                    <p:animEffect transition="out" filter="wipe(down)">
                                      <p:cBhvr>
                                        <p:cTn id="74" dur="500"/>
                                        <p:tgtEl>
                                          <p:spTgt spid="73"/>
                                        </p:tgtEl>
                                      </p:cBhvr>
                                    </p:animEffect>
                                    <p:set>
                                      <p:cBhvr>
                                        <p:cTn id="75" dur="1" fill="hold">
                                          <p:stCondLst>
                                            <p:cond delay="499"/>
                                          </p:stCondLst>
                                        </p:cTn>
                                        <p:tgtEl>
                                          <p:spTgt spid="73"/>
                                        </p:tgtEl>
                                        <p:attrNameLst>
                                          <p:attrName>style.visibility</p:attrName>
                                        </p:attrNameLst>
                                      </p:cBhvr>
                                      <p:to>
                                        <p:strVal val="hidden"/>
                                      </p:to>
                                    </p:set>
                                  </p:childTnLst>
                                </p:cTn>
                              </p:par>
                              <p:par>
                                <p:cTn id="76" presetID="22" presetClass="exit" presetSubtype="4" fill="hold" nodeType="withEffect">
                                  <p:stCondLst>
                                    <p:cond delay="0"/>
                                  </p:stCondLst>
                                  <p:childTnLst>
                                    <p:animEffect transition="out" filter="wipe(down)">
                                      <p:cBhvr>
                                        <p:cTn id="77" dur="500"/>
                                        <p:tgtEl>
                                          <p:spTgt spid="74"/>
                                        </p:tgtEl>
                                      </p:cBhvr>
                                    </p:animEffect>
                                    <p:set>
                                      <p:cBhvr>
                                        <p:cTn id="78" dur="1" fill="hold">
                                          <p:stCondLst>
                                            <p:cond delay="499"/>
                                          </p:stCondLst>
                                        </p:cTn>
                                        <p:tgtEl>
                                          <p:spTgt spid="74"/>
                                        </p:tgtEl>
                                        <p:attrNameLst>
                                          <p:attrName>style.visibility</p:attrName>
                                        </p:attrNameLst>
                                      </p:cBhvr>
                                      <p:to>
                                        <p:strVal val="hidden"/>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wipe(left)">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wipe(left)">
                                      <p:cBhvr>
                                        <p:cTn id="87" dur="500"/>
                                        <p:tgtEl>
                                          <p:spTgt spid="6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left)">
                                      <p:cBhvr>
                                        <p:cTn id="92" dur="500"/>
                                        <p:tgtEl>
                                          <p:spTgt spid="7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ipe(left)">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wipe(left)">
                                      <p:cBhvr>
                                        <p:cTn id="107" dur="500"/>
                                        <p:tgtEl>
                                          <p:spTgt spid="7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wipe(left)">
                                      <p:cBhvr>
                                        <p:cTn id="112" dur="500"/>
                                        <p:tgtEl>
                                          <p:spTgt spid="70"/>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32"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circle(out)">
                                      <p:cBhvr>
                                        <p:cTn id="11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4" grpId="0"/>
      <p:bldP spid="61" grpId="0"/>
      <p:bldP spid="61" grpId="1"/>
      <p:bldP spid="62" grpId="0"/>
      <p:bldP spid="62" grpId="1"/>
      <p:bldP spid="63" grpId="0"/>
      <p:bldP spid="64" grpId="0"/>
      <p:bldP spid="65" grpId="0"/>
      <p:bldP spid="66" grpId="0"/>
      <p:bldP spid="67" grpId="0"/>
      <p:bldP spid="68" grpId="0"/>
      <p:bldP spid="69" grpId="0"/>
      <p:bldP spid="70" grpId="0"/>
      <p:bldP spid="71" grpId="0"/>
      <p:bldP spid="72" grpId="0"/>
      <p:bldP spid="73" grpId="0"/>
      <p:bldP spid="7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31E9478-B301-4D40-980A-3CB2423413A0}"/>
              </a:ext>
            </a:extLst>
          </p:cNvPr>
          <p:cNvSpPr txBox="1"/>
          <p:nvPr/>
        </p:nvSpPr>
        <p:spPr>
          <a:xfrm>
            <a:off x="247924" y="-46939"/>
            <a:ext cx="5848076"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C#</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中的文件操作</a:t>
            </a:r>
          </a:p>
        </p:txBody>
      </p:sp>
      <p:sp>
        <p:nvSpPr>
          <p:cNvPr id="34" name="TextBox 16">
            <a:extLst>
              <a:ext uri="{FF2B5EF4-FFF2-40B4-BE49-F238E27FC236}">
                <a16:creationId xmlns:a16="http://schemas.microsoft.com/office/drawing/2014/main" id="{F500B31A-694E-4592-90C8-57EE06F8C772}"/>
              </a:ext>
            </a:extLst>
          </p:cNvPr>
          <p:cNvSpPr txBox="1"/>
          <p:nvPr/>
        </p:nvSpPr>
        <p:spPr>
          <a:xfrm>
            <a:off x="1901191" y="584828"/>
            <a:ext cx="7938889" cy="2554545"/>
          </a:xfrm>
          <a:prstGeom prst="rect">
            <a:avLst/>
          </a:prstGeom>
          <a:noFill/>
        </p:spPr>
        <p:txBody>
          <a:bodyPr wrap="square" rtlCol="0">
            <a:spAutoFit/>
          </a:bodyPr>
          <a:lstStyle/>
          <a:p>
            <a:pPr algn="just"/>
            <a:r>
              <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File</a:t>
            </a:r>
            <a:r>
              <a:rPr lang="zh-CN" altLang="en-US" sz="2000" b="1" dirty="0">
                <a:solidFill>
                  <a:schemeClr val="bg1"/>
                </a:solidFill>
                <a:latin typeface="宋体" panose="02010600030101010101" pitchFamily="2" charset="-122"/>
                <a:ea typeface="宋体" panose="02010600030101010101" pitchFamily="2" charset="-122"/>
              </a:rPr>
              <a:t>来自</a:t>
            </a:r>
            <a:r>
              <a:rPr lang="en-US" altLang="zh-CN" sz="2000" b="1" dirty="0">
                <a:solidFill>
                  <a:schemeClr val="bg1"/>
                </a:solidFill>
                <a:latin typeface="宋体" panose="02010600030101010101" pitchFamily="2" charset="-122"/>
                <a:ea typeface="宋体" panose="02010600030101010101" pitchFamily="2" charset="-122"/>
              </a:rPr>
              <a:t>System.IO</a:t>
            </a:r>
            <a:r>
              <a:rPr lang="zh-CN" altLang="en-US" sz="2000" b="1" dirty="0">
                <a:solidFill>
                  <a:schemeClr val="bg1"/>
                </a:solidFill>
                <a:latin typeface="宋体" panose="02010600030101010101" pitchFamily="2" charset="-122"/>
                <a:ea typeface="宋体" panose="02010600030101010101" pitchFamily="2" charset="-122"/>
              </a:rPr>
              <a:t>命名空间，提供了许多与文件读写有关的静态方法。与其相关的类有</a:t>
            </a:r>
            <a:r>
              <a:rPr lang="en-US" altLang="zh-CN" sz="20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FileInfo</a:t>
            </a: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Directory</a:t>
            </a:r>
            <a:r>
              <a:rPr lang="zh-CN" altLang="en-US" sz="2000" b="1" dirty="0">
                <a:solidFill>
                  <a:schemeClr val="bg1"/>
                </a:solidFill>
                <a:latin typeface="宋体" panose="02010600030101010101" pitchFamily="2" charset="-122"/>
                <a:ea typeface="宋体" panose="02010600030101010101" pitchFamily="2" charset="-122"/>
              </a:rPr>
              <a:t>和</a:t>
            </a:r>
            <a:r>
              <a:rPr lang="en-US" altLang="zh-CN" sz="20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DirectoryInfo</a:t>
            </a:r>
            <a:r>
              <a:rPr lang="zh-CN" altLang="en-US" sz="2000" b="1" dirty="0">
                <a:solidFill>
                  <a:schemeClr val="bg1"/>
                </a:solidFill>
                <a:latin typeface="宋体" panose="02010600030101010101" pitchFamily="2" charset="-122"/>
                <a:ea typeface="宋体" panose="02010600030101010101" pitchFamily="2" charset="-122"/>
              </a:rPr>
              <a:t>等。</a:t>
            </a:r>
            <a:endParaRPr lang="en-US" altLang="zh-CN" sz="2000" b="1" dirty="0">
              <a:solidFill>
                <a:schemeClr val="bg1"/>
              </a:solidFill>
              <a:latin typeface="宋体" panose="02010600030101010101" pitchFamily="2" charset="-122"/>
              <a:ea typeface="宋体" panose="02010600030101010101" pitchFamily="2" charset="-122"/>
            </a:endParaRPr>
          </a:p>
          <a:p>
            <a:pPr algn="just"/>
            <a:r>
              <a:rPr lang="zh-CN" altLang="en-US" sz="2000" b="1" dirty="0">
                <a:solidFill>
                  <a:schemeClr val="bg1"/>
                </a:solidFill>
                <a:latin typeface="宋体" panose="02010600030101010101" pitchFamily="2" charset="-122"/>
                <a:ea typeface="宋体" panose="02010600030101010101" pitchFamily="2" charset="-122"/>
              </a:rPr>
              <a:t>但在进行图像处理时，</a:t>
            </a:r>
            <a:r>
              <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File</a:t>
            </a:r>
            <a:r>
              <a:rPr lang="zh-CN" altLang="en-US" sz="2000" b="1" dirty="0">
                <a:solidFill>
                  <a:schemeClr val="bg1"/>
                </a:solidFill>
                <a:latin typeface="宋体" panose="02010600030101010101" pitchFamily="2" charset="-122"/>
                <a:ea typeface="宋体" panose="02010600030101010101" pitchFamily="2" charset="-122"/>
              </a:rPr>
              <a:t>的作用不大，仅需用来判断一个指定的文件是否存在：</a:t>
            </a:r>
            <a:endParaRPr lang="en-US" altLang="zh-CN" sz="2000" b="1" dirty="0">
              <a:solidFill>
                <a:schemeClr val="bg1"/>
              </a:solidFill>
              <a:latin typeface="宋体" panose="02010600030101010101" pitchFamily="2" charset="-122"/>
              <a:ea typeface="宋体" panose="02010600030101010101" pitchFamily="2" charset="-122"/>
            </a:endParaRPr>
          </a:p>
          <a:p>
            <a:r>
              <a:rPr lang="en-US" altLang="zh-CN" sz="2000" dirty="0">
                <a:solidFill>
                  <a:schemeClr val="bg1"/>
                </a:solidFill>
                <a:latin typeface="宋体" panose="02010600030101010101" pitchFamily="2" charset="-122"/>
                <a:ea typeface="宋体" panose="02010600030101010101" pitchFamily="2" charset="-122"/>
              </a:rPr>
              <a:t>private bool </a:t>
            </a:r>
            <a:r>
              <a:rPr lang="en-US" altLang="zh-CN" sz="2000" dirty="0" err="1">
                <a:solidFill>
                  <a:schemeClr val="bg1"/>
                </a:solidFill>
                <a:latin typeface="宋体" panose="02010600030101010101" pitchFamily="2" charset="-122"/>
                <a:ea typeface="宋体" panose="02010600030101010101" pitchFamily="2" charset="-122"/>
              </a:rPr>
              <a:t>IsFileExists</a:t>
            </a:r>
            <a:r>
              <a:rPr lang="en-US" altLang="zh-CN" sz="2000" dirty="0">
                <a:solidFill>
                  <a:schemeClr val="bg1"/>
                </a:solidFill>
                <a:latin typeface="宋体" panose="02010600030101010101" pitchFamily="2" charset="-122"/>
                <a:ea typeface="宋体" panose="02010600030101010101" pitchFamily="2" charset="-122"/>
              </a:rPr>
              <a:t>(string </a:t>
            </a:r>
            <a:r>
              <a:rPr lang="en-US" altLang="zh-CN" sz="2000" dirty="0" err="1">
                <a:solidFill>
                  <a:schemeClr val="bg1"/>
                </a:solidFill>
                <a:latin typeface="宋体" panose="02010600030101010101" pitchFamily="2" charset="-122"/>
                <a:ea typeface="宋体" panose="02010600030101010101" pitchFamily="2" charset="-122"/>
              </a:rPr>
              <a:t>fileName</a:t>
            </a:r>
            <a:r>
              <a:rPr lang="en-US" altLang="zh-CN" sz="2000" dirty="0">
                <a:solidFill>
                  <a:schemeClr val="bg1"/>
                </a:solidFill>
                <a:latin typeface="宋体" panose="02010600030101010101" pitchFamily="2" charset="-122"/>
                <a:ea typeface="宋体" panose="02010600030101010101" pitchFamily="2" charset="-122"/>
              </a:rPr>
              <a:t>)</a:t>
            </a:r>
          </a:p>
          <a:p>
            <a:r>
              <a:rPr lang="en-US" altLang="zh-CN" sz="2000" dirty="0">
                <a:solidFill>
                  <a:schemeClr val="bg1"/>
                </a:solidFill>
                <a:latin typeface="宋体" panose="02010600030101010101" pitchFamily="2" charset="-122"/>
                <a:ea typeface="宋体" panose="02010600030101010101" pitchFamily="2" charset="-122"/>
              </a:rPr>
              <a:t>{</a:t>
            </a:r>
          </a:p>
          <a:p>
            <a:r>
              <a:rPr lang="en-US" altLang="zh-CN" sz="2000" dirty="0">
                <a:solidFill>
                  <a:schemeClr val="bg1"/>
                </a:solidFill>
                <a:latin typeface="宋体" panose="02010600030101010101" pitchFamily="2" charset="-122"/>
                <a:ea typeface="宋体" panose="02010600030101010101" pitchFamily="2" charset="-122"/>
              </a:rPr>
              <a:t>   return</a:t>
            </a:r>
            <a:r>
              <a:rPr lang="en-US" altLang="zh-CN" sz="2000" dirty="0">
                <a:latin typeface="宋体" panose="02010600030101010101" pitchFamily="2" charset="-122"/>
                <a:ea typeface="宋体" panose="02010600030101010101" pitchFamily="2" charset="-122"/>
              </a:rPr>
              <a:t> </a:t>
            </a:r>
            <a:r>
              <a:rPr lang="en-US" altLang="zh-CN" sz="2000" dirty="0" err="1">
                <a:solidFill>
                  <a:schemeClr val="tx2">
                    <a:lumMod val="60000"/>
                    <a:lumOff val="40000"/>
                  </a:schemeClr>
                </a:solidFill>
                <a:latin typeface="宋体" panose="02010600030101010101" pitchFamily="2" charset="-122"/>
                <a:ea typeface="宋体" panose="02010600030101010101" pitchFamily="2" charset="-122"/>
              </a:rPr>
              <a:t>File</a:t>
            </a:r>
            <a:r>
              <a:rPr lang="en-US" altLang="zh-CN" sz="2000" dirty="0" err="1">
                <a:solidFill>
                  <a:schemeClr val="bg1"/>
                </a:solidFill>
                <a:latin typeface="宋体" panose="02010600030101010101" pitchFamily="2" charset="-122"/>
                <a:ea typeface="宋体" panose="02010600030101010101" pitchFamily="2" charset="-122"/>
              </a:rPr>
              <a:t>.Exists</a:t>
            </a:r>
            <a:r>
              <a:rPr lang="en-US" altLang="zh-CN" sz="2000" dirty="0">
                <a:solidFill>
                  <a:schemeClr val="bg1"/>
                </a:solidFill>
                <a:latin typeface="宋体" panose="02010600030101010101" pitchFamily="2" charset="-122"/>
                <a:ea typeface="宋体" panose="02010600030101010101" pitchFamily="2" charset="-122"/>
              </a:rPr>
              <a:t>(</a:t>
            </a:r>
            <a:r>
              <a:rPr lang="en-US" altLang="zh-CN" sz="2000" dirty="0" err="1">
                <a:solidFill>
                  <a:schemeClr val="bg1"/>
                </a:solidFill>
                <a:latin typeface="宋体" panose="02010600030101010101" pitchFamily="2" charset="-122"/>
                <a:ea typeface="宋体" panose="02010600030101010101" pitchFamily="2" charset="-122"/>
              </a:rPr>
              <a:t>fileName</a:t>
            </a:r>
            <a:r>
              <a:rPr lang="en-US" altLang="zh-CN" sz="2000" dirty="0">
                <a:solidFill>
                  <a:schemeClr val="bg1"/>
                </a:solidFill>
                <a:latin typeface="宋体" panose="02010600030101010101" pitchFamily="2" charset="-122"/>
                <a:ea typeface="宋体" panose="02010600030101010101" pitchFamily="2" charset="-122"/>
              </a:rPr>
              <a:t>) ? true : false;</a:t>
            </a:r>
          </a:p>
          <a:p>
            <a:r>
              <a:rPr lang="zh-CN" altLang="en-US" sz="2000" dirty="0">
                <a:solidFill>
                  <a:schemeClr val="bg1"/>
                </a:solidFill>
                <a:latin typeface="宋体" panose="02010600030101010101" pitchFamily="2" charset="-122"/>
                <a:ea typeface="宋体" panose="02010600030101010101" pitchFamily="2" charset="-122"/>
              </a:rPr>
              <a:t> </a:t>
            </a:r>
            <a:r>
              <a:rPr lang="en-US" altLang="zh-CN" sz="2000" dirty="0">
                <a:solidFill>
                  <a:schemeClr val="bg1"/>
                </a:solidFill>
                <a:latin typeface="宋体" panose="02010600030101010101" pitchFamily="2" charset="-122"/>
                <a:ea typeface="宋体" panose="02010600030101010101" pitchFamily="2" charset="-122"/>
              </a:rPr>
              <a:t>}</a:t>
            </a:r>
            <a:endParaRPr lang="en-US" altLang="zh-CN" sz="2000" b="1" dirty="0">
              <a:solidFill>
                <a:schemeClr val="bg1"/>
              </a:solidFill>
              <a:latin typeface="宋体" panose="02010600030101010101" pitchFamily="2" charset="-122"/>
              <a:ea typeface="宋体" panose="02010600030101010101" pitchFamily="2" charset="-122"/>
            </a:endParaRPr>
          </a:p>
        </p:txBody>
      </p:sp>
      <p:sp>
        <p:nvSpPr>
          <p:cNvPr id="35" name="TextBox 16">
            <a:extLst>
              <a:ext uri="{FF2B5EF4-FFF2-40B4-BE49-F238E27FC236}">
                <a16:creationId xmlns:a16="http://schemas.microsoft.com/office/drawing/2014/main" id="{895CAE2C-378A-4D4B-A648-D737408CD7C9}"/>
              </a:ext>
            </a:extLst>
          </p:cNvPr>
          <p:cNvSpPr txBox="1"/>
          <p:nvPr/>
        </p:nvSpPr>
        <p:spPr>
          <a:xfrm>
            <a:off x="1901191" y="2951400"/>
            <a:ext cx="7616258" cy="1323439"/>
          </a:xfrm>
          <a:prstGeom prst="rect">
            <a:avLst/>
          </a:prstGeom>
          <a:noFill/>
        </p:spPr>
        <p:txBody>
          <a:bodyPr wrap="square" rtlCol="0">
            <a:spAutoFit/>
          </a:bodyPr>
          <a:lstStyle/>
          <a:p>
            <a:pPr algn="just"/>
            <a:r>
              <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Uri</a:t>
            </a:r>
            <a:r>
              <a:rPr lang="zh-CN" altLang="en-US" sz="2000" b="1" dirty="0">
                <a:solidFill>
                  <a:schemeClr val="bg1"/>
                </a:solidFill>
                <a:latin typeface="宋体" panose="02010600030101010101" pitchFamily="2" charset="-122"/>
                <a:ea typeface="宋体" panose="02010600030101010101" pitchFamily="2" charset="-122"/>
              </a:rPr>
              <a:t>来自</a:t>
            </a:r>
            <a:r>
              <a:rPr lang="en-US" altLang="zh-CN" sz="2000" b="1" dirty="0">
                <a:solidFill>
                  <a:schemeClr val="bg1"/>
                </a:solidFill>
                <a:latin typeface="宋体" panose="02010600030101010101" pitchFamily="2" charset="-122"/>
                <a:ea typeface="宋体" panose="02010600030101010101" pitchFamily="2" charset="-122"/>
              </a:rPr>
              <a:t>System</a:t>
            </a:r>
            <a:r>
              <a:rPr lang="zh-CN" altLang="en-US" sz="2000" b="1" dirty="0">
                <a:solidFill>
                  <a:schemeClr val="bg1"/>
                </a:solidFill>
                <a:latin typeface="宋体" panose="02010600030101010101" pitchFamily="2" charset="-122"/>
                <a:ea typeface="宋体" panose="02010600030101010101" pitchFamily="2" charset="-122"/>
              </a:rPr>
              <a:t>命名空间，其主要作用就是为来自网络和本地的资源提供统一的位置标识：</a:t>
            </a:r>
            <a:endParaRPr lang="en-US" altLang="zh-CN" sz="2000" b="1" dirty="0">
              <a:solidFill>
                <a:schemeClr val="bg1"/>
              </a:solidFill>
              <a:latin typeface="宋体" panose="02010600030101010101" pitchFamily="2" charset="-122"/>
              <a:ea typeface="宋体" panose="02010600030101010101" pitchFamily="2" charset="-122"/>
            </a:endParaRPr>
          </a:p>
          <a:p>
            <a:r>
              <a:rPr lang="en-US" altLang="zh-CN" sz="2000" dirty="0">
                <a:solidFill>
                  <a:schemeClr val="tx2">
                    <a:lumMod val="60000"/>
                    <a:lumOff val="40000"/>
                  </a:schemeClr>
                </a:solidFill>
                <a:latin typeface="宋体" panose="02010600030101010101" pitchFamily="2" charset="-122"/>
                <a:ea typeface="宋体" panose="02010600030101010101" pitchFamily="2" charset="-122"/>
              </a:rPr>
              <a:t>Uri</a:t>
            </a:r>
            <a:r>
              <a:rPr lang="en-US" altLang="zh-CN" sz="2000" dirty="0">
                <a:latin typeface="宋体" panose="02010600030101010101" pitchFamily="2" charset="-122"/>
                <a:ea typeface="宋体" panose="02010600030101010101" pitchFamily="2" charset="-122"/>
              </a:rPr>
              <a:t> </a:t>
            </a:r>
            <a:r>
              <a:rPr lang="en-US" altLang="zh-CN" sz="2000" dirty="0" err="1">
                <a:solidFill>
                  <a:schemeClr val="bg1"/>
                </a:solidFill>
                <a:latin typeface="宋体" panose="02010600030101010101" pitchFamily="2" charset="-122"/>
                <a:ea typeface="宋体" panose="02010600030101010101" pitchFamily="2" charset="-122"/>
              </a:rPr>
              <a:t>uri</a:t>
            </a:r>
            <a:r>
              <a:rPr lang="en-US" altLang="zh-CN" sz="2000" dirty="0">
                <a:solidFill>
                  <a:schemeClr val="bg1"/>
                </a:solidFill>
                <a:latin typeface="宋体" panose="02010600030101010101" pitchFamily="2" charset="-122"/>
                <a:ea typeface="宋体" panose="02010600030101010101" pitchFamily="2" charset="-122"/>
              </a:rPr>
              <a:t> =</a:t>
            </a:r>
          </a:p>
          <a:p>
            <a:r>
              <a:rPr lang="en-US" altLang="zh-CN" sz="2000" dirty="0">
                <a:solidFill>
                  <a:schemeClr val="bg1"/>
                </a:solidFill>
                <a:latin typeface="宋体" panose="02010600030101010101" pitchFamily="2" charset="-122"/>
                <a:ea typeface="宋体" panose="02010600030101010101" pitchFamily="2" charset="-122"/>
              </a:rPr>
              <a:t> new </a:t>
            </a:r>
            <a:r>
              <a:rPr lang="en-US" altLang="zh-CN" sz="2000" dirty="0">
                <a:solidFill>
                  <a:schemeClr val="tx2">
                    <a:lumMod val="60000"/>
                    <a:lumOff val="40000"/>
                  </a:schemeClr>
                </a:solidFill>
                <a:latin typeface="宋体" panose="02010600030101010101" pitchFamily="2" charset="-122"/>
                <a:ea typeface="宋体" panose="02010600030101010101" pitchFamily="2" charset="-122"/>
              </a:rPr>
              <a:t>Uri</a:t>
            </a:r>
            <a:r>
              <a:rPr lang="en-US" altLang="zh-CN" sz="2000" dirty="0">
                <a:solidFill>
                  <a:schemeClr val="bg1"/>
                </a:solidFill>
                <a:latin typeface="宋体" panose="02010600030101010101" pitchFamily="2" charset="-122"/>
                <a:ea typeface="宋体" panose="02010600030101010101" pitchFamily="2" charset="-122"/>
              </a:rPr>
              <a:t>(</a:t>
            </a:r>
            <a:r>
              <a:rPr lang="en-US" altLang="zh-CN" sz="2000" dirty="0" err="1">
                <a:solidFill>
                  <a:schemeClr val="bg1"/>
                </a:solidFill>
                <a:latin typeface="宋体" panose="02010600030101010101" pitchFamily="2" charset="-122"/>
                <a:ea typeface="宋体" panose="02010600030101010101" pitchFamily="2" charset="-122"/>
              </a:rPr>
              <a:t>addstr,</a:t>
            </a:r>
            <a:r>
              <a:rPr lang="en-US" altLang="zh-CN" sz="2000" dirty="0" err="1">
                <a:solidFill>
                  <a:schemeClr val="tx2">
                    <a:lumMod val="60000"/>
                    <a:lumOff val="40000"/>
                  </a:schemeClr>
                </a:solidFill>
                <a:latin typeface="宋体" panose="02010600030101010101" pitchFamily="2" charset="-122"/>
                <a:ea typeface="宋体" panose="02010600030101010101" pitchFamily="2" charset="-122"/>
              </a:rPr>
              <a:t>UriKind</a:t>
            </a:r>
            <a:r>
              <a:rPr lang="en-US" altLang="zh-CN" sz="2000" dirty="0" err="1">
                <a:solidFill>
                  <a:schemeClr val="bg1"/>
                </a:solidFill>
                <a:latin typeface="宋体" panose="02010600030101010101" pitchFamily="2" charset="-122"/>
                <a:ea typeface="宋体" panose="02010600030101010101" pitchFamily="2" charset="-122"/>
              </a:rPr>
              <a:t>.RelativeOrAbsolute</a:t>
            </a:r>
            <a:r>
              <a:rPr lang="en-US" altLang="zh-CN" sz="2000" dirty="0">
                <a:solidFill>
                  <a:schemeClr val="bg1"/>
                </a:solidFill>
                <a:latin typeface="宋体" panose="02010600030101010101" pitchFamily="2" charset="-122"/>
                <a:ea typeface="宋体" panose="02010600030101010101" pitchFamily="2" charset="-122"/>
              </a:rPr>
              <a:t>);</a:t>
            </a:r>
          </a:p>
        </p:txBody>
      </p:sp>
      <p:sp>
        <p:nvSpPr>
          <p:cNvPr id="36" name="TextBox 16">
            <a:extLst>
              <a:ext uri="{FF2B5EF4-FFF2-40B4-BE49-F238E27FC236}">
                <a16:creationId xmlns:a16="http://schemas.microsoft.com/office/drawing/2014/main" id="{0EA810A8-C8E2-4E17-8374-CC4DB06E44F9}"/>
              </a:ext>
            </a:extLst>
          </p:cNvPr>
          <p:cNvSpPr txBox="1"/>
          <p:nvPr/>
        </p:nvSpPr>
        <p:spPr>
          <a:xfrm>
            <a:off x="1910863" y="4183489"/>
            <a:ext cx="8370273" cy="2862322"/>
          </a:xfrm>
          <a:prstGeom prst="rect">
            <a:avLst/>
          </a:prstGeom>
          <a:noFill/>
        </p:spPr>
        <p:txBody>
          <a:bodyPr wrap="square" rtlCol="0">
            <a:spAutoFit/>
          </a:bodyPr>
          <a:lstStyle/>
          <a:p>
            <a:pPr algn="just"/>
            <a:r>
              <a:rPr lang="en-US" altLang="zh-CN" sz="20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FileStream</a:t>
            </a:r>
            <a:r>
              <a:rPr lang="zh-CN" altLang="en-US" sz="2000" b="1" dirty="0">
                <a:solidFill>
                  <a:schemeClr val="bg1"/>
                </a:solidFill>
                <a:latin typeface="宋体" panose="02010600030101010101" pitchFamily="2" charset="-122"/>
                <a:ea typeface="宋体" panose="02010600030101010101" pitchFamily="2" charset="-122"/>
              </a:rPr>
              <a:t>来自</a:t>
            </a:r>
            <a:r>
              <a:rPr lang="en-US" altLang="zh-CN" sz="2000" b="1" dirty="0">
                <a:solidFill>
                  <a:schemeClr val="bg1"/>
                </a:solidFill>
                <a:latin typeface="宋体" panose="02010600030101010101" pitchFamily="2" charset="-122"/>
                <a:ea typeface="宋体" panose="02010600030101010101" pitchFamily="2" charset="-122"/>
              </a:rPr>
              <a:t>System.IO</a:t>
            </a:r>
            <a:r>
              <a:rPr lang="zh-CN" altLang="en-US" sz="2000" b="1" dirty="0">
                <a:solidFill>
                  <a:schemeClr val="bg1"/>
                </a:solidFill>
                <a:latin typeface="宋体" panose="02010600030101010101" pitchFamily="2" charset="-122"/>
                <a:ea typeface="宋体" panose="02010600030101010101" pitchFamily="2" charset="-122"/>
              </a:rPr>
              <a:t>命名空间，提供各种基于</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字节</a:t>
            </a:r>
            <a:r>
              <a:rPr lang="zh-CN" altLang="en-US" sz="2000" b="1" dirty="0">
                <a:solidFill>
                  <a:schemeClr val="bg1"/>
                </a:solidFill>
                <a:latin typeface="宋体" panose="02010600030101010101" pitchFamily="2" charset="-122"/>
                <a:ea typeface="宋体" panose="02010600030101010101" pitchFamily="2" charset="-122"/>
              </a:rPr>
              <a:t>的文档读、写处理实例方法。但在进行图像处理时，它的主要作用是用来提供一个数据记录容器：</a:t>
            </a:r>
            <a:endParaRPr lang="en-US" altLang="zh-CN" sz="2000" b="1" dirty="0">
              <a:solidFill>
                <a:schemeClr val="bg1"/>
              </a:solidFill>
              <a:latin typeface="宋体" panose="02010600030101010101" pitchFamily="2" charset="-122"/>
              <a:ea typeface="宋体" panose="02010600030101010101" pitchFamily="2" charset="-122"/>
            </a:endParaRPr>
          </a:p>
          <a:p>
            <a:pPr algn="just"/>
            <a:r>
              <a:rPr lang="en-US" altLang="zh-CN" sz="2000" dirty="0" err="1">
                <a:solidFill>
                  <a:schemeClr val="tx2">
                    <a:lumMod val="60000"/>
                    <a:lumOff val="40000"/>
                  </a:schemeClr>
                </a:solidFill>
                <a:latin typeface="Consolas" panose="020B0609020204030204" pitchFamily="49" charset="0"/>
              </a:rPr>
              <a:t>BitmapEncoder</a:t>
            </a:r>
            <a:r>
              <a:rPr lang="en-US" altLang="zh-CN" sz="2000" dirty="0"/>
              <a:t> </a:t>
            </a:r>
            <a:r>
              <a:rPr lang="en-US" altLang="zh-CN" sz="2000" dirty="0">
                <a:solidFill>
                  <a:schemeClr val="bg1"/>
                </a:solidFill>
              </a:rPr>
              <a:t>encoder = </a:t>
            </a:r>
            <a:r>
              <a:rPr lang="en-US" altLang="zh-CN" sz="2000" dirty="0" err="1">
                <a:solidFill>
                  <a:schemeClr val="bg1"/>
                </a:solidFill>
              </a:rPr>
              <a:t>GetImageEncoder</a:t>
            </a:r>
            <a:r>
              <a:rPr lang="en-US" altLang="zh-CN" sz="2000" dirty="0">
                <a:solidFill>
                  <a:schemeClr val="bg1"/>
                </a:solidFill>
              </a:rPr>
              <a:t>(</a:t>
            </a:r>
            <a:r>
              <a:rPr lang="en-US" altLang="zh-CN" sz="2000" dirty="0" err="1">
                <a:solidFill>
                  <a:schemeClr val="bg1"/>
                </a:solidFill>
              </a:rPr>
              <a:t>imageType</a:t>
            </a:r>
            <a:r>
              <a:rPr lang="en-US" altLang="zh-CN" sz="2000" dirty="0">
                <a:solidFill>
                  <a:schemeClr val="bg1"/>
                </a:solidFill>
              </a:rPr>
              <a:t>);</a:t>
            </a:r>
          </a:p>
          <a:p>
            <a:r>
              <a:rPr lang="en-US" altLang="zh-CN" sz="2000" dirty="0" err="1">
                <a:solidFill>
                  <a:schemeClr val="bg1"/>
                </a:solidFill>
              </a:rPr>
              <a:t>encoder.Frames.Add</a:t>
            </a:r>
            <a:r>
              <a:rPr lang="en-US" altLang="zh-CN" sz="2000" dirty="0">
                <a:solidFill>
                  <a:schemeClr val="bg1"/>
                </a:solidFill>
              </a:rPr>
              <a:t>( </a:t>
            </a:r>
            <a:r>
              <a:rPr lang="en-US" altLang="zh-CN" sz="2000" dirty="0" err="1">
                <a:solidFill>
                  <a:schemeClr val="bg1"/>
                </a:solidFill>
              </a:rPr>
              <a:t>BitmapFrame.Create</a:t>
            </a:r>
            <a:r>
              <a:rPr lang="en-US" altLang="zh-CN" sz="2000" dirty="0">
                <a:solidFill>
                  <a:schemeClr val="bg1"/>
                </a:solidFill>
              </a:rPr>
              <a:t>(</a:t>
            </a:r>
            <a:r>
              <a:rPr lang="en-US" altLang="zh-CN" sz="2000" dirty="0" err="1">
                <a:solidFill>
                  <a:schemeClr val="bg1"/>
                </a:solidFill>
              </a:rPr>
              <a:t>ResultImage</a:t>
            </a:r>
            <a:r>
              <a:rPr lang="en-US" altLang="zh-CN" sz="2000" dirty="0">
                <a:solidFill>
                  <a:schemeClr val="bg1"/>
                </a:solidFill>
              </a:rPr>
              <a:t>));</a:t>
            </a:r>
          </a:p>
          <a:p>
            <a:r>
              <a:rPr lang="en-US" altLang="zh-CN" sz="2000" dirty="0" err="1">
                <a:solidFill>
                  <a:schemeClr val="tx2">
                    <a:lumMod val="60000"/>
                    <a:lumOff val="40000"/>
                  </a:schemeClr>
                </a:solidFill>
                <a:latin typeface="Consolas" panose="020B0609020204030204" pitchFamily="49" charset="0"/>
              </a:rPr>
              <a:t>FileStream</a:t>
            </a:r>
            <a:r>
              <a:rPr lang="en-US" altLang="zh-CN" sz="2000" dirty="0"/>
              <a:t> </a:t>
            </a:r>
            <a:r>
              <a:rPr lang="en-US" altLang="zh-CN" sz="2000" dirty="0">
                <a:solidFill>
                  <a:schemeClr val="bg1"/>
                </a:solidFill>
              </a:rPr>
              <a:t>stream = </a:t>
            </a:r>
            <a:r>
              <a:rPr lang="en-US" altLang="zh-CN" sz="2000" dirty="0">
                <a:solidFill>
                  <a:srgbClr val="0000FF"/>
                </a:solidFill>
                <a:latin typeface="Consolas" panose="020B0609020204030204" pitchFamily="49" charset="0"/>
              </a:rPr>
              <a:t>new</a:t>
            </a:r>
            <a:r>
              <a:rPr lang="en-US" altLang="zh-CN" sz="2000" dirty="0">
                <a:solidFill>
                  <a:srgbClr val="000000"/>
                </a:solidFill>
                <a:latin typeface="Consolas" panose="020B0609020204030204" pitchFamily="49" charset="0"/>
              </a:rPr>
              <a:t> </a:t>
            </a:r>
            <a:r>
              <a:rPr lang="en-US" altLang="zh-CN" sz="2000" dirty="0" err="1">
                <a:solidFill>
                  <a:schemeClr val="tx2">
                    <a:lumMod val="60000"/>
                    <a:lumOff val="40000"/>
                  </a:schemeClr>
                </a:solidFill>
                <a:latin typeface="Consolas" panose="020B0609020204030204" pitchFamily="49" charset="0"/>
              </a:rPr>
              <a:t>FileStream</a:t>
            </a:r>
            <a:r>
              <a:rPr lang="en-US" altLang="zh-CN" sz="2000" dirty="0">
                <a:solidFill>
                  <a:schemeClr val="bg1"/>
                </a:solidFill>
                <a:latin typeface="Consolas" panose="020B0609020204030204" pitchFamily="49" charset="0"/>
              </a:rPr>
              <a:t>(</a:t>
            </a:r>
          </a:p>
          <a:p>
            <a:r>
              <a:rPr lang="en-US" altLang="zh-CN" sz="2000" dirty="0">
                <a:solidFill>
                  <a:schemeClr val="bg1"/>
                </a:solidFill>
                <a:latin typeface="Consolas" panose="020B0609020204030204" pitchFamily="49" charset="0"/>
              </a:rPr>
              <a:t>                </a:t>
            </a:r>
            <a:r>
              <a:rPr lang="en-US" altLang="zh-CN" sz="2000" dirty="0" err="1">
                <a:solidFill>
                  <a:schemeClr val="bg1"/>
                </a:solidFill>
                <a:latin typeface="Consolas" panose="020B0609020204030204" pitchFamily="49" charset="0"/>
              </a:rPr>
              <a:t>imageName</a:t>
            </a:r>
            <a:r>
              <a:rPr lang="en-US" altLang="zh-CN" sz="2000" dirty="0">
                <a:solidFill>
                  <a:schemeClr val="bg1"/>
                </a:solidFill>
                <a:latin typeface="Consolas" panose="020B0609020204030204" pitchFamily="49" charset="0"/>
              </a:rPr>
              <a:t>, </a:t>
            </a:r>
            <a:r>
              <a:rPr lang="en-US" altLang="zh-CN" sz="2000" dirty="0" err="1">
                <a:solidFill>
                  <a:schemeClr val="tx2">
                    <a:lumMod val="60000"/>
                    <a:lumOff val="40000"/>
                  </a:schemeClr>
                </a:solidFill>
                <a:latin typeface="Consolas" panose="020B0609020204030204" pitchFamily="49" charset="0"/>
              </a:rPr>
              <a:t>FileMode</a:t>
            </a:r>
            <a:r>
              <a:rPr lang="en-US" altLang="zh-CN" sz="2000" dirty="0" err="1">
                <a:solidFill>
                  <a:schemeClr val="bg1"/>
                </a:solidFill>
                <a:latin typeface="Consolas" panose="020B0609020204030204" pitchFamily="49" charset="0"/>
              </a:rPr>
              <a:t>.Create</a:t>
            </a:r>
            <a:r>
              <a:rPr lang="en-US" altLang="zh-CN" sz="2000" dirty="0">
                <a:solidFill>
                  <a:schemeClr val="bg1"/>
                </a:solidFill>
                <a:latin typeface="Consolas" panose="020B0609020204030204" pitchFamily="49" charset="0"/>
              </a:rPr>
              <a:t>);</a:t>
            </a:r>
            <a:endParaRPr lang="en-US" altLang="zh-CN" sz="2000" dirty="0">
              <a:solidFill>
                <a:schemeClr val="bg1"/>
              </a:solidFill>
            </a:endParaRPr>
          </a:p>
          <a:p>
            <a:r>
              <a:rPr lang="en-US" altLang="zh-CN" sz="2000" dirty="0" err="1">
                <a:solidFill>
                  <a:schemeClr val="bg1"/>
                </a:solidFill>
              </a:rPr>
              <a:t>encoder.Save</a:t>
            </a:r>
            <a:r>
              <a:rPr lang="en-US" altLang="zh-CN" sz="2000" dirty="0">
                <a:solidFill>
                  <a:schemeClr val="bg1"/>
                </a:solidFill>
              </a:rPr>
              <a:t>(stream);       </a:t>
            </a:r>
          </a:p>
          <a:p>
            <a:r>
              <a:rPr lang="en-US" altLang="zh-CN" sz="2000" dirty="0" err="1">
                <a:solidFill>
                  <a:schemeClr val="bg1"/>
                </a:solidFill>
              </a:rPr>
              <a:t>stream.Close</a:t>
            </a:r>
            <a:r>
              <a:rPr lang="en-US" altLang="zh-CN" sz="2000" dirty="0">
                <a:solidFill>
                  <a:schemeClr val="bg1"/>
                </a:solidFill>
              </a:rPr>
              <a:t>();</a:t>
            </a:r>
            <a:endParaRPr lang="en-US" altLang="zh-CN" sz="2000" b="1" dirty="0">
              <a:solidFill>
                <a:schemeClr val="bg1"/>
              </a:solidFill>
              <a:latin typeface="+mn-ea"/>
            </a:endParaRPr>
          </a:p>
        </p:txBody>
      </p:sp>
      <p:sp>
        <p:nvSpPr>
          <p:cNvPr id="37" name="TextBox 64">
            <a:extLst>
              <a:ext uri="{FF2B5EF4-FFF2-40B4-BE49-F238E27FC236}">
                <a16:creationId xmlns:a16="http://schemas.microsoft.com/office/drawing/2014/main" id="{DA2F8899-494B-4E88-9829-C8BEB369141A}"/>
              </a:ext>
            </a:extLst>
          </p:cNvPr>
          <p:cNvSpPr txBox="1"/>
          <p:nvPr/>
        </p:nvSpPr>
        <p:spPr>
          <a:xfrm>
            <a:off x="1255491" y="2507499"/>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文件操作类</a:t>
            </a:r>
          </a:p>
        </p:txBody>
      </p:sp>
      <p:sp>
        <p:nvSpPr>
          <p:cNvPr id="3" name="文本框 2">
            <a:extLst>
              <a:ext uri="{FF2B5EF4-FFF2-40B4-BE49-F238E27FC236}">
                <a16:creationId xmlns:a16="http://schemas.microsoft.com/office/drawing/2014/main" id="{A465F798-45FF-4F33-ADB9-BD1386EAEF5D}"/>
              </a:ext>
            </a:extLst>
          </p:cNvPr>
          <p:cNvSpPr txBox="1"/>
          <p:nvPr/>
        </p:nvSpPr>
        <p:spPr>
          <a:xfrm>
            <a:off x="10281136" y="1148862"/>
            <a:ext cx="1535726" cy="2585323"/>
          </a:xfrm>
          <a:prstGeom prst="rect">
            <a:avLst/>
          </a:prstGeom>
          <a:noFill/>
        </p:spPr>
        <p:txBody>
          <a:bodyPr wrap="square" rtlCol="0">
            <a:spAutoFit/>
          </a:bodyPr>
          <a:lstStyle/>
          <a:p>
            <a:r>
              <a:rPr lang="en-US" altLang="zh-CN" dirty="0">
                <a:solidFill>
                  <a:schemeClr val="bg1"/>
                </a:solidFill>
              </a:rPr>
              <a:t>C#</a:t>
            </a:r>
            <a:r>
              <a:rPr lang="zh-CN" altLang="en-US" dirty="0">
                <a:solidFill>
                  <a:schemeClr val="bg1"/>
                </a:solidFill>
              </a:rPr>
              <a:t>中的文件操作类主要包括</a:t>
            </a:r>
            <a:r>
              <a:rPr lang="en-US" altLang="zh-CN" dirty="0">
                <a:solidFill>
                  <a:schemeClr val="bg1"/>
                </a:solidFill>
              </a:rPr>
              <a:t>File</a:t>
            </a:r>
            <a:r>
              <a:rPr lang="zh-CN" altLang="en-US" dirty="0">
                <a:solidFill>
                  <a:schemeClr val="bg1"/>
                </a:solidFill>
              </a:rPr>
              <a:t>、</a:t>
            </a:r>
            <a:r>
              <a:rPr lang="en-US" altLang="zh-CN" dirty="0" err="1">
                <a:solidFill>
                  <a:schemeClr val="bg1"/>
                </a:solidFill>
              </a:rPr>
              <a:t>FileStream</a:t>
            </a:r>
            <a:r>
              <a:rPr lang="zh-CN" altLang="en-US" dirty="0">
                <a:solidFill>
                  <a:schemeClr val="bg1"/>
                </a:solidFill>
              </a:rPr>
              <a:t>、</a:t>
            </a:r>
            <a:r>
              <a:rPr lang="en-US" altLang="zh-CN" dirty="0" err="1">
                <a:solidFill>
                  <a:schemeClr val="bg1"/>
                </a:solidFill>
              </a:rPr>
              <a:t>FileInfo</a:t>
            </a:r>
            <a:r>
              <a:rPr lang="zh-CN" altLang="en-US" dirty="0">
                <a:solidFill>
                  <a:schemeClr val="bg1"/>
                </a:solidFill>
              </a:rPr>
              <a:t>、</a:t>
            </a:r>
            <a:r>
              <a:rPr lang="en-US" altLang="zh-CN" dirty="0">
                <a:solidFill>
                  <a:schemeClr val="bg1"/>
                </a:solidFill>
              </a:rPr>
              <a:t>Directory</a:t>
            </a:r>
            <a:r>
              <a:rPr lang="zh-CN" altLang="en-US" dirty="0">
                <a:solidFill>
                  <a:schemeClr val="bg1"/>
                </a:solidFill>
              </a:rPr>
              <a:t>、</a:t>
            </a:r>
            <a:r>
              <a:rPr lang="en-US" altLang="zh-CN" dirty="0" err="1">
                <a:solidFill>
                  <a:schemeClr val="bg1"/>
                </a:solidFill>
              </a:rPr>
              <a:t>DirectoryInfo</a:t>
            </a:r>
            <a:r>
              <a:rPr lang="zh-CN" altLang="en-US" dirty="0">
                <a:solidFill>
                  <a:schemeClr val="bg1"/>
                </a:solidFill>
              </a:rPr>
              <a:t>、</a:t>
            </a:r>
            <a:r>
              <a:rPr lang="en-US" altLang="zh-CN" dirty="0" err="1">
                <a:solidFill>
                  <a:schemeClr val="bg1"/>
                </a:solidFill>
              </a:rPr>
              <a:t>Url</a:t>
            </a:r>
            <a:r>
              <a:rPr lang="zh-CN" altLang="en-US" dirty="0">
                <a:solidFill>
                  <a:schemeClr val="bg1"/>
                </a:solidFill>
              </a:rPr>
              <a:t>等</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141961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1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750"/>
                                        <p:tgtEl>
                                          <p:spTgt spid="34"/>
                                        </p:tgtEl>
                                      </p:cBhvr>
                                    </p:animEffect>
                                    <p:set>
                                      <p:cBhvr>
                                        <p:cTn id="17" dur="1" fill="hold">
                                          <p:stCondLst>
                                            <p:cond delay="749"/>
                                          </p:stCondLst>
                                        </p:cTn>
                                        <p:tgtEl>
                                          <p:spTgt spid="3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10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750"/>
                                        <p:tgtEl>
                                          <p:spTgt spid="35"/>
                                        </p:tgtEl>
                                      </p:cBhvr>
                                    </p:animEffect>
                                    <p:set>
                                      <p:cBhvr>
                                        <p:cTn id="27" dur="1" fill="hold">
                                          <p:stCondLst>
                                            <p:cond delay="749"/>
                                          </p:stCondLst>
                                        </p:cTn>
                                        <p:tgtEl>
                                          <p:spTgt spid="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P spid="36"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3E43B-D6D2-4F4D-ADFF-5A8A28D6AE5D}"/>
              </a:ext>
            </a:extLst>
          </p:cNvPr>
          <p:cNvSpPr>
            <a:spLocks noGrp="1"/>
          </p:cNvSpPr>
          <p:nvPr>
            <p:ph type="title"/>
          </p:nvPr>
        </p:nvSpPr>
        <p:spPr/>
        <p:txBody>
          <a:bodyPr/>
          <a:lstStyle/>
          <a:p>
            <a:endParaRPr lang="zh-CN" altLang="en-US"/>
          </a:p>
        </p:txBody>
      </p:sp>
      <p:sp>
        <p:nvSpPr>
          <p:cNvPr id="4" name="TextBox 16">
            <a:extLst>
              <a:ext uri="{FF2B5EF4-FFF2-40B4-BE49-F238E27FC236}">
                <a16:creationId xmlns:a16="http://schemas.microsoft.com/office/drawing/2014/main" id="{19E42D59-1925-40EE-A537-EE2BF736A1ED}"/>
              </a:ext>
            </a:extLst>
          </p:cNvPr>
          <p:cNvSpPr txBox="1">
            <a:spLocks noGrp="1"/>
          </p:cNvSpPr>
          <p:nvPr>
            <p:ph idx="1"/>
          </p:nvPr>
        </p:nvSpPr>
        <p:spPr>
          <a:xfrm>
            <a:off x="838200" y="1825625"/>
            <a:ext cx="10515600" cy="4351338"/>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这三个类均来自</a:t>
            </a:r>
            <a:r>
              <a:rPr lang="en-US" altLang="zh-CN" sz="2800" b="1" dirty="0" err="1">
                <a:solidFill>
                  <a:schemeClr val="bg1"/>
                </a:solidFill>
                <a:latin typeface="宋体" panose="02010600030101010101" pitchFamily="2" charset="-122"/>
                <a:ea typeface="宋体" panose="02010600030101010101" pitchFamily="2" charset="-122"/>
              </a:rPr>
              <a:t>System.Windows</a:t>
            </a:r>
            <a:r>
              <a:rPr lang="en-US" altLang="zh-CN" sz="2800" b="1" dirty="0">
                <a:solidFill>
                  <a:schemeClr val="bg1"/>
                </a:solidFill>
                <a:latin typeface="宋体" panose="02010600030101010101" pitchFamily="2" charset="-122"/>
                <a:ea typeface="宋体" panose="02010600030101010101" pitchFamily="2" charset="-122"/>
              </a:rPr>
              <a:t>.</a:t>
            </a:r>
          </a:p>
          <a:p>
            <a:pPr algn="just"/>
            <a:r>
              <a:rPr lang="en-US" altLang="zh-CN" sz="2800" b="1" dirty="0" err="1">
                <a:solidFill>
                  <a:schemeClr val="bg1"/>
                </a:solidFill>
                <a:latin typeface="宋体" panose="02010600030101010101" pitchFamily="2" charset="-122"/>
                <a:ea typeface="宋体" panose="02010600030101010101" pitchFamily="2" charset="-122"/>
              </a:rPr>
              <a:t>Media.Imaging</a:t>
            </a:r>
            <a:r>
              <a:rPr lang="zh-CN" altLang="en-US" sz="2800" b="1" dirty="0">
                <a:solidFill>
                  <a:schemeClr val="bg1"/>
                </a:solidFill>
                <a:latin typeface="宋体" panose="02010600030101010101" pitchFamily="2" charset="-122"/>
                <a:ea typeface="宋体" panose="02010600030101010101" pitchFamily="2" charset="-122"/>
              </a:rPr>
              <a:t>命名空间；是进行图像处理的三个最基本的类。其中，</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BitmapFrame</a:t>
            </a:r>
            <a:r>
              <a:rPr lang="zh-CN" altLang="en-US" sz="2800" b="1" dirty="0">
                <a:solidFill>
                  <a:schemeClr val="bg1"/>
                </a:solidFill>
                <a:latin typeface="宋体" panose="02010600030101010101" pitchFamily="2" charset="-122"/>
                <a:ea typeface="宋体" panose="02010600030101010101" pitchFamily="2" charset="-122"/>
              </a:rPr>
              <a:t>用于图像编码器提供多帧融合能力；</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BitmapImage</a:t>
            </a:r>
            <a:r>
              <a:rPr lang="zh-CN" altLang="en-US" sz="2800" b="1" dirty="0">
                <a:solidFill>
                  <a:schemeClr val="bg1"/>
                </a:solidFill>
                <a:latin typeface="宋体" panose="02010600030101010101" pitchFamily="2" charset="-122"/>
                <a:ea typeface="宋体" panose="02010600030101010101" pitchFamily="2" charset="-122"/>
              </a:rPr>
              <a:t>主要用于与底层文件的交互，为</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WriteableBitmap</a:t>
            </a:r>
            <a:r>
              <a:rPr lang="zh-CN" altLang="en-US" sz="2800" b="1" dirty="0">
                <a:solidFill>
                  <a:schemeClr val="bg1"/>
                </a:solidFill>
                <a:latin typeface="宋体" panose="02010600030101010101" pitchFamily="2" charset="-122"/>
                <a:ea typeface="宋体" panose="02010600030101010101" pitchFamily="2" charset="-122"/>
              </a:rPr>
              <a:t>提供数据源；而</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WriteableBitmap</a:t>
            </a:r>
            <a:r>
              <a:rPr lang="zh-CN" altLang="en-US" sz="2800" b="1" dirty="0">
                <a:solidFill>
                  <a:schemeClr val="bg1"/>
                </a:solidFill>
                <a:latin typeface="宋体" panose="02010600030101010101" pitchFamily="2" charset="-122"/>
                <a:ea typeface="宋体" panose="02010600030101010101" pitchFamily="2" charset="-122"/>
              </a:rPr>
              <a:t>是最核心的类，一般用它为</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Image</a:t>
            </a:r>
            <a:r>
              <a:rPr lang="zh-CN" altLang="en-US" sz="2800" b="1" dirty="0">
                <a:solidFill>
                  <a:schemeClr val="bg1"/>
                </a:solidFill>
                <a:latin typeface="宋体" panose="02010600030101010101" pitchFamily="2" charset="-122"/>
                <a:ea typeface="宋体" panose="02010600030101010101" pitchFamily="2" charset="-122"/>
              </a:rPr>
              <a:t>提供数据；为图像处理提供了方便的属性和方法</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5" name="TextBox 16">
            <a:extLst>
              <a:ext uri="{FF2B5EF4-FFF2-40B4-BE49-F238E27FC236}">
                <a16:creationId xmlns:a16="http://schemas.microsoft.com/office/drawing/2014/main" id="{9250855F-62AB-4133-86AA-DC8DD4EFC925}"/>
              </a:ext>
            </a:extLst>
          </p:cNvPr>
          <p:cNvSpPr txBox="1"/>
          <p:nvPr/>
        </p:nvSpPr>
        <p:spPr>
          <a:xfrm>
            <a:off x="838200" y="4496018"/>
            <a:ext cx="8229599" cy="1815882"/>
          </a:xfrm>
          <a:prstGeom prst="rect">
            <a:avLst/>
          </a:prstGeom>
          <a:noFill/>
        </p:spPr>
        <p:txBody>
          <a:bodyPr wrap="square" rtlCol="0">
            <a:spAutoFit/>
          </a:bodyPr>
          <a:lstStyle/>
          <a:p>
            <a:pPr algn="just"/>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BackBuffer</a:t>
            </a:r>
            <a:r>
              <a:rPr lang="zh-CN" altLang="en-US" sz="2800" b="1" dirty="0">
                <a:solidFill>
                  <a:schemeClr val="bg1"/>
                </a:solidFill>
                <a:latin typeface="宋体" panose="02010600030101010101" pitchFamily="2" charset="-122"/>
                <a:ea typeface="宋体" panose="02010600030101010101" pitchFamily="2" charset="-122"/>
              </a:rPr>
              <a:t>返回图像数据块的首地址指针（</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IntPtr</a:t>
            </a:r>
            <a:r>
              <a:rPr lang="zh-CN" altLang="en-US" sz="2800" b="1" dirty="0">
                <a:solidFill>
                  <a:schemeClr val="bg1"/>
                </a:solidFill>
                <a:latin typeface="宋体" panose="02010600030101010101" pitchFamily="2" charset="-122"/>
                <a:ea typeface="宋体" panose="02010600030101010101" pitchFamily="2" charset="-122"/>
              </a:rPr>
              <a:t>）。可以根据需要转换为其它类型的指针：</a:t>
            </a:r>
            <a:endParaRPr lang="en-US" altLang="zh-CN" sz="2800" b="1" dirty="0">
              <a:solidFill>
                <a:schemeClr val="bg1"/>
              </a:solidFill>
              <a:latin typeface="宋体" panose="02010600030101010101" pitchFamily="2" charset="-122"/>
              <a:ea typeface="宋体" panose="02010600030101010101" pitchFamily="2" charset="-122"/>
            </a:endParaRPr>
          </a:p>
          <a:p>
            <a:pPr algn="just"/>
            <a:r>
              <a:rPr lang="en-US" altLang="zh-CN" sz="2800" b="1" dirty="0">
                <a:solidFill>
                  <a:schemeClr val="tx2">
                    <a:lumMod val="60000"/>
                    <a:lumOff val="40000"/>
                  </a:schemeClr>
                </a:solidFill>
                <a:latin typeface="宋体" panose="02010600030101010101" pitchFamily="2" charset="-122"/>
                <a:ea typeface="宋体" panose="02010600030101010101" pitchFamily="2" charset="-122"/>
              </a:rPr>
              <a:t>byte</a:t>
            </a:r>
            <a:r>
              <a:rPr lang="en-US" altLang="zh-CN" sz="2800" b="1" dirty="0">
                <a:solidFill>
                  <a:schemeClr val="bg1"/>
                </a:solidFill>
                <a:latin typeface="宋体" panose="02010600030101010101" pitchFamily="2" charset="-122"/>
                <a:ea typeface="宋体" panose="02010600030101010101" pitchFamily="2" charset="-122"/>
              </a:rPr>
              <a:t>* </a:t>
            </a:r>
            <a:r>
              <a:rPr lang="en-US" altLang="zh-CN" sz="2800" b="1" dirty="0" err="1">
                <a:solidFill>
                  <a:schemeClr val="bg1"/>
                </a:solidFill>
                <a:latin typeface="宋体" panose="02010600030101010101" pitchFamily="2" charset="-122"/>
                <a:ea typeface="宋体" panose="02010600030101010101" pitchFamily="2" charset="-122"/>
              </a:rPr>
              <a:t>pBackBuffer</a:t>
            </a:r>
            <a:r>
              <a:rPr lang="en-US" altLang="zh-CN" sz="2800" b="1" dirty="0">
                <a:solidFill>
                  <a:schemeClr val="bg1"/>
                </a:solidFill>
                <a:latin typeface="宋体" panose="02010600030101010101" pitchFamily="2" charset="-122"/>
                <a:ea typeface="宋体" panose="02010600030101010101" pitchFamily="2" charset="-122"/>
              </a:rPr>
              <a:t> = (</a:t>
            </a:r>
            <a:r>
              <a:rPr lang="en-US" altLang="zh-CN" sz="2800" b="1" dirty="0">
                <a:solidFill>
                  <a:schemeClr val="tx2">
                    <a:lumMod val="60000"/>
                    <a:lumOff val="40000"/>
                  </a:schemeClr>
                </a:solidFill>
                <a:latin typeface="宋体" panose="02010600030101010101" pitchFamily="2" charset="-122"/>
                <a:ea typeface="宋体" panose="02010600030101010101" pitchFamily="2" charset="-122"/>
              </a:rPr>
              <a:t>byte</a:t>
            </a:r>
            <a:r>
              <a:rPr lang="en-US" altLang="zh-CN" sz="2800" b="1" dirty="0">
                <a:solidFill>
                  <a:schemeClr val="bg1"/>
                </a:solidFill>
                <a:latin typeface="宋体" panose="02010600030101010101" pitchFamily="2" charset="-122"/>
                <a:ea typeface="宋体" panose="02010600030101010101" pitchFamily="2" charset="-122"/>
              </a:rPr>
              <a:t>*)</a:t>
            </a:r>
            <a:r>
              <a:rPr lang="en-US" altLang="zh-CN" sz="2800" b="1" dirty="0" err="1">
                <a:solidFill>
                  <a:schemeClr val="bg1"/>
                </a:solidFill>
                <a:latin typeface="宋体" panose="02010600030101010101" pitchFamily="2" charset="-122"/>
                <a:ea typeface="宋体" panose="02010600030101010101" pitchFamily="2" charset="-122"/>
              </a:rPr>
              <a:t>wb.BackBuffer</a:t>
            </a:r>
            <a:r>
              <a:rPr lang="en-US" altLang="zh-CN" sz="2800" b="1" dirty="0">
                <a:solidFill>
                  <a:schemeClr val="bg1"/>
                </a:solidFill>
                <a:latin typeface="宋体" panose="02010600030101010101" pitchFamily="2" charset="-122"/>
                <a:ea typeface="宋体" panose="02010600030101010101" pitchFamily="2" charset="-122"/>
              </a:rPr>
              <a:t>;</a:t>
            </a:r>
          </a:p>
          <a:p>
            <a:pPr algn="just"/>
            <a:r>
              <a:rPr lang="en-US" altLang="zh-CN" sz="2800" b="1" dirty="0">
                <a:solidFill>
                  <a:schemeClr val="tx2">
                    <a:lumMod val="60000"/>
                    <a:lumOff val="40000"/>
                  </a:schemeClr>
                </a:solidFill>
                <a:latin typeface="宋体" panose="02010600030101010101" pitchFamily="2" charset="-122"/>
                <a:ea typeface="宋体" panose="02010600030101010101" pitchFamily="2" charset="-122"/>
              </a:rPr>
              <a:t>byte</a:t>
            </a:r>
            <a:r>
              <a:rPr lang="en-US" altLang="zh-CN" sz="2800" b="1"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value = *</a:t>
            </a:r>
            <a:r>
              <a:rPr lang="en-US" altLang="zh-CN" sz="2800" b="1" dirty="0" err="1">
                <a:solidFill>
                  <a:schemeClr val="bg1"/>
                </a:solidFill>
                <a:latin typeface="宋体" panose="02010600030101010101" pitchFamily="2" charset="-122"/>
                <a:ea typeface="宋体" panose="02010600030101010101" pitchFamily="2" charset="-122"/>
              </a:rPr>
              <a:t>pBackBuffer</a:t>
            </a:r>
            <a:r>
              <a:rPr lang="en-US" altLang="zh-CN" sz="2800" b="1" dirty="0">
                <a:solidFill>
                  <a:schemeClr val="bg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54301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31E9478-B301-4D40-980A-3CB2423413A0}"/>
              </a:ext>
            </a:extLst>
          </p:cNvPr>
          <p:cNvSpPr txBox="1"/>
          <p:nvPr/>
        </p:nvSpPr>
        <p:spPr>
          <a:xfrm>
            <a:off x="293622" y="23801"/>
            <a:ext cx="610615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WPF</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中的图像操作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7" name="TextBox 64">
            <a:extLst>
              <a:ext uri="{FF2B5EF4-FFF2-40B4-BE49-F238E27FC236}">
                <a16:creationId xmlns:a16="http://schemas.microsoft.com/office/drawing/2014/main" id="{DA2F8899-494B-4E88-9829-C8BEB369141A}"/>
              </a:ext>
            </a:extLst>
          </p:cNvPr>
          <p:cNvSpPr txBox="1"/>
          <p:nvPr/>
        </p:nvSpPr>
        <p:spPr>
          <a:xfrm>
            <a:off x="34057" y="2481558"/>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图像操作类</a:t>
            </a:r>
          </a:p>
        </p:txBody>
      </p:sp>
      <p:sp>
        <p:nvSpPr>
          <p:cNvPr id="33" name="TextBox 16">
            <a:extLst>
              <a:ext uri="{FF2B5EF4-FFF2-40B4-BE49-F238E27FC236}">
                <a16:creationId xmlns:a16="http://schemas.microsoft.com/office/drawing/2014/main" id="{6BBF883E-CAE4-48A3-BC9F-5896349C3998}"/>
              </a:ext>
            </a:extLst>
          </p:cNvPr>
          <p:cNvSpPr txBox="1"/>
          <p:nvPr/>
        </p:nvSpPr>
        <p:spPr>
          <a:xfrm>
            <a:off x="1462365" y="615275"/>
            <a:ext cx="7241219" cy="2677656"/>
          </a:xfrm>
          <a:prstGeom prst="rect">
            <a:avLst/>
          </a:prstGeom>
          <a:noFill/>
        </p:spPr>
        <p:txBody>
          <a:bodyPr wrap="square" rtlCol="0">
            <a:spAutoFit/>
          </a:bodyPr>
          <a:lstStyle/>
          <a:p>
            <a:pPr algn="just"/>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BackBufferStride</a:t>
            </a:r>
            <a:r>
              <a:rPr lang="zh-CN" altLang="en-US" sz="2800" b="1" dirty="0">
                <a:solidFill>
                  <a:schemeClr val="bg1"/>
                </a:solidFill>
                <a:latin typeface="宋体" panose="02010600030101010101" pitchFamily="2" charset="-122"/>
                <a:ea typeface="宋体" panose="02010600030101010101" pitchFamily="2" charset="-122"/>
              </a:rPr>
              <a:t>返回记录一行图像数据所需要的字节数</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。在用指针读取数据时要用它计算地址偏移：比如宽度为</a:t>
            </a:r>
            <a:r>
              <a:rPr lang="en-US" altLang="zh-CN" sz="2800" b="1" dirty="0">
                <a:solidFill>
                  <a:schemeClr val="bg1"/>
                </a:solidFill>
                <a:latin typeface="宋体" panose="02010600030101010101" pitchFamily="2" charset="-122"/>
                <a:ea typeface="宋体" panose="02010600030101010101" pitchFamily="2" charset="-122"/>
              </a:rPr>
              <a:t>90</a:t>
            </a:r>
            <a:r>
              <a:rPr lang="zh-CN" altLang="en-US" sz="2800" b="1" dirty="0">
                <a:solidFill>
                  <a:schemeClr val="bg1"/>
                </a:solidFill>
                <a:latin typeface="宋体" panose="02010600030101010101" pitchFamily="2" charset="-122"/>
                <a:ea typeface="宋体" panose="02010600030101010101" pitchFamily="2" charset="-122"/>
              </a:rPr>
              <a:t>像素的</a:t>
            </a:r>
            <a:r>
              <a:rPr lang="en-US" altLang="zh-CN" sz="2800" b="1" dirty="0">
                <a:solidFill>
                  <a:schemeClr val="bg1"/>
                </a:solidFill>
                <a:latin typeface="宋体" panose="02010600030101010101" pitchFamily="2" charset="-122"/>
                <a:ea typeface="宋体" panose="02010600030101010101" pitchFamily="2" charset="-122"/>
              </a:rPr>
              <a:t>8</a:t>
            </a:r>
            <a:r>
              <a:rPr lang="zh-CN" altLang="en-US" sz="2800" b="1" dirty="0">
                <a:solidFill>
                  <a:schemeClr val="bg1"/>
                </a:solidFill>
                <a:latin typeface="宋体" panose="02010600030101010101" pitchFamily="2" charset="-122"/>
                <a:ea typeface="宋体" panose="02010600030101010101" pitchFamily="2" charset="-122"/>
              </a:rPr>
              <a:t>位深度灰度图像，一行的字节数为   ，仅前   个字节才是有效数据，后</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字节仅占位</a:t>
            </a:r>
            <a:r>
              <a:rPr lang="zh-CN" altLang="en-US" sz="2800" b="1" dirty="0">
                <a:latin typeface="+mn-ea"/>
              </a:rPr>
              <a:t>。</a:t>
            </a:r>
            <a:endParaRPr lang="en-US" altLang="zh-CN" sz="2800" b="1" dirty="0">
              <a:latin typeface="+mn-ea"/>
            </a:endParaRPr>
          </a:p>
        </p:txBody>
      </p:sp>
      <p:sp>
        <p:nvSpPr>
          <p:cNvPr id="45" name="TextBox 16">
            <a:extLst>
              <a:ext uri="{FF2B5EF4-FFF2-40B4-BE49-F238E27FC236}">
                <a16:creationId xmlns:a16="http://schemas.microsoft.com/office/drawing/2014/main" id="{D5A0BABC-F28F-420D-AD2E-A63C3D5F1CB6}"/>
              </a:ext>
            </a:extLst>
          </p:cNvPr>
          <p:cNvSpPr txBox="1"/>
          <p:nvPr/>
        </p:nvSpPr>
        <p:spPr>
          <a:xfrm>
            <a:off x="1462367" y="3149943"/>
            <a:ext cx="7241217" cy="1384995"/>
          </a:xfrm>
          <a:prstGeom prst="rect">
            <a:avLst/>
          </a:prstGeom>
          <a:noFill/>
        </p:spPr>
        <p:txBody>
          <a:bodyPr wrap="square" rtlCol="0">
            <a:spAutoFit/>
          </a:bodyPr>
          <a:lstStyle/>
          <a:p>
            <a:pPr algn="just"/>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Palette</a:t>
            </a:r>
            <a:r>
              <a:rPr lang="zh-CN" altLang="en-US" sz="2800" b="1" dirty="0">
                <a:solidFill>
                  <a:schemeClr val="bg1"/>
                </a:solidFill>
                <a:latin typeface="宋体" panose="02010600030101010101" pitchFamily="2" charset="-122"/>
                <a:ea typeface="宋体" panose="02010600030101010101" pitchFamily="2" charset="-122"/>
              </a:rPr>
              <a:t>即图像的调色模板，在彩色图像、灰度图像、和黑白图像没有意义；它仅用在索引图像中。</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52" name="TextBox 16">
            <a:extLst>
              <a:ext uri="{FF2B5EF4-FFF2-40B4-BE49-F238E27FC236}">
                <a16:creationId xmlns:a16="http://schemas.microsoft.com/office/drawing/2014/main" id="{A8D5B349-2199-41EE-93A2-4DEA06EEB2BD}"/>
              </a:ext>
            </a:extLst>
          </p:cNvPr>
          <p:cNvSpPr txBox="1"/>
          <p:nvPr/>
        </p:nvSpPr>
        <p:spPr>
          <a:xfrm>
            <a:off x="2992712" y="5538166"/>
            <a:ext cx="8444753" cy="954107"/>
          </a:xfrm>
          <a:prstGeom prst="rect">
            <a:avLst/>
          </a:prstGeom>
          <a:noFill/>
        </p:spPr>
        <p:txBody>
          <a:bodyPr wrap="square" rtlCol="0">
            <a:spAutoFit/>
          </a:bodyPr>
          <a:lstStyle/>
          <a:p>
            <a:r>
              <a:rPr lang="en-US" altLang="zh-CN" sz="2800" dirty="0" err="1">
                <a:solidFill>
                  <a:srgbClr val="007D9A"/>
                </a:solidFill>
                <a:latin typeface="宋体" panose="02010600030101010101" pitchFamily="2" charset="-122"/>
                <a:ea typeface="宋体" panose="02010600030101010101" pitchFamily="2" charset="-122"/>
              </a:rPr>
              <a:t>WritePixels</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a:solidFill>
                  <a:srgbClr val="0101FD"/>
                </a:solidFill>
                <a:latin typeface="宋体" panose="02010600030101010101" pitchFamily="2" charset="-122"/>
                <a:ea typeface="宋体" panose="02010600030101010101" pitchFamily="2" charset="-122"/>
              </a:rPr>
              <a:t>Int32Rect</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sourceRect</a:t>
            </a:r>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rgbClr val="0101FD"/>
                </a:solidFill>
                <a:latin typeface="宋体" panose="02010600030101010101" pitchFamily="2" charset="-122"/>
                <a:ea typeface="宋体" panose="02010600030101010101" pitchFamily="2" charset="-122"/>
              </a:rPr>
              <a:t>IntPtr</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a:solidFill>
                  <a:schemeClr val="bg1"/>
                </a:solidFill>
                <a:latin typeface="宋体" panose="02010600030101010101" pitchFamily="2" charset="-122"/>
                <a:ea typeface="宋体" panose="02010600030101010101" pitchFamily="2" charset="-122"/>
              </a:rPr>
              <a:t>buffer, </a:t>
            </a:r>
            <a:r>
              <a:rPr lang="en-US" altLang="zh-CN" sz="2800" dirty="0">
                <a:solidFill>
                  <a:srgbClr val="0101FD"/>
                </a:solidFill>
                <a:latin typeface="宋体" panose="02010600030101010101" pitchFamily="2" charset="-122"/>
                <a:ea typeface="宋体" panose="02010600030101010101" pitchFamily="2" charset="-122"/>
              </a:rPr>
              <a:t>int</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bufferSize</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a:solidFill>
                  <a:srgbClr val="0101FD"/>
                </a:solidFill>
                <a:latin typeface="宋体" panose="02010600030101010101" pitchFamily="2" charset="-122"/>
                <a:ea typeface="宋体" panose="02010600030101010101" pitchFamily="2" charset="-122"/>
              </a:rPr>
              <a:t>int </a:t>
            </a:r>
            <a:r>
              <a:rPr lang="en-US" altLang="zh-CN" sz="2800" dirty="0">
                <a:solidFill>
                  <a:schemeClr val="bg1"/>
                </a:solidFill>
                <a:latin typeface="宋体" panose="02010600030101010101" pitchFamily="2" charset="-122"/>
                <a:ea typeface="宋体" panose="02010600030101010101" pitchFamily="2" charset="-122"/>
              </a:rPr>
              <a:t>stride);</a:t>
            </a:r>
            <a:endParaRPr lang="zh-CN" altLang="en-US" sz="28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1943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250"/>
                                        <p:tgtEl>
                                          <p:spTgt spid="37"/>
                                        </p:tgtEl>
                                      </p:cBhvr>
                                    </p:animEffect>
                                  </p:childTnLst>
                                </p:cTn>
                              </p:par>
                            </p:childTnLst>
                          </p:cTn>
                        </p:par>
                        <p:par>
                          <p:cTn id="13" fill="hold">
                            <p:stCondLst>
                              <p:cond delay="250"/>
                            </p:stCondLst>
                            <p:childTnLst>
                              <p:par>
                                <p:cTn id="14" presetID="22" presetClass="entr" presetSubtype="1"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10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up)">
                                      <p:cBhvr>
                                        <p:cTn id="25" dur="1000"/>
                                        <p:tgtEl>
                                          <p:spTgt spid="45"/>
                                        </p:tgtEl>
                                      </p:cBhvr>
                                    </p:animEffect>
                                  </p:childTnLst>
                                </p:cTn>
                              </p:par>
                            </p:childTnLst>
                          </p:cTn>
                        </p:par>
                        <p:par>
                          <p:cTn id="26" fill="hold">
                            <p:stCondLst>
                              <p:cond delay="1500"/>
                            </p:stCondLst>
                            <p:childTnLst>
                              <p:par>
                                <p:cTn id="27" presetID="22" presetClass="exit" presetSubtype="4" fill="hold" grpId="1" nodeType="afterEffect">
                                  <p:stCondLst>
                                    <p:cond delay="0"/>
                                  </p:stCondLst>
                                  <p:childTnLst>
                                    <p:animEffect transition="out" filter="wipe(down)">
                                      <p:cBhvr>
                                        <p:cTn id="28" dur="250"/>
                                        <p:tgtEl>
                                          <p:spTgt spid="45"/>
                                        </p:tgtEl>
                                      </p:cBhvr>
                                    </p:animEffect>
                                    <p:set>
                                      <p:cBhvr>
                                        <p:cTn id="29" dur="1" fill="hold">
                                          <p:stCondLst>
                                            <p:cond delay="249"/>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1000"/>
                                        <p:tgtEl>
                                          <p:spTgt spid="52"/>
                                        </p:tgtEl>
                                      </p:cBhvr>
                                    </p:animEffect>
                                  </p:childTnLst>
                                </p:cTn>
                              </p:par>
                              <p:par>
                                <p:cTn id="35" presetID="22" presetClass="exit" presetSubtype="4" fill="hold" grpId="1" nodeType="withEffect">
                                  <p:stCondLst>
                                    <p:cond delay="0"/>
                                  </p:stCondLst>
                                  <p:childTnLst>
                                    <p:animEffect transition="out" filter="wipe(down)">
                                      <p:cBhvr>
                                        <p:cTn id="36" dur="500"/>
                                        <p:tgtEl>
                                          <p:spTgt spid="52"/>
                                        </p:tgtEl>
                                      </p:cBhvr>
                                    </p:animEffect>
                                    <p:set>
                                      <p:cBhvr>
                                        <p:cTn id="37"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7" grpId="0"/>
      <p:bldP spid="33" grpId="0"/>
      <p:bldP spid="33" grpId="1"/>
      <p:bldP spid="45" grpId="0"/>
      <p:bldP spid="45" grpId="1"/>
      <p:bldP spid="52" grpId="0"/>
      <p:bldP spid="52"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685A06A-AE1C-4095-ABD7-B7097BA3F4AE}"/>
              </a:ext>
            </a:extLst>
          </p:cNvPr>
          <p:cNvSpPr>
            <a:spLocks noGrp="1"/>
          </p:cNvSpPr>
          <p:nvPr>
            <p:ph idx="1"/>
          </p:nvPr>
        </p:nvSpPr>
        <p:spPr>
          <a:xfrm>
            <a:off x="429456" y="3604682"/>
            <a:ext cx="10515600" cy="4351338"/>
          </a:xfrm>
          <a:prstGeom prst="rect">
            <a:avLst/>
          </a:prstGeom>
        </p:spPr>
        <p:txBody>
          <a:bodyPr wrap="square">
            <a:spAutoFit/>
          </a:bodyPr>
          <a:lstStyle/>
          <a:p>
            <a:r>
              <a:rPr lang="en-US" altLang="zh-CN" sz="2800" dirty="0">
                <a:solidFill>
                  <a:srgbClr val="0101FD"/>
                </a:solidFill>
                <a:latin typeface="宋体" panose="02010600030101010101" pitchFamily="2" charset="-122"/>
                <a:ea typeface="宋体" panose="02010600030101010101" pitchFamily="2" charset="-122"/>
              </a:rPr>
              <a:t>static</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a:solidFill>
                  <a:srgbClr val="0101FD"/>
                </a:solidFill>
                <a:latin typeface="宋体" panose="02010600030101010101" pitchFamily="2" charset="-122"/>
                <a:ea typeface="宋体" panose="02010600030101010101" pitchFamily="2" charset="-122"/>
              </a:rPr>
              <a:t>void</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rgbClr val="007D9A"/>
                </a:solidFill>
                <a:latin typeface="宋体" panose="02010600030101010101" pitchFamily="2" charset="-122"/>
                <a:ea typeface="宋体" panose="02010600030101010101" pitchFamily="2" charset="-122"/>
              </a:rPr>
              <a:t>ErasePixel</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MouseEventArgs</a:t>
            </a:r>
            <a:r>
              <a:rPr lang="en-US" altLang="zh-CN" sz="2800" dirty="0">
                <a:solidFill>
                  <a:schemeClr val="bg1"/>
                </a:solidFill>
                <a:latin typeface="宋体" panose="02010600030101010101" pitchFamily="2" charset="-122"/>
                <a:ea typeface="宋体" panose="02010600030101010101" pitchFamily="2" charset="-122"/>
              </a:rPr>
              <a:t> e)</a:t>
            </a:r>
          </a:p>
          <a:p>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a:solidFill>
                  <a:srgbClr val="0101FD"/>
                </a:solidFill>
                <a:latin typeface="宋体" panose="02010600030101010101" pitchFamily="2" charset="-122"/>
                <a:ea typeface="宋体" panose="02010600030101010101" pitchFamily="2" charset="-122"/>
              </a:rPr>
              <a:t>byte</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ColorData</a:t>
            </a:r>
            <a:r>
              <a:rPr lang="en-US" altLang="zh-CN" sz="2800" dirty="0">
                <a:solidFill>
                  <a:schemeClr val="bg1"/>
                </a:solidFill>
                <a:latin typeface="宋体" panose="02010600030101010101" pitchFamily="2" charset="-122"/>
                <a:ea typeface="宋体" panose="02010600030101010101" pitchFamily="2" charset="-122"/>
              </a:rPr>
              <a:t> = { 0, 0, 0, 0 };</a:t>
            </a:r>
          </a:p>
          <a:p>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a:solidFill>
                  <a:schemeClr val="bg1"/>
                </a:solidFill>
                <a:latin typeface="宋体" panose="02010600030101010101" pitchFamily="2" charset="-122"/>
                <a:ea typeface="宋体" panose="02010600030101010101" pitchFamily="2" charset="-122"/>
              </a:rPr>
              <a:t>Int32Rect </a:t>
            </a:r>
            <a:r>
              <a:rPr lang="en-US" altLang="zh-CN" sz="2800" dirty="0" err="1">
                <a:solidFill>
                  <a:schemeClr val="bg1"/>
                </a:solidFill>
                <a:latin typeface="宋体" panose="02010600030101010101" pitchFamily="2" charset="-122"/>
                <a:ea typeface="宋体" panose="02010600030101010101" pitchFamily="2" charset="-122"/>
              </a:rPr>
              <a:t>rect</a:t>
            </a:r>
            <a:r>
              <a:rPr lang="en-US" altLang="zh-CN" sz="2800" dirty="0">
                <a:solidFill>
                  <a:schemeClr val="bg1"/>
                </a:solidFill>
                <a:latin typeface="宋体" panose="02010600030101010101" pitchFamily="2" charset="-122"/>
                <a:ea typeface="宋体" panose="02010600030101010101" pitchFamily="2" charset="-122"/>
              </a:rPr>
              <a:t> = </a:t>
            </a:r>
            <a:r>
              <a:rPr lang="en-US" altLang="zh-CN" sz="2800" dirty="0">
                <a:solidFill>
                  <a:srgbClr val="0101FD"/>
                </a:solidFill>
                <a:latin typeface="宋体" panose="02010600030101010101" pitchFamily="2" charset="-122"/>
                <a:ea typeface="宋体" panose="02010600030101010101" pitchFamily="2" charset="-122"/>
              </a:rPr>
              <a:t>new</a:t>
            </a:r>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a:solidFill>
                  <a:schemeClr val="bg1"/>
                </a:solidFill>
                <a:latin typeface="宋体" panose="02010600030101010101" pitchFamily="2" charset="-122"/>
                <a:ea typeface="宋体" panose="02010600030101010101" pitchFamily="2" charset="-122"/>
              </a:rPr>
              <a:t>Int32Rect( </a:t>
            </a:r>
          </a:p>
          <a:p>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a:solidFill>
                  <a:srgbClr val="0101FD"/>
                </a:solidFill>
                <a:latin typeface="宋体" panose="02010600030101010101" pitchFamily="2" charset="-122"/>
                <a:ea typeface="宋体" panose="02010600030101010101" pitchFamily="2" charset="-122"/>
              </a:rPr>
              <a:t>int</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e.GetPosition</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i</a:t>
            </a:r>
            <a:r>
              <a:rPr lang="en-US" altLang="zh-CN" sz="2800" dirty="0">
                <a:solidFill>
                  <a:schemeClr val="bg1"/>
                </a:solidFill>
                <a:latin typeface="宋体" panose="02010600030101010101" pitchFamily="2" charset="-122"/>
                <a:ea typeface="宋体" panose="02010600030101010101" pitchFamily="2" charset="-122"/>
              </a:rPr>
              <a:t>).X),</a:t>
            </a:r>
          </a:p>
          <a:p>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a:solidFill>
                  <a:srgbClr val="0101FD"/>
                </a:solidFill>
                <a:latin typeface="宋体" panose="02010600030101010101" pitchFamily="2" charset="-122"/>
                <a:ea typeface="宋体" panose="02010600030101010101" pitchFamily="2" charset="-122"/>
              </a:rPr>
              <a:t>int</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e.GetPosition</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i</a:t>
            </a:r>
            <a:r>
              <a:rPr lang="en-US" altLang="zh-CN" sz="2800" dirty="0">
                <a:solidFill>
                  <a:schemeClr val="bg1"/>
                </a:solidFill>
                <a:latin typeface="宋体" panose="02010600030101010101" pitchFamily="2" charset="-122"/>
                <a:ea typeface="宋体" panose="02010600030101010101" pitchFamily="2" charset="-122"/>
              </a:rPr>
              <a:t>).Y),1, 1);</a:t>
            </a:r>
          </a:p>
          <a:p>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writeableBitmap.WritePixels</a:t>
            </a:r>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rect</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ColorData</a:t>
            </a:r>
            <a:r>
              <a:rPr lang="en-US" altLang="zh-CN" sz="2800" dirty="0">
                <a:solidFill>
                  <a:schemeClr val="bg1"/>
                </a:solidFill>
                <a:latin typeface="宋体" panose="02010600030101010101" pitchFamily="2" charset="-122"/>
                <a:ea typeface="宋体" panose="02010600030101010101" pitchFamily="2" charset="-122"/>
              </a:rPr>
              <a:t>, 4, 0);</a:t>
            </a:r>
          </a:p>
          <a:p>
            <a:r>
              <a:rPr lang="en-US" altLang="zh-CN" sz="2800" dirty="0">
                <a:solidFill>
                  <a:schemeClr val="bg1"/>
                </a:solidFill>
                <a:latin typeface="宋体" panose="02010600030101010101" pitchFamily="2" charset="-122"/>
                <a:ea typeface="宋体" panose="02010600030101010101" pitchFamily="2" charset="-122"/>
              </a:rPr>
              <a:t>}</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5" name="TextBox 16">
            <a:extLst>
              <a:ext uri="{FF2B5EF4-FFF2-40B4-BE49-F238E27FC236}">
                <a16:creationId xmlns:a16="http://schemas.microsoft.com/office/drawing/2014/main" id="{F4F221CF-214D-4041-9BA3-746D5FF84A42}"/>
              </a:ext>
            </a:extLst>
          </p:cNvPr>
          <p:cNvSpPr txBox="1"/>
          <p:nvPr/>
        </p:nvSpPr>
        <p:spPr>
          <a:xfrm>
            <a:off x="429456" y="0"/>
            <a:ext cx="7241219" cy="2246769"/>
          </a:xfrm>
          <a:prstGeom prst="rect">
            <a:avLst/>
          </a:prstGeom>
          <a:noFill/>
        </p:spPr>
        <p:txBody>
          <a:bodyPr wrap="square" rtlCol="0">
            <a:spAutoFit/>
          </a:bodyPr>
          <a:lstStyle/>
          <a:p>
            <a:pPr algn="just"/>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Height</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Width</a:t>
            </a:r>
            <a:r>
              <a:rPr lang="zh-CN" altLang="en-US" sz="2800" b="1" dirty="0">
                <a:solidFill>
                  <a:schemeClr val="bg1"/>
                </a:solidFill>
                <a:latin typeface="宋体" panose="02010600030101010101" pitchFamily="2" charset="-122"/>
                <a:ea typeface="宋体" panose="02010600030101010101" pitchFamily="2" charset="-122"/>
              </a:rPr>
              <a:t>是在像素密度为</a:t>
            </a:r>
            <a:r>
              <a:rPr lang="en-US" altLang="zh-CN" sz="2800" b="1" dirty="0">
                <a:solidFill>
                  <a:schemeClr val="bg1"/>
                </a:solidFill>
                <a:latin typeface="宋体" panose="02010600030101010101" pitchFamily="2" charset="-122"/>
                <a:ea typeface="宋体" panose="02010600030101010101" pitchFamily="2" charset="-122"/>
              </a:rPr>
              <a:t>96dpi</a:t>
            </a:r>
            <a:r>
              <a:rPr lang="zh-CN" altLang="en-US" sz="2800" b="1" dirty="0">
                <a:solidFill>
                  <a:schemeClr val="bg1"/>
                </a:solidFill>
                <a:latin typeface="宋体" panose="02010600030101010101" pitchFamily="2" charset="-122"/>
                <a:ea typeface="宋体" panose="02010600030101010101" pitchFamily="2" charset="-122"/>
              </a:rPr>
              <a:t>的设备上显示图像时所需的像素数。而</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DpiY</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DpiX</a:t>
            </a:r>
            <a:r>
              <a:rPr lang="zh-CN" altLang="en-US" sz="2800" b="1" dirty="0">
                <a:solidFill>
                  <a:schemeClr val="bg1"/>
                </a:solidFill>
                <a:latin typeface="宋体" panose="02010600030101010101" pitchFamily="2" charset="-122"/>
                <a:ea typeface="宋体" panose="02010600030101010101" pitchFamily="2" charset="-122"/>
              </a:rPr>
              <a:t>则是在图像生成时的像素密度。它们与</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PixelHeight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PixelWidth</a:t>
            </a:r>
            <a:r>
              <a:rPr lang="zh-CN" altLang="en-US" sz="2800" b="1" dirty="0">
                <a:solidFill>
                  <a:schemeClr val="bg1"/>
                </a:solidFill>
                <a:latin typeface="宋体" panose="02010600030101010101" pitchFamily="2" charset="-122"/>
                <a:ea typeface="宋体" panose="02010600030101010101" pitchFamily="2" charset="-122"/>
              </a:rPr>
              <a:t>存在关系：</a:t>
            </a:r>
            <a:endParaRPr lang="en-US" altLang="zh-CN" sz="2800" b="1" dirty="0">
              <a:solidFill>
                <a:schemeClr val="bg1"/>
              </a:solidFill>
              <a:latin typeface="宋体" panose="02010600030101010101" pitchFamily="2" charset="-122"/>
              <a:ea typeface="宋体" panose="02010600030101010101" pitchFamily="2" charset="-122"/>
            </a:endParaRPr>
          </a:p>
          <a:p>
            <a:pPr algn="just"/>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Height×DpiY÷96= </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PixelHeight</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6" name="TextBox 16">
            <a:extLst>
              <a:ext uri="{FF2B5EF4-FFF2-40B4-BE49-F238E27FC236}">
                <a16:creationId xmlns:a16="http://schemas.microsoft.com/office/drawing/2014/main" id="{D3B4E78C-9A27-43AD-9C60-41B867B59751}"/>
              </a:ext>
            </a:extLst>
          </p:cNvPr>
          <p:cNvSpPr txBox="1"/>
          <p:nvPr/>
        </p:nvSpPr>
        <p:spPr>
          <a:xfrm>
            <a:off x="429456" y="2133189"/>
            <a:ext cx="7241219" cy="1384995"/>
          </a:xfrm>
          <a:prstGeom prst="rect">
            <a:avLst/>
          </a:prstGeom>
          <a:noFill/>
        </p:spPr>
        <p:txBody>
          <a:bodyPr wrap="square" rtlCol="0">
            <a:spAutoFit/>
          </a:bodyPr>
          <a:lstStyle/>
          <a:p>
            <a:pPr algn="just"/>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PixelHeight</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PixelWidth</a:t>
            </a:r>
            <a:r>
              <a:rPr lang="zh-CN" altLang="en-US" sz="2800" b="1" dirty="0">
                <a:solidFill>
                  <a:schemeClr val="bg1"/>
                </a:solidFill>
                <a:latin typeface="宋体" panose="02010600030101010101" pitchFamily="2" charset="-122"/>
                <a:ea typeface="宋体" panose="02010600030101010101" pitchFamily="2" charset="-122"/>
              </a:rPr>
              <a:t>返回图像的行数和列数，其乘积即为总像素数。在进行图像处理时可作为控制循环的约束条件。</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7" name="TextBox 16">
            <a:extLst>
              <a:ext uri="{FF2B5EF4-FFF2-40B4-BE49-F238E27FC236}">
                <a16:creationId xmlns:a16="http://schemas.microsoft.com/office/drawing/2014/main" id="{2D8D55BD-7A62-4273-808D-7DF5A0F5C72C}"/>
              </a:ext>
            </a:extLst>
          </p:cNvPr>
          <p:cNvSpPr txBox="1"/>
          <p:nvPr/>
        </p:nvSpPr>
        <p:spPr>
          <a:xfrm>
            <a:off x="8045674" y="4130129"/>
            <a:ext cx="4146326" cy="1815882"/>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所以，索引图像中的图像数据并不是像素的颜色表达，而是对应调色板中的位置索引。</a:t>
            </a:r>
            <a:endParaRPr lang="en-US" altLang="zh-CN"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4282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1" nodeType="clickEffect">
                                  <p:stCondLst>
                                    <p:cond delay="0"/>
                                  </p:stCondLst>
                                  <p:childTnLst>
                                    <p:animEffect transition="out" filter="wipe(down)">
                                      <p:cBhvr>
                                        <p:cTn id="34" dur="250"/>
                                        <p:tgtEl>
                                          <p:spTgt spid="7"/>
                                        </p:tgtEl>
                                      </p:cBhvr>
                                    </p:animEffect>
                                    <p:set>
                                      <p:cBhvr>
                                        <p:cTn id="35"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418013" y="863747"/>
            <a:ext cx="610615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WPF</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中的图像操作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7" name="TextBox 64">
            <a:extLst>
              <a:ext uri="{FF2B5EF4-FFF2-40B4-BE49-F238E27FC236}">
                <a16:creationId xmlns:a16="http://schemas.microsoft.com/office/drawing/2014/main" id="{DA2F8899-494B-4E88-9829-C8BEB369141A}"/>
              </a:ext>
            </a:extLst>
          </p:cNvPr>
          <p:cNvSpPr txBox="1"/>
          <p:nvPr/>
        </p:nvSpPr>
        <p:spPr>
          <a:xfrm>
            <a:off x="1255491" y="2507499"/>
            <a:ext cx="619982" cy="206210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像素格式</a:t>
            </a:r>
          </a:p>
        </p:txBody>
      </p:sp>
      <p:sp>
        <p:nvSpPr>
          <p:cNvPr id="150" name="TextBox 16">
            <a:extLst>
              <a:ext uri="{FF2B5EF4-FFF2-40B4-BE49-F238E27FC236}">
                <a16:creationId xmlns:a16="http://schemas.microsoft.com/office/drawing/2014/main" id="{E654F5C1-BD64-4C6A-8CF6-43926BDF4055}"/>
              </a:ext>
            </a:extLst>
          </p:cNvPr>
          <p:cNvSpPr txBox="1"/>
          <p:nvPr/>
        </p:nvSpPr>
        <p:spPr>
          <a:xfrm>
            <a:off x="2128480" y="1500223"/>
            <a:ext cx="1422181"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黑白图像</a:t>
            </a:r>
            <a:endParaRPr lang="en-US" altLang="zh-CN" sz="24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151" name="矩形 150">
            <a:extLst>
              <a:ext uri="{FF2B5EF4-FFF2-40B4-BE49-F238E27FC236}">
                <a16:creationId xmlns:a16="http://schemas.microsoft.com/office/drawing/2014/main" id="{6F7BFDBD-45C9-4A1C-810B-FAFF1F67F0C3}"/>
              </a:ext>
            </a:extLst>
          </p:cNvPr>
          <p:cNvSpPr/>
          <p:nvPr/>
        </p:nvSpPr>
        <p:spPr>
          <a:xfrm>
            <a:off x="5385159" y="1455167"/>
            <a:ext cx="1715215" cy="461665"/>
          </a:xfrm>
          <a:prstGeom prst="rect">
            <a:avLst/>
          </a:prstGeom>
        </p:spPr>
        <p:txBody>
          <a:bodyPr wrap="square">
            <a:spAutoFit/>
          </a:bodyPr>
          <a:lstStyle/>
          <a:p>
            <a:r>
              <a:rPr lang="zh-CN" altLang="en-US" sz="24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伪彩色图像</a:t>
            </a:r>
          </a:p>
        </p:txBody>
      </p:sp>
      <p:sp>
        <p:nvSpPr>
          <p:cNvPr id="152" name="矩形 151">
            <a:extLst>
              <a:ext uri="{FF2B5EF4-FFF2-40B4-BE49-F238E27FC236}">
                <a16:creationId xmlns:a16="http://schemas.microsoft.com/office/drawing/2014/main" id="{5033F4F8-2B57-42A3-8C01-4C630315DC36}"/>
              </a:ext>
            </a:extLst>
          </p:cNvPr>
          <p:cNvSpPr/>
          <p:nvPr/>
        </p:nvSpPr>
        <p:spPr>
          <a:xfrm>
            <a:off x="7160300" y="1455167"/>
            <a:ext cx="1424072" cy="461665"/>
          </a:xfrm>
          <a:prstGeom prst="rect">
            <a:avLst/>
          </a:prstGeom>
        </p:spPr>
        <p:txBody>
          <a:bodyPr wrap="square">
            <a:spAutoFit/>
          </a:bodyPr>
          <a:lstStyle/>
          <a:p>
            <a:r>
              <a:rPr lang="zh-CN" altLang="en-US" sz="24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彩色图像</a:t>
            </a:r>
          </a:p>
        </p:txBody>
      </p:sp>
      <p:sp>
        <p:nvSpPr>
          <p:cNvPr id="153" name="TextBox 16">
            <a:extLst>
              <a:ext uri="{FF2B5EF4-FFF2-40B4-BE49-F238E27FC236}">
                <a16:creationId xmlns:a16="http://schemas.microsoft.com/office/drawing/2014/main" id="{7E413670-BA39-4E0B-A55E-61000E258183}"/>
              </a:ext>
            </a:extLst>
          </p:cNvPr>
          <p:cNvSpPr txBox="1"/>
          <p:nvPr/>
        </p:nvSpPr>
        <p:spPr>
          <a:xfrm>
            <a:off x="3889877" y="1455167"/>
            <a:ext cx="1435357"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灰度图像</a:t>
            </a:r>
            <a:endParaRPr lang="en-US" altLang="zh-CN" sz="24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155" name="TextBox 16">
            <a:extLst>
              <a:ext uri="{FF2B5EF4-FFF2-40B4-BE49-F238E27FC236}">
                <a16:creationId xmlns:a16="http://schemas.microsoft.com/office/drawing/2014/main" id="{730BD01C-E85A-4560-BC47-ED58E9002BD1}"/>
              </a:ext>
            </a:extLst>
          </p:cNvPr>
          <p:cNvSpPr txBox="1"/>
          <p:nvPr/>
        </p:nvSpPr>
        <p:spPr>
          <a:xfrm>
            <a:off x="2509141" y="2251831"/>
            <a:ext cx="6227645" cy="2246769"/>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黑白图像的</a:t>
            </a:r>
            <a:r>
              <a:rPr lang="en-US" altLang="zh-CN" sz="2800" b="1" dirty="0" err="1">
                <a:solidFill>
                  <a:schemeClr val="bg1"/>
                </a:solidFill>
                <a:latin typeface="宋体" panose="02010600030101010101" pitchFamily="2" charset="-122"/>
                <a:ea typeface="宋体" panose="02010600030101010101" pitchFamily="2" charset="-122"/>
              </a:rPr>
              <a:t>PixelFormat</a:t>
            </a:r>
            <a:r>
              <a:rPr lang="zh-CN" altLang="en-US" sz="2800" b="1" dirty="0">
                <a:solidFill>
                  <a:schemeClr val="bg1"/>
                </a:solidFill>
                <a:latin typeface="宋体" panose="02010600030101010101" pitchFamily="2" charset="-122"/>
                <a:ea typeface="宋体" panose="02010600030101010101" pitchFamily="2" charset="-122"/>
              </a:rPr>
              <a:t>标识名为</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BlackWhite</a:t>
            </a:r>
            <a:r>
              <a:rPr lang="zh-CN" altLang="en-US" sz="2800" b="1" dirty="0">
                <a:solidFill>
                  <a:schemeClr val="bg1"/>
                </a:solidFill>
                <a:latin typeface="宋体" panose="02010600030101010101" pitchFamily="2" charset="-122"/>
                <a:ea typeface="宋体" panose="02010600030101010101" pitchFamily="2" charset="-122"/>
              </a:rPr>
              <a:t>。黑白图像只有一个波段，每一个像素仅占用 </a:t>
            </a:r>
            <a:r>
              <a:rPr lang="en-US" altLang="zh-CN"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个“位”。所以一个字节可以编码 </a:t>
            </a:r>
            <a:r>
              <a:rPr lang="en-US" altLang="zh-CN"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a:t>
            </a:r>
            <a:r>
              <a:rPr lang="en-US" altLang="zh-CN" sz="2800" b="1" dirty="0">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个像素，从高位向低编码，</a:t>
            </a:r>
            <a:r>
              <a:rPr lang="en-US" altLang="zh-CN" sz="2800" b="1" dirty="0">
                <a:solidFill>
                  <a:schemeClr val="bg1"/>
                </a:solidFill>
                <a:latin typeface="宋体" panose="02010600030101010101" pitchFamily="2" charset="-122"/>
                <a:ea typeface="宋体" panose="02010600030101010101" pitchFamily="2" charset="-122"/>
              </a:rPr>
              <a:t>0</a:t>
            </a:r>
            <a:r>
              <a:rPr lang="zh-CN" altLang="en-US" sz="2800" b="1" dirty="0">
                <a:solidFill>
                  <a:schemeClr val="bg1"/>
                </a:solidFill>
                <a:latin typeface="宋体" panose="02010600030101010101" pitchFamily="2" charset="-122"/>
                <a:ea typeface="宋体" panose="02010600030101010101" pitchFamily="2" charset="-122"/>
              </a:rPr>
              <a:t>表示黑色，</a:t>
            </a: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表示白色。</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156" name="TextBox 16">
            <a:extLst>
              <a:ext uri="{FF2B5EF4-FFF2-40B4-BE49-F238E27FC236}">
                <a16:creationId xmlns:a16="http://schemas.microsoft.com/office/drawing/2014/main" id="{E9AA2954-2A69-4C16-A5F2-5B8DC46FA1F9}"/>
              </a:ext>
            </a:extLst>
          </p:cNvPr>
          <p:cNvSpPr txBox="1"/>
          <p:nvPr/>
        </p:nvSpPr>
        <p:spPr>
          <a:xfrm>
            <a:off x="7326923" y="4507427"/>
            <a:ext cx="4865077" cy="954107"/>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一幅宽度为</a:t>
            </a:r>
            <a:r>
              <a:rPr lang="en-US" altLang="zh-CN" sz="2800" b="1" dirty="0">
                <a:solidFill>
                  <a:schemeClr val="bg1"/>
                </a:solidFill>
                <a:latin typeface="宋体" panose="02010600030101010101" pitchFamily="2" charset="-122"/>
                <a:ea typeface="宋体" panose="02010600030101010101" pitchFamily="2" charset="-122"/>
              </a:rPr>
              <a:t>138</a:t>
            </a:r>
            <a:r>
              <a:rPr lang="zh-CN" altLang="en-US" sz="2800" b="1" dirty="0">
                <a:solidFill>
                  <a:schemeClr val="bg1"/>
                </a:solidFill>
                <a:latin typeface="宋体" panose="02010600030101010101" pitchFamily="2" charset="-122"/>
                <a:ea typeface="宋体" panose="02010600030101010101" pitchFamily="2" charset="-122"/>
              </a:rPr>
              <a:t>的黑白图像，一行要占用多少个字节？</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157" name="TextBox 16">
            <a:extLst>
              <a:ext uri="{FF2B5EF4-FFF2-40B4-BE49-F238E27FC236}">
                <a16:creationId xmlns:a16="http://schemas.microsoft.com/office/drawing/2014/main" id="{1CA96C5C-6306-48BD-9DB6-90094F87E7A3}"/>
              </a:ext>
            </a:extLst>
          </p:cNvPr>
          <p:cNvSpPr txBox="1"/>
          <p:nvPr/>
        </p:nvSpPr>
        <p:spPr>
          <a:xfrm>
            <a:off x="3281859" y="5347081"/>
            <a:ext cx="2450363" cy="523220"/>
          </a:xfrm>
          <a:prstGeom prst="rect">
            <a:avLst/>
          </a:prstGeom>
          <a:noFill/>
        </p:spPr>
        <p:txBody>
          <a:bodyPr wrap="square" rtlCol="0">
            <a:spAutoFit/>
          </a:bodyPr>
          <a:lstStyle/>
          <a:p>
            <a:pPr algn="just"/>
            <a:r>
              <a:rPr lang="en-US" altLang="zh-CN" sz="2800" b="1" dirty="0">
                <a:solidFill>
                  <a:schemeClr val="bg1"/>
                </a:solidFill>
                <a:latin typeface="+mn-ea"/>
              </a:rPr>
              <a:t>138÷8=17.25 </a:t>
            </a:r>
          </a:p>
        </p:txBody>
      </p:sp>
      <p:sp>
        <p:nvSpPr>
          <p:cNvPr id="158" name="TextBox 16">
            <a:extLst>
              <a:ext uri="{FF2B5EF4-FFF2-40B4-BE49-F238E27FC236}">
                <a16:creationId xmlns:a16="http://schemas.microsoft.com/office/drawing/2014/main" id="{464DF0A4-79AC-4502-9FCD-7719142A6C5B}"/>
              </a:ext>
            </a:extLst>
          </p:cNvPr>
          <p:cNvSpPr txBox="1"/>
          <p:nvPr/>
        </p:nvSpPr>
        <p:spPr>
          <a:xfrm>
            <a:off x="5692913" y="5345426"/>
            <a:ext cx="996926" cy="523220"/>
          </a:xfrm>
          <a:prstGeom prst="rect">
            <a:avLst/>
          </a:prstGeom>
          <a:noFill/>
        </p:spPr>
        <p:txBody>
          <a:bodyPr wrap="square" rtlCol="0">
            <a:spAutoFit/>
          </a:bodyPr>
          <a:lstStyle/>
          <a:p>
            <a:pPr algn="just"/>
            <a:r>
              <a:rPr lang="en-US" altLang="zh-CN" sz="2800" b="1" dirty="0">
                <a:solidFill>
                  <a:schemeClr val="bg1"/>
                </a:solidFill>
                <a:latin typeface="+mn-ea"/>
              </a:rPr>
              <a:t>= 18 </a:t>
            </a:r>
          </a:p>
        </p:txBody>
      </p:sp>
      <p:sp>
        <p:nvSpPr>
          <p:cNvPr id="159" name="TextBox 16">
            <a:extLst>
              <a:ext uri="{FF2B5EF4-FFF2-40B4-BE49-F238E27FC236}">
                <a16:creationId xmlns:a16="http://schemas.microsoft.com/office/drawing/2014/main" id="{F97DC3D6-0564-4FEA-8857-1AEA90022097}"/>
              </a:ext>
            </a:extLst>
          </p:cNvPr>
          <p:cNvSpPr txBox="1"/>
          <p:nvPr/>
        </p:nvSpPr>
        <p:spPr>
          <a:xfrm>
            <a:off x="6411453" y="5345426"/>
            <a:ext cx="1164807" cy="523220"/>
          </a:xfrm>
          <a:prstGeom prst="rect">
            <a:avLst/>
          </a:prstGeom>
          <a:noFill/>
        </p:spPr>
        <p:txBody>
          <a:bodyPr wrap="square" rtlCol="0">
            <a:spAutoFit/>
          </a:bodyPr>
          <a:lstStyle/>
          <a:p>
            <a:pPr algn="just"/>
            <a:r>
              <a:rPr lang="en-US" altLang="zh-CN" sz="2800" b="1" dirty="0">
                <a:solidFill>
                  <a:schemeClr val="bg1"/>
                </a:solidFill>
                <a:latin typeface="+mn-ea"/>
              </a:rPr>
              <a:t> = 20 </a:t>
            </a:r>
          </a:p>
        </p:txBody>
      </p:sp>
      <p:sp>
        <p:nvSpPr>
          <p:cNvPr id="161" name="TextBox 16">
            <a:extLst>
              <a:ext uri="{FF2B5EF4-FFF2-40B4-BE49-F238E27FC236}">
                <a16:creationId xmlns:a16="http://schemas.microsoft.com/office/drawing/2014/main" id="{2EE0DB78-E2C2-4D15-BD69-2532EF22FB5A}"/>
              </a:ext>
            </a:extLst>
          </p:cNvPr>
          <p:cNvSpPr txBox="1"/>
          <p:nvPr/>
        </p:nvSpPr>
        <p:spPr>
          <a:xfrm>
            <a:off x="275749" y="4859545"/>
            <a:ext cx="6227645" cy="707886"/>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为什么要有</a:t>
            </a:r>
            <a:r>
              <a:rPr lang="en-US" altLang="zh-CN" sz="2800" b="1" dirty="0">
                <a:solidFill>
                  <a:schemeClr val="bg1"/>
                </a:solidFill>
                <a:latin typeface="宋体" panose="02010600030101010101" pitchFamily="2" charset="-122"/>
                <a:ea typeface="宋体" panose="02010600030101010101" pitchFamily="2" charset="-122"/>
              </a:rPr>
              <a:t>Gray16</a:t>
            </a:r>
            <a:r>
              <a:rPr lang="zh-CN" altLang="en-US" sz="2800" b="1" dirty="0">
                <a:solidFill>
                  <a:schemeClr val="bg1"/>
                </a:solidFill>
                <a:latin typeface="宋体" panose="02010600030101010101" pitchFamily="2" charset="-122"/>
                <a:ea typeface="宋体" panose="02010600030101010101" pitchFamily="2" charset="-122"/>
              </a:rPr>
              <a:t>和</a:t>
            </a:r>
            <a:r>
              <a:rPr lang="en-US" altLang="zh-CN" sz="2800" b="1" dirty="0">
                <a:solidFill>
                  <a:schemeClr val="bg1"/>
                </a:solidFill>
                <a:latin typeface="宋体" panose="02010600030101010101" pitchFamily="2" charset="-122"/>
                <a:ea typeface="宋体" panose="02010600030101010101" pitchFamily="2" charset="-122"/>
              </a:rPr>
              <a:t>Gray32Float</a:t>
            </a:r>
            <a:r>
              <a:rPr lang="zh-CN" altLang="en-US" sz="2800" b="1" dirty="0">
                <a:solidFill>
                  <a:schemeClr val="bg1"/>
                </a:solidFill>
                <a:latin typeface="宋体" panose="02010600030101010101" pitchFamily="2" charset="-122"/>
                <a:ea typeface="宋体" panose="02010600030101010101" pitchFamily="2" charset="-122"/>
              </a:rPr>
              <a:t>呢</a:t>
            </a:r>
            <a:r>
              <a:rPr lang="zh-CN" altLang="en-US" sz="4000" dirty="0">
                <a:solidFill>
                  <a:srgbClr val="FF0000"/>
                </a:solidFill>
                <a:effectLst>
                  <a:outerShdw blurRad="38100" dist="38100" dir="2700000" algn="tl">
                    <a:srgbClr val="000000">
                      <a:alpha val="43137"/>
                    </a:srgbClr>
                  </a:outerShdw>
                </a:effectLst>
                <a:latin typeface="+mn-ea"/>
              </a:rPr>
              <a:t>？</a:t>
            </a:r>
            <a:endParaRPr lang="en-US" altLang="zh-CN" sz="4000" dirty="0">
              <a:solidFill>
                <a:srgbClr val="FF0000"/>
              </a:solidFill>
              <a:effectLst>
                <a:outerShdw blurRad="38100" dist="38100" dir="2700000" algn="tl">
                  <a:srgbClr val="000000">
                    <a:alpha val="43137"/>
                  </a:srgbClr>
                </a:outerShdw>
              </a:effectLst>
              <a:latin typeface="+mn-ea"/>
            </a:endParaRPr>
          </a:p>
        </p:txBody>
      </p:sp>
      <p:sp>
        <p:nvSpPr>
          <p:cNvPr id="163" name="TextBox 16">
            <a:extLst>
              <a:ext uri="{FF2B5EF4-FFF2-40B4-BE49-F238E27FC236}">
                <a16:creationId xmlns:a16="http://schemas.microsoft.com/office/drawing/2014/main" id="{5C9FE269-86FC-44BB-BB32-3F2670F5DA66}"/>
              </a:ext>
            </a:extLst>
          </p:cNvPr>
          <p:cNvSpPr txBox="1"/>
          <p:nvPr/>
        </p:nvSpPr>
        <p:spPr>
          <a:xfrm>
            <a:off x="516547" y="6007267"/>
            <a:ext cx="5112567" cy="707886"/>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什么时候使用伪彩色图像呢</a:t>
            </a:r>
            <a:r>
              <a:rPr lang="zh-CN" altLang="en-US" sz="4000" dirty="0">
                <a:solidFill>
                  <a:srgbClr val="FF0000"/>
                </a:solidFill>
                <a:effectLst>
                  <a:outerShdw blurRad="38100" dist="38100" dir="2700000" algn="tl">
                    <a:srgbClr val="000000">
                      <a:alpha val="43137"/>
                    </a:srgbClr>
                  </a:outerShdw>
                </a:effectLst>
                <a:latin typeface="+mn-ea"/>
              </a:rPr>
              <a:t>？</a:t>
            </a:r>
            <a:endParaRPr lang="en-US" altLang="zh-CN" sz="4000" dirty="0">
              <a:solidFill>
                <a:srgbClr val="FF0000"/>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76218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50"/>
                                        <p:tgtEl>
                                          <p:spTgt spid="37"/>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wipe(left)">
                                      <p:cBhvr>
                                        <p:cTn id="11" dur="500"/>
                                        <p:tgtEl>
                                          <p:spTgt spid="150"/>
                                        </p:tgtEl>
                                      </p:cBhvr>
                                    </p:animEffect>
                                  </p:childTnLst>
                                </p:cTn>
                              </p:par>
                              <p:par>
                                <p:cTn id="12" presetID="22" presetClass="entr" presetSubtype="8" fill="hold" grpId="0" nodeType="withEffect">
                                  <p:stCondLst>
                                    <p:cond delay="150"/>
                                  </p:stCondLst>
                                  <p:childTnLst>
                                    <p:set>
                                      <p:cBhvr>
                                        <p:cTn id="13" dur="1" fill="hold">
                                          <p:stCondLst>
                                            <p:cond delay="0"/>
                                          </p:stCondLst>
                                        </p:cTn>
                                        <p:tgtEl>
                                          <p:spTgt spid="153"/>
                                        </p:tgtEl>
                                        <p:attrNameLst>
                                          <p:attrName>style.visibility</p:attrName>
                                        </p:attrNameLst>
                                      </p:cBhvr>
                                      <p:to>
                                        <p:strVal val="visible"/>
                                      </p:to>
                                    </p:set>
                                    <p:animEffect transition="in" filter="wipe(left)">
                                      <p:cBhvr>
                                        <p:cTn id="14" dur="500"/>
                                        <p:tgtEl>
                                          <p:spTgt spid="153"/>
                                        </p:tgtEl>
                                      </p:cBhvr>
                                    </p:animEffect>
                                  </p:childTnLst>
                                </p:cTn>
                              </p:par>
                              <p:par>
                                <p:cTn id="15" presetID="22" presetClass="entr" presetSubtype="8" fill="hold" grpId="0" nodeType="withEffect">
                                  <p:stCondLst>
                                    <p:cond delay="150"/>
                                  </p:stCondLst>
                                  <p:childTnLst>
                                    <p:set>
                                      <p:cBhvr>
                                        <p:cTn id="16" dur="1" fill="hold">
                                          <p:stCondLst>
                                            <p:cond delay="0"/>
                                          </p:stCondLst>
                                        </p:cTn>
                                        <p:tgtEl>
                                          <p:spTgt spid="151"/>
                                        </p:tgtEl>
                                        <p:attrNameLst>
                                          <p:attrName>style.visibility</p:attrName>
                                        </p:attrNameLst>
                                      </p:cBhvr>
                                      <p:to>
                                        <p:strVal val="visible"/>
                                      </p:to>
                                    </p:set>
                                    <p:animEffect transition="in" filter="wipe(left)">
                                      <p:cBhvr>
                                        <p:cTn id="17" dur="500"/>
                                        <p:tgtEl>
                                          <p:spTgt spid="151"/>
                                        </p:tgtEl>
                                      </p:cBhvr>
                                    </p:animEffect>
                                  </p:childTnLst>
                                </p:cTn>
                              </p:par>
                              <p:par>
                                <p:cTn id="18" presetID="22" presetClass="entr" presetSubtype="8" fill="hold" grpId="0" nodeType="withEffect">
                                  <p:stCondLst>
                                    <p:cond delay="150"/>
                                  </p:stCondLst>
                                  <p:childTnLst>
                                    <p:set>
                                      <p:cBhvr>
                                        <p:cTn id="19" dur="1" fill="hold">
                                          <p:stCondLst>
                                            <p:cond delay="0"/>
                                          </p:stCondLst>
                                        </p:cTn>
                                        <p:tgtEl>
                                          <p:spTgt spid="152"/>
                                        </p:tgtEl>
                                        <p:attrNameLst>
                                          <p:attrName>style.visibility</p:attrName>
                                        </p:attrNameLst>
                                      </p:cBhvr>
                                      <p:to>
                                        <p:strVal val="visible"/>
                                      </p:to>
                                    </p:set>
                                    <p:animEffect transition="in" filter="wipe(left)">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grpId="1" nodeType="clickEffect">
                                  <p:stCondLst>
                                    <p:cond delay="0"/>
                                  </p:stCondLst>
                                  <p:childTnLst>
                                    <p:animClr clrSpc="rgb" dir="cw">
                                      <p:cBhvr override="childStyle">
                                        <p:cTn id="24" dur="750" fill="hold"/>
                                        <p:tgtEl>
                                          <p:spTgt spid="150"/>
                                        </p:tgtEl>
                                        <p:attrNameLst>
                                          <p:attrName>style.color</p:attrName>
                                        </p:attrNameLst>
                                      </p:cBhvr>
                                      <p:to>
                                        <a:srgbClr val="FF0000"/>
                                      </p:to>
                                    </p:animClr>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wipe(left)">
                                      <p:cBhvr>
                                        <p:cTn id="29" dur="1000"/>
                                        <p:tgtEl>
                                          <p:spTgt spid="1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wipe(left)">
                                      <p:cBhvr>
                                        <p:cTn id="34" dur="10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wipe(left)">
                                      <p:cBhvr>
                                        <p:cTn id="39" dur="500"/>
                                        <p:tgtEl>
                                          <p:spTgt spid="15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wipe(left)">
                                      <p:cBhvr>
                                        <p:cTn id="44" dur="500"/>
                                        <p:tgtEl>
                                          <p:spTgt spid="15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9"/>
                                        </p:tgtEl>
                                        <p:attrNameLst>
                                          <p:attrName>style.visibility</p:attrName>
                                        </p:attrNameLst>
                                      </p:cBhvr>
                                      <p:to>
                                        <p:strVal val="visible"/>
                                      </p:to>
                                    </p:set>
                                    <p:animEffect transition="in" filter="wipe(left)">
                                      <p:cBhvr>
                                        <p:cTn id="49" dur="500"/>
                                        <p:tgtEl>
                                          <p:spTgt spid="15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grpId="1" nodeType="clickEffect">
                                  <p:stCondLst>
                                    <p:cond delay="0"/>
                                  </p:stCondLst>
                                  <p:childTnLst>
                                    <p:animEffect transition="out" filter="wipe(down)">
                                      <p:cBhvr>
                                        <p:cTn id="53" dur="100"/>
                                        <p:tgtEl>
                                          <p:spTgt spid="159"/>
                                        </p:tgtEl>
                                      </p:cBhvr>
                                    </p:animEffect>
                                    <p:set>
                                      <p:cBhvr>
                                        <p:cTn id="54" dur="1" fill="hold">
                                          <p:stCondLst>
                                            <p:cond delay="99"/>
                                          </p:stCondLst>
                                        </p:cTn>
                                        <p:tgtEl>
                                          <p:spTgt spid="159"/>
                                        </p:tgtEl>
                                        <p:attrNameLst>
                                          <p:attrName>style.visibility</p:attrName>
                                        </p:attrNameLst>
                                      </p:cBhvr>
                                      <p:to>
                                        <p:strVal val="hidden"/>
                                      </p:to>
                                    </p:set>
                                  </p:childTnLst>
                                </p:cTn>
                              </p:par>
                              <p:par>
                                <p:cTn id="55" presetID="22" presetClass="exit" presetSubtype="4" fill="hold" grpId="1" nodeType="withEffect">
                                  <p:stCondLst>
                                    <p:cond delay="0"/>
                                  </p:stCondLst>
                                  <p:childTnLst>
                                    <p:animEffect transition="out" filter="wipe(down)">
                                      <p:cBhvr>
                                        <p:cTn id="56" dur="100"/>
                                        <p:tgtEl>
                                          <p:spTgt spid="158"/>
                                        </p:tgtEl>
                                      </p:cBhvr>
                                    </p:animEffect>
                                    <p:set>
                                      <p:cBhvr>
                                        <p:cTn id="57" dur="1" fill="hold">
                                          <p:stCondLst>
                                            <p:cond delay="99"/>
                                          </p:stCondLst>
                                        </p:cTn>
                                        <p:tgtEl>
                                          <p:spTgt spid="158"/>
                                        </p:tgtEl>
                                        <p:attrNameLst>
                                          <p:attrName>style.visibility</p:attrName>
                                        </p:attrNameLst>
                                      </p:cBhvr>
                                      <p:to>
                                        <p:strVal val="hidden"/>
                                      </p:to>
                                    </p:set>
                                  </p:childTnLst>
                                </p:cTn>
                              </p:par>
                              <p:par>
                                <p:cTn id="58" presetID="22" presetClass="exit" presetSubtype="4" fill="hold" grpId="1" nodeType="withEffect">
                                  <p:stCondLst>
                                    <p:cond delay="0"/>
                                  </p:stCondLst>
                                  <p:childTnLst>
                                    <p:animEffect transition="out" filter="wipe(down)">
                                      <p:cBhvr>
                                        <p:cTn id="59" dur="100"/>
                                        <p:tgtEl>
                                          <p:spTgt spid="157"/>
                                        </p:tgtEl>
                                      </p:cBhvr>
                                    </p:animEffect>
                                    <p:set>
                                      <p:cBhvr>
                                        <p:cTn id="60" dur="1" fill="hold">
                                          <p:stCondLst>
                                            <p:cond delay="99"/>
                                          </p:stCondLst>
                                        </p:cTn>
                                        <p:tgtEl>
                                          <p:spTgt spid="157"/>
                                        </p:tgtEl>
                                        <p:attrNameLst>
                                          <p:attrName>style.visibility</p:attrName>
                                        </p:attrNameLst>
                                      </p:cBhvr>
                                      <p:to>
                                        <p:strVal val="hidden"/>
                                      </p:to>
                                    </p:set>
                                  </p:childTnLst>
                                </p:cTn>
                              </p:par>
                            </p:childTnLst>
                          </p:cTn>
                        </p:par>
                        <p:par>
                          <p:cTn id="61" fill="hold">
                            <p:stCondLst>
                              <p:cond delay="100"/>
                            </p:stCondLst>
                            <p:childTnLst>
                              <p:par>
                                <p:cTn id="62" presetID="22" presetClass="exit" presetSubtype="4" fill="hold" grpId="1" nodeType="afterEffect">
                                  <p:stCondLst>
                                    <p:cond delay="0"/>
                                  </p:stCondLst>
                                  <p:childTnLst>
                                    <p:animEffect transition="out" filter="wipe(down)">
                                      <p:cBhvr>
                                        <p:cTn id="63" dur="250"/>
                                        <p:tgtEl>
                                          <p:spTgt spid="156"/>
                                        </p:tgtEl>
                                      </p:cBhvr>
                                    </p:animEffect>
                                    <p:set>
                                      <p:cBhvr>
                                        <p:cTn id="64" dur="1" fill="hold">
                                          <p:stCondLst>
                                            <p:cond delay="249"/>
                                          </p:stCondLst>
                                        </p:cTn>
                                        <p:tgtEl>
                                          <p:spTgt spid="156"/>
                                        </p:tgtEl>
                                        <p:attrNameLst>
                                          <p:attrName>style.visibility</p:attrName>
                                        </p:attrNameLst>
                                      </p:cBhvr>
                                      <p:to>
                                        <p:strVal val="hidden"/>
                                      </p:to>
                                    </p:set>
                                  </p:childTnLst>
                                </p:cTn>
                              </p:par>
                            </p:childTnLst>
                          </p:cTn>
                        </p:par>
                        <p:par>
                          <p:cTn id="65" fill="hold">
                            <p:stCondLst>
                              <p:cond delay="350"/>
                            </p:stCondLst>
                            <p:childTnLst>
                              <p:par>
                                <p:cTn id="66" presetID="22" presetClass="exit" presetSubtype="4" fill="hold" grpId="1" nodeType="afterEffect">
                                  <p:stCondLst>
                                    <p:cond delay="0"/>
                                  </p:stCondLst>
                                  <p:childTnLst>
                                    <p:animEffect transition="out" filter="wipe(down)">
                                      <p:cBhvr>
                                        <p:cTn id="67" dur="500"/>
                                        <p:tgtEl>
                                          <p:spTgt spid="155"/>
                                        </p:tgtEl>
                                      </p:cBhvr>
                                    </p:animEffect>
                                    <p:set>
                                      <p:cBhvr>
                                        <p:cTn id="68" dur="1" fill="hold">
                                          <p:stCondLst>
                                            <p:cond delay="499"/>
                                          </p:stCondLst>
                                        </p:cTn>
                                        <p:tgtEl>
                                          <p:spTgt spid="155"/>
                                        </p:tgtEl>
                                        <p:attrNameLst>
                                          <p:attrName>style.visibility</p:attrName>
                                        </p:attrNameLst>
                                      </p:cBhvr>
                                      <p:to>
                                        <p:strVal val="hidden"/>
                                      </p:to>
                                    </p:set>
                                  </p:childTnLst>
                                </p:cTn>
                              </p:par>
                            </p:childTnLst>
                          </p:cTn>
                        </p:par>
                        <p:par>
                          <p:cTn id="69" fill="hold">
                            <p:stCondLst>
                              <p:cond delay="850"/>
                            </p:stCondLst>
                            <p:childTnLst>
                              <p:par>
                                <p:cTn id="70" presetID="3" presetClass="emph" presetSubtype="2" fill="hold" grpId="2" nodeType="afterEffect">
                                  <p:stCondLst>
                                    <p:cond delay="0"/>
                                  </p:stCondLst>
                                  <p:childTnLst>
                                    <p:animClr clrSpc="rgb" dir="cw">
                                      <p:cBhvr override="childStyle">
                                        <p:cTn id="71" dur="750" fill="hold"/>
                                        <p:tgtEl>
                                          <p:spTgt spid="150"/>
                                        </p:tgtEl>
                                        <p:attrNameLst>
                                          <p:attrName>style.color</p:attrName>
                                        </p:attrNameLst>
                                      </p:cBhvr>
                                      <p:to>
                                        <a:srgbClr val="FFFFFF"/>
                                      </p:to>
                                    </p:animClr>
                                  </p:childTnLst>
                                </p:cTn>
                              </p:par>
                              <p:par>
                                <p:cTn id="72" presetID="3" presetClass="emph" presetSubtype="2" fill="hold" grpId="1" nodeType="withEffect">
                                  <p:stCondLst>
                                    <p:cond delay="200"/>
                                  </p:stCondLst>
                                  <p:childTnLst>
                                    <p:animClr clrSpc="rgb" dir="cw">
                                      <p:cBhvr override="childStyle">
                                        <p:cTn id="73" dur="750" fill="hold"/>
                                        <p:tgtEl>
                                          <p:spTgt spid="153"/>
                                        </p:tgtEl>
                                        <p:attrNameLst>
                                          <p:attrName>style.color</p:attrName>
                                        </p:attrNameLst>
                                      </p:cBhvr>
                                      <p:to>
                                        <a:srgbClr val="FF0000"/>
                                      </p:to>
                                    </p:animClr>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1000"/>
                                        <p:tgtEl>
                                          <p:spTgt spid="16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100"/>
                                        <p:tgtEl>
                                          <p:spTgt spid="161"/>
                                        </p:tgtEl>
                                      </p:cBhvr>
                                    </p:animEffect>
                                    <p:set>
                                      <p:cBhvr>
                                        <p:cTn id="83" dur="1" fill="hold">
                                          <p:stCondLst>
                                            <p:cond delay="99"/>
                                          </p:stCondLst>
                                        </p:cTn>
                                        <p:tgtEl>
                                          <p:spTgt spid="161"/>
                                        </p:tgtEl>
                                        <p:attrNameLst>
                                          <p:attrName>style.visibility</p:attrName>
                                        </p:attrNameLst>
                                      </p:cBhvr>
                                      <p:to>
                                        <p:strVal val="hidden"/>
                                      </p:to>
                                    </p:set>
                                  </p:childTnLst>
                                </p:cTn>
                              </p:par>
                            </p:childTnLst>
                          </p:cTn>
                        </p:par>
                        <p:par>
                          <p:cTn id="84" fill="hold">
                            <p:stCondLst>
                              <p:cond delay="100"/>
                            </p:stCondLst>
                            <p:childTnLst>
                              <p:par>
                                <p:cTn id="85" presetID="3" presetClass="emph" presetSubtype="2" fill="hold" grpId="2" nodeType="afterEffect">
                                  <p:stCondLst>
                                    <p:cond delay="0"/>
                                  </p:stCondLst>
                                  <p:childTnLst>
                                    <p:animClr clrSpc="rgb" dir="cw">
                                      <p:cBhvr override="childStyle">
                                        <p:cTn id="86" dur="750" fill="hold"/>
                                        <p:tgtEl>
                                          <p:spTgt spid="153"/>
                                        </p:tgtEl>
                                        <p:attrNameLst>
                                          <p:attrName>style.color</p:attrName>
                                        </p:attrNameLst>
                                      </p:cBhvr>
                                      <p:to>
                                        <a:srgbClr val="FFFFFF"/>
                                      </p:to>
                                    </p:animClr>
                                  </p:childTnLst>
                                </p:cTn>
                              </p:par>
                              <p:par>
                                <p:cTn id="87" presetID="3" presetClass="emph" presetSubtype="2" fill="hold" grpId="1" nodeType="withEffect">
                                  <p:stCondLst>
                                    <p:cond delay="200"/>
                                  </p:stCondLst>
                                  <p:childTnLst>
                                    <p:animClr clrSpc="rgb" dir="cw">
                                      <p:cBhvr override="childStyle">
                                        <p:cTn id="88" dur="750" fill="hold"/>
                                        <p:tgtEl>
                                          <p:spTgt spid="151"/>
                                        </p:tgtEl>
                                        <p:attrNameLst>
                                          <p:attrName>style.color</p:attrName>
                                        </p:attrNameLst>
                                      </p:cBhvr>
                                      <p:to>
                                        <a:srgbClr val="FF0000"/>
                                      </p:to>
                                    </p:animClr>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63"/>
                                        </p:tgtEl>
                                        <p:attrNameLst>
                                          <p:attrName>style.visibility</p:attrName>
                                        </p:attrNameLst>
                                      </p:cBhvr>
                                      <p:to>
                                        <p:strVal val="visible"/>
                                      </p:to>
                                    </p:set>
                                    <p:animEffect transition="in" filter="wipe(left)">
                                      <p:cBhvr>
                                        <p:cTn id="93" dur="1000"/>
                                        <p:tgtEl>
                                          <p:spTgt spid="16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xit" presetSubtype="4" fill="hold" grpId="1" nodeType="clickEffect">
                                  <p:stCondLst>
                                    <p:cond delay="0"/>
                                  </p:stCondLst>
                                  <p:childTnLst>
                                    <p:animEffect transition="out" filter="wipe(down)">
                                      <p:cBhvr>
                                        <p:cTn id="97" dur="100"/>
                                        <p:tgtEl>
                                          <p:spTgt spid="163"/>
                                        </p:tgtEl>
                                      </p:cBhvr>
                                    </p:animEffect>
                                    <p:set>
                                      <p:cBhvr>
                                        <p:cTn id="98" dur="1" fill="hold">
                                          <p:stCondLst>
                                            <p:cond delay="99"/>
                                          </p:stCondLst>
                                        </p:cTn>
                                        <p:tgtEl>
                                          <p:spTgt spid="163"/>
                                        </p:tgtEl>
                                        <p:attrNameLst>
                                          <p:attrName>style.visibility</p:attrName>
                                        </p:attrNameLst>
                                      </p:cBhvr>
                                      <p:to>
                                        <p:strVal val="hidden"/>
                                      </p:to>
                                    </p:set>
                                  </p:childTnLst>
                                </p:cTn>
                              </p:par>
                            </p:childTnLst>
                          </p:cTn>
                        </p:par>
                        <p:par>
                          <p:cTn id="99" fill="hold">
                            <p:stCondLst>
                              <p:cond delay="100"/>
                            </p:stCondLst>
                            <p:childTnLst>
                              <p:par>
                                <p:cTn id="100" presetID="3" presetClass="emph" presetSubtype="2" fill="hold" grpId="2" nodeType="afterEffect">
                                  <p:stCondLst>
                                    <p:cond delay="0"/>
                                  </p:stCondLst>
                                  <p:childTnLst>
                                    <p:animClr clrSpc="rgb" dir="cw">
                                      <p:cBhvr override="childStyle">
                                        <p:cTn id="101" dur="750" fill="hold"/>
                                        <p:tgtEl>
                                          <p:spTgt spid="151"/>
                                        </p:tgtEl>
                                        <p:attrNameLst>
                                          <p:attrName>style.color</p:attrName>
                                        </p:attrNameLst>
                                      </p:cBhvr>
                                      <p:to>
                                        <a:srgbClr val="FFFFFF"/>
                                      </p:to>
                                    </p:animClr>
                                  </p:childTnLst>
                                </p:cTn>
                              </p:par>
                              <p:par>
                                <p:cTn id="102" presetID="3" presetClass="emph" presetSubtype="2" fill="hold" grpId="1" nodeType="withEffect">
                                  <p:stCondLst>
                                    <p:cond delay="200"/>
                                  </p:stCondLst>
                                  <p:childTnLst>
                                    <p:animClr clrSpc="rgb" dir="cw">
                                      <p:cBhvr override="childStyle">
                                        <p:cTn id="103" dur="750" fill="hold"/>
                                        <p:tgtEl>
                                          <p:spTgt spid="152"/>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50" grpId="0"/>
      <p:bldP spid="150" grpId="1"/>
      <p:bldP spid="150" grpId="2"/>
      <p:bldP spid="151" grpId="0"/>
      <p:bldP spid="151" grpId="1"/>
      <p:bldP spid="151" grpId="2"/>
      <p:bldP spid="152" grpId="0"/>
      <p:bldP spid="152" grpId="1"/>
      <p:bldP spid="153" grpId="0"/>
      <p:bldP spid="153" grpId="1"/>
      <p:bldP spid="153" grpId="2"/>
      <p:bldP spid="155" grpId="0"/>
      <p:bldP spid="155" grpId="1"/>
      <p:bldP spid="156" grpId="0"/>
      <p:bldP spid="156" grpId="1"/>
      <p:bldP spid="157" grpId="0"/>
      <p:bldP spid="157" grpId="1"/>
      <p:bldP spid="158" grpId="0"/>
      <p:bldP spid="158" grpId="1"/>
      <p:bldP spid="159" grpId="0"/>
      <p:bldP spid="159" grpId="1"/>
      <p:bldP spid="161" grpId="0"/>
      <p:bldP spid="161" grpId="1"/>
      <p:bldP spid="163" grpId="0"/>
      <p:bldP spid="163"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A1850-EFF9-4FA6-BD79-AB4863A1E093}"/>
              </a:ext>
            </a:extLst>
          </p:cNvPr>
          <p:cNvSpPr>
            <a:spLocks noGrp="1"/>
          </p:cNvSpPr>
          <p:nvPr>
            <p:ph type="title"/>
          </p:nvPr>
        </p:nvSpPr>
        <p:spPr/>
        <p:txBody>
          <a:bodyPr/>
          <a:lstStyle/>
          <a:p>
            <a:endParaRPr lang="zh-CN" altLang="en-US"/>
          </a:p>
        </p:txBody>
      </p:sp>
      <p:sp>
        <p:nvSpPr>
          <p:cNvPr id="4" name="TextBox 16">
            <a:extLst>
              <a:ext uri="{FF2B5EF4-FFF2-40B4-BE49-F238E27FC236}">
                <a16:creationId xmlns:a16="http://schemas.microsoft.com/office/drawing/2014/main" id="{B2C1F789-6DB4-496C-8ECD-6E84F4072585}"/>
              </a:ext>
            </a:extLst>
          </p:cNvPr>
          <p:cNvSpPr txBox="1">
            <a:spLocks noGrp="1"/>
          </p:cNvSpPr>
          <p:nvPr>
            <p:ph idx="1"/>
          </p:nvPr>
        </p:nvSpPr>
        <p:spPr>
          <a:xfrm>
            <a:off x="838200" y="1825625"/>
            <a:ext cx="10515600" cy="4351338"/>
          </a:xfrm>
          <a:prstGeom prst="rect">
            <a:avLst/>
          </a:prstGeom>
          <a:noFill/>
        </p:spPr>
        <p:txBody>
          <a:bodyPr wrap="square" rtlCol="0">
            <a:spAutoFit/>
          </a:bodyPr>
          <a:lstStyle/>
          <a:p>
            <a:pPr algn="just"/>
            <a:r>
              <a:rPr lang="en-US" altLang="zh-CN" sz="2800" b="1" dirty="0">
                <a:solidFill>
                  <a:schemeClr val="bg1"/>
                </a:solidFill>
                <a:latin typeface="宋体" panose="02010600030101010101" pitchFamily="2" charset="-122"/>
                <a:ea typeface="宋体" panose="02010600030101010101" pitchFamily="2" charset="-122"/>
              </a:rPr>
              <a:t>WPF</a:t>
            </a:r>
            <a:r>
              <a:rPr lang="zh-CN" altLang="en-US" sz="2800" b="1" dirty="0">
                <a:solidFill>
                  <a:schemeClr val="bg1"/>
                </a:solidFill>
                <a:latin typeface="宋体" panose="02010600030101010101" pitchFamily="2" charset="-122"/>
                <a:ea typeface="宋体" panose="02010600030101010101" pitchFamily="2" charset="-122"/>
              </a:rPr>
              <a:t>图像处理系统中提供了</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PixelFormat</a:t>
            </a:r>
            <a:r>
              <a:rPr lang="zh-CN" altLang="en-US" sz="2800" b="1" dirty="0">
                <a:solidFill>
                  <a:schemeClr val="bg1"/>
                </a:solidFill>
                <a:latin typeface="宋体" panose="02010600030101010101" pitchFamily="2" charset="-122"/>
                <a:ea typeface="宋体" panose="02010600030101010101" pitchFamily="2" charset="-122"/>
              </a:rPr>
              <a:t>结构类型来标识不同图像的像素编码方式和结构。</a:t>
            </a:r>
            <a:r>
              <a:rPr lang="en-US" altLang="zh-CN" sz="2800" b="1" dirty="0" err="1">
                <a:solidFill>
                  <a:schemeClr val="bg1"/>
                </a:solidFill>
                <a:latin typeface="宋体" panose="02010600030101010101" pitchFamily="2" charset="-122"/>
                <a:ea typeface="宋体" panose="02010600030101010101" pitchFamily="2" charset="-122"/>
              </a:rPr>
              <a:t>PixelFormat</a:t>
            </a:r>
            <a:r>
              <a:rPr lang="zh-CN" altLang="en-US" sz="2800" b="1" dirty="0">
                <a:solidFill>
                  <a:schemeClr val="bg1"/>
                </a:solidFill>
                <a:latin typeface="宋体" panose="02010600030101010101" pitchFamily="2" charset="-122"/>
                <a:ea typeface="宋体" panose="02010600030101010101" pitchFamily="2" charset="-122"/>
              </a:rPr>
              <a:t>提供了两个属性：</a:t>
            </a:r>
            <a:endParaRPr lang="en-US" altLang="zh-CN" sz="2800" b="1" dirty="0">
              <a:solidFill>
                <a:schemeClr val="bg1"/>
              </a:solidFill>
              <a:latin typeface="宋体" panose="02010600030101010101" pitchFamily="2" charset="-122"/>
              <a:ea typeface="宋体" panose="02010600030101010101" pitchFamily="2" charset="-122"/>
            </a:endParaRPr>
          </a:p>
          <a:p>
            <a:pPr algn="just"/>
            <a:r>
              <a:rPr lang="en-US" altLang="zh-CN" sz="2800" b="1" dirty="0">
                <a:solidFill>
                  <a:schemeClr val="bg1"/>
                </a:solidFill>
                <a:latin typeface="宋体" panose="02010600030101010101" pitchFamily="2" charset="-122"/>
                <a:ea typeface="宋体" panose="02010600030101010101" pitchFamily="2" charset="-122"/>
              </a:rPr>
              <a:t>   1.BitsPerPixel </a:t>
            </a:r>
            <a:r>
              <a:rPr lang="zh-CN" altLang="en-US" sz="2800" b="1" dirty="0">
                <a:solidFill>
                  <a:schemeClr val="bg1"/>
                </a:solidFill>
                <a:latin typeface="宋体" panose="02010600030101010101" pitchFamily="2" charset="-122"/>
                <a:ea typeface="宋体" panose="02010600030101010101" pitchFamily="2" charset="-122"/>
              </a:rPr>
              <a:t>标识一个像素所用位数</a:t>
            </a:r>
            <a:r>
              <a:rPr lang="en-US" altLang="zh-CN" sz="2800" b="1" dirty="0">
                <a:solidFill>
                  <a:schemeClr val="bg1"/>
                </a:solidFill>
                <a:latin typeface="宋体" panose="02010600030101010101" pitchFamily="2" charset="-122"/>
                <a:ea typeface="宋体" panose="02010600030101010101" pitchFamily="2" charset="-122"/>
              </a:rPr>
              <a:t> </a:t>
            </a:r>
          </a:p>
          <a:p>
            <a:pPr algn="just"/>
            <a:r>
              <a:rPr lang="en-US" altLang="zh-CN" sz="2800" b="1" dirty="0">
                <a:solidFill>
                  <a:schemeClr val="bg1"/>
                </a:solidFill>
                <a:latin typeface="宋体" panose="02010600030101010101" pitchFamily="2" charset="-122"/>
                <a:ea typeface="宋体" panose="02010600030101010101" pitchFamily="2" charset="-122"/>
              </a:rPr>
              <a:t>   2.Masks </a:t>
            </a:r>
            <a:r>
              <a:rPr lang="zh-CN" altLang="en-US" sz="2800" b="1" dirty="0">
                <a:solidFill>
                  <a:schemeClr val="bg1"/>
                </a:solidFill>
                <a:latin typeface="宋体" panose="02010600030101010101" pitchFamily="2" charset="-122"/>
                <a:ea typeface="宋体" panose="02010600030101010101" pitchFamily="2" charset="-122"/>
              </a:rPr>
              <a:t>标识一个像素在所占用的字节位中的编码方案</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zh-CN" altLang="en-US" sz="2800" b="1" dirty="0">
                <a:solidFill>
                  <a:schemeClr val="bg1"/>
                </a:solidFill>
                <a:latin typeface="宋体" panose="02010600030101010101" pitchFamily="2" charset="-122"/>
                <a:ea typeface="宋体" panose="02010600030101010101" pitchFamily="2" charset="-122"/>
              </a:rPr>
              <a:t>    在进行图像处理时，应根据具体图像的编码格式进行具体的处理！</a:t>
            </a:r>
            <a:endParaRPr lang="en-US" altLang="zh-CN"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193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B6169-52E6-46C8-B5E6-658680B0A67C}"/>
              </a:ext>
            </a:extLst>
          </p:cNvPr>
          <p:cNvSpPr>
            <a:spLocks noGrp="1"/>
          </p:cNvSpPr>
          <p:nvPr>
            <p:ph type="title"/>
          </p:nvPr>
        </p:nvSpPr>
        <p:spPr/>
        <p:txBody>
          <a:bodyPr/>
          <a:lstStyle/>
          <a:p>
            <a:endParaRPr lang="zh-CN" altLang="en-US"/>
          </a:p>
        </p:txBody>
      </p:sp>
      <p:sp>
        <p:nvSpPr>
          <p:cNvPr id="4" name="TextBox 16">
            <a:extLst>
              <a:ext uri="{FF2B5EF4-FFF2-40B4-BE49-F238E27FC236}">
                <a16:creationId xmlns:a16="http://schemas.microsoft.com/office/drawing/2014/main" id="{C4202F5B-A939-40C0-90F4-D1E516E19F31}"/>
              </a:ext>
            </a:extLst>
          </p:cNvPr>
          <p:cNvSpPr txBox="1">
            <a:spLocks noGrp="1"/>
          </p:cNvSpPr>
          <p:nvPr>
            <p:ph idx="1"/>
          </p:nvPr>
        </p:nvSpPr>
        <p:spPr>
          <a:xfrm>
            <a:off x="838200" y="1825625"/>
            <a:ext cx="10515600" cy="4351338"/>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灰度图像也只有一个波段，但提供了</a:t>
            </a:r>
            <a:r>
              <a:rPr lang="en-US" altLang="zh-CN" sz="2800" b="1" dirty="0">
                <a:solidFill>
                  <a:schemeClr val="bg1"/>
                </a:solidFill>
                <a:latin typeface="宋体" panose="02010600030101010101" pitchFamily="2" charset="-122"/>
                <a:ea typeface="宋体" panose="02010600030101010101" pitchFamily="2" charset="-122"/>
              </a:rPr>
              <a:t>5</a:t>
            </a:r>
            <a:r>
              <a:rPr lang="zh-CN" altLang="en-US" sz="2800" b="1" dirty="0">
                <a:solidFill>
                  <a:schemeClr val="bg1"/>
                </a:solidFill>
                <a:latin typeface="宋体" panose="02010600030101010101" pitchFamily="2" charset="-122"/>
                <a:ea typeface="宋体" panose="02010600030101010101" pitchFamily="2" charset="-122"/>
              </a:rPr>
              <a:t>种像素编码方案：</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Gray2</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位、可表示</a:t>
            </a:r>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chemeClr val="bg1"/>
                </a:solidFill>
                <a:latin typeface="宋体" panose="02010600030101010101" pitchFamily="2" charset="-122"/>
                <a:ea typeface="宋体" panose="02010600030101010101" pitchFamily="2" charset="-122"/>
              </a:rPr>
              <a:t>种灰度</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Gray4</a:t>
            </a:r>
            <a:r>
              <a:rPr lang="en-US" altLang="zh-CN" sz="2800" b="1"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Gray8</a:t>
            </a:r>
            <a:r>
              <a:rPr lang="en-US" altLang="zh-CN" sz="2800" b="1"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8</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Gray16</a:t>
            </a:r>
            <a:r>
              <a:rPr lang="en-US" altLang="zh-CN" sz="2800" b="1"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16</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、和</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Gray32Float</a:t>
            </a:r>
            <a:r>
              <a:rPr lang="en-US" altLang="zh-CN" sz="2800" b="1"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32</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。通常看到的灰度图像是</a:t>
            </a:r>
            <a:r>
              <a:rPr lang="en-US" altLang="zh-CN"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Gray8</a:t>
            </a:r>
            <a:r>
              <a:rPr lang="zh-CN" altLang="en-US" sz="2800" b="1" dirty="0">
                <a:solidFill>
                  <a:schemeClr val="bg1"/>
                </a:solidFill>
                <a:latin typeface="宋体" panose="02010600030101010101" pitchFamily="2" charset="-122"/>
                <a:ea typeface="宋体" panose="02010600030101010101" pitchFamily="2" charset="-122"/>
              </a:rPr>
              <a:t>格式的。</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5" name="TextBox 16">
            <a:extLst>
              <a:ext uri="{FF2B5EF4-FFF2-40B4-BE49-F238E27FC236}">
                <a16:creationId xmlns:a16="http://schemas.microsoft.com/office/drawing/2014/main" id="{3D602AA2-B6A8-4E5B-B310-20B8030F6C34}"/>
              </a:ext>
            </a:extLst>
          </p:cNvPr>
          <p:cNvSpPr txBox="1"/>
          <p:nvPr/>
        </p:nvSpPr>
        <p:spPr>
          <a:xfrm>
            <a:off x="966967" y="3429000"/>
            <a:ext cx="10515600" cy="2246769"/>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伪彩色图像也可以认为只有一个波段，但其数据并不是直接表示像素颜色，而是表示相应像素的颜色在对应的颜色面板（</a:t>
            </a:r>
            <a:r>
              <a:rPr lang="en-US" altLang="zh-CN" sz="2800" b="1" dirty="0">
                <a:solidFill>
                  <a:schemeClr val="bg1"/>
                </a:solidFill>
                <a:latin typeface="宋体" panose="02010600030101010101" pitchFamily="2" charset="-122"/>
                <a:ea typeface="宋体" panose="02010600030101010101" pitchFamily="2" charset="-122"/>
              </a:rPr>
              <a:t>Palette</a:t>
            </a:r>
            <a:r>
              <a:rPr lang="zh-CN" altLang="en-US" sz="2800" b="1" dirty="0">
                <a:solidFill>
                  <a:schemeClr val="bg1"/>
                </a:solidFill>
                <a:latin typeface="宋体" panose="02010600030101010101" pitchFamily="2" charset="-122"/>
                <a:ea typeface="宋体" panose="02010600030101010101" pitchFamily="2" charset="-122"/>
              </a:rPr>
              <a:t>属性）中的索引。</a:t>
            </a:r>
            <a:r>
              <a:rPr lang="en-US" altLang="zh-CN" sz="2800" b="1" dirty="0">
                <a:solidFill>
                  <a:schemeClr val="bg1"/>
                </a:solidFill>
                <a:latin typeface="宋体" panose="02010600030101010101" pitchFamily="2" charset="-122"/>
                <a:ea typeface="宋体" panose="02010600030101010101" pitchFamily="2" charset="-122"/>
              </a:rPr>
              <a:t>WPF</a:t>
            </a:r>
            <a:r>
              <a:rPr lang="zh-CN" altLang="en-US" sz="2800" b="1" dirty="0">
                <a:solidFill>
                  <a:schemeClr val="bg1"/>
                </a:solidFill>
                <a:latin typeface="宋体" panose="02010600030101010101" pitchFamily="2" charset="-122"/>
                <a:ea typeface="宋体" panose="02010600030101010101" pitchFamily="2" charset="-122"/>
              </a:rPr>
              <a:t>提供了</a:t>
            </a:r>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chemeClr val="bg1"/>
                </a:solidFill>
                <a:latin typeface="宋体" panose="02010600030101010101" pitchFamily="2" charset="-122"/>
                <a:ea typeface="宋体" panose="02010600030101010101" pitchFamily="2" charset="-122"/>
              </a:rPr>
              <a:t>种像素编码方案：</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Indexed1</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位、可表示</a:t>
            </a: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种颜色</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Indexed2</a:t>
            </a:r>
            <a:r>
              <a:rPr lang="en-US" altLang="zh-CN" sz="2800"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Indexed4</a:t>
            </a:r>
            <a:r>
              <a:rPr lang="en-US" altLang="zh-CN" sz="2800"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Indexed8</a:t>
            </a:r>
            <a:r>
              <a:rPr lang="en-US" altLang="zh-CN" sz="2800" dirty="0">
                <a:latin typeface="宋体" panose="02010600030101010101" pitchFamily="2" charset="-122"/>
                <a:ea typeface="宋体" panose="02010600030101010101" pitchFamily="2" charset="-122"/>
              </a:rPr>
              <a:t> </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每像素</a:t>
            </a:r>
            <a:r>
              <a:rPr lang="en-US" altLang="zh-CN" sz="2800" b="1" dirty="0">
                <a:solidFill>
                  <a:schemeClr val="bg1"/>
                </a:solidFill>
                <a:latin typeface="宋体" panose="02010600030101010101" pitchFamily="2" charset="-122"/>
                <a:ea typeface="宋体" panose="02010600030101010101" pitchFamily="2" charset="-122"/>
              </a:rPr>
              <a:t>8</a:t>
            </a:r>
            <a:r>
              <a:rPr lang="zh-CN" altLang="en-US" sz="2800" b="1" dirty="0">
                <a:solidFill>
                  <a:schemeClr val="bg1"/>
                </a:solidFill>
                <a:latin typeface="宋体" panose="02010600030101010101" pitchFamily="2" charset="-122"/>
                <a:ea typeface="宋体" panose="02010600030101010101" pitchFamily="2" charset="-122"/>
              </a:rPr>
              <a:t>位</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a:t>
            </a:r>
            <a:endParaRPr lang="en-US" altLang="zh-CN"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20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xit" presetSubtype="4" fill="hold" grpId="1" nodeType="after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1000"/>
                            </p:stCondLst>
                            <p:childTnLst>
                              <p:par>
                                <p:cTn id="18" presetID="22" presetClass="exit" presetSubtype="4" fill="hold" grpId="1" nodeType="afterEffect">
                                  <p:stCondLst>
                                    <p:cond delay="0"/>
                                  </p:stCondLst>
                                  <p:childTnLst>
                                    <p:animEffect transition="out" filter="wipe(down)">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一、常用的编程方法</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292673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过程化编程</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7" y="3721867"/>
            <a:ext cx="8177611" cy="2246769"/>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这种方法基于结构化编程进化而来，它更依重于例程的使用，能适用于大型软件的开发；它将整个系统分割为一些更小的、相对独立的功能（</a:t>
            </a:r>
            <a:r>
              <a:rPr lang="zh-CN" altLang="en-US" sz="2800" b="1" dirty="0">
                <a:solidFill>
                  <a:srgbClr val="FF0000"/>
                </a:solidFill>
                <a:latin typeface="宋体" panose="02010600030101010101" pitchFamily="2" charset="-122"/>
                <a:ea typeface="宋体" panose="02010600030101010101" pitchFamily="2" charset="-122"/>
              </a:rPr>
              <a:t>例程</a:t>
            </a:r>
            <a:r>
              <a:rPr lang="zh-CN" altLang="en-US" sz="2800" b="1" dirty="0">
                <a:solidFill>
                  <a:schemeClr val="bg1"/>
                </a:solidFill>
                <a:latin typeface="宋体" panose="02010600030101010101" pitchFamily="2" charset="-122"/>
                <a:ea typeface="宋体" panose="02010600030101010101" pitchFamily="2" charset="-122"/>
              </a:rPr>
              <a:t>），然后通过一个主程序对功能块进行调用以完成系统要求</a:t>
            </a:r>
          </a:p>
        </p:txBody>
      </p:sp>
      <p:sp>
        <p:nvSpPr>
          <p:cNvPr id="11" name="文本框 10">
            <a:extLst>
              <a:ext uri="{FF2B5EF4-FFF2-40B4-BE49-F238E27FC236}">
                <a16:creationId xmlns:a16="http://schemas.microsoft.com/office/drawing/2014/main" id="{02FDCAA4-6CD6-4C51-B9E0-A96CBACBA30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37003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10615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WPF</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中的图像操作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7" name="TextBox 64">
            <a:extLst>
              <a:ext uri="{FF2B5EF4-FFF2-40B4-BE49-F238E27FC236}">
                <a16:creationId xmlns:a16="http://schemas.microsoft.com/office/drawing/2014/main" id="{DA2F8899-494B-4E88-9829-C8BEB369141A}"/>
              </a:ext>
            </a:extLst>
          </p:cNvPr>
          <p:cNvSpPr txBox="1"/>
          <p:nvPr/>
        </p:nvSpPr>
        <p:spPr>
          <a:xfrm>
            <a:off x="1255491" y="2507499"/>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图像编码器</a:t>
            </a:r>
          </a:p>
        </p:txBody>
      </p:sp>
      <p:sp>
        <p:nvSpPr>
          <p:cNvPr id="106" name="TextBox 16">
            <a:extLst>
              <a:ext uri="{FF2B5EF4-FFF2-40B4-BE49-F238E27FC236}">
                <a16:creationId xmlns:a16="http://schemas.microsoft.com/office/drawing/2014/main" id="{046E4176-BC0F-48BB-80F3-5AF172A2498C}"/>
              </a:ext>
            </a:extLst>
          </p:cNvPr>
          <p:cNvSpPr txBox="1"/>
          <p:nvPr/>
        </p:nvSpPr>
        <p:spPr>
          <a:xfrm>
            <a:off x="2339752" y="1916832"/>
            <a:ext cx="7491338" cy="4431983"/>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当处理完图像后，我们需要将结果保存到文件或网络中；此时，需要指定图像数据的压缩方案。这就是图像编码器的作用。</a:t>
            </a:r>
            <a:r>
              <a:rPr lang="en-US" altLang="zh-CN" sz="2800" b="1" dirty="0">
                <a:solidFill>
                  <a:schemeClr val="bg1"/>
                </a:solidFill>
                <a:latin typeface="宋体" panose="02010600030101010101" pitchFamily="2" charset="-122"/>
                <a:ea typeface="宋体" panose="02010600030101010101" pitchFamily="2" charset="-122"/>
              </a:rPr>
              <a:t>.NET</a:t>
            </a:r>
            <a:r>
              <a:rPr lang="zh-CN" altLang="en-US" sz="2800" b="1" dirty="0">
                <a:solidFill>
                  <a:schemeClr val="bg1"/>
                </a:solidFill>
                <a:latin typeface="宋体" panose="02010600030101010101" pitchFamily="2" charset="-122"/>
                <a:ea typeface="宋体" panose="02010600030101010101" pitchFamily="2" charset="-122"/>
              </a:rPr>
              <a:t>在</a:t>
            </a:r>
            <a:r>
              <a:rPr lang="en-US" altLang="zh-CN" sz="2800" b="1" dirty="0">
                <a:solidFill>
                  <a:schemeClr val="bg1"/>
                </a:solidFill>
                <a:latin typeface="宋体" panose="02010600030101010101" pitchFamily="2" charset="-122"/>
                <a:ea typeface="宋体" panose="02010600030101010101" pitchFamily="2" charset="-122"/>
              </a:rPr>
              <a:t>System. </a:t>
            </a:r>
            <a:r>
              <a:rPr lang="en-US" altLang="zh-CN" sz="2800" b="1" dirty="0" err="1">
                <a:solidFill>
                  <a:schemeClr val="bg1"/>
                </a:solidFill>
                <a:latin typeface="宋体" panose="02010600030101010101" pitchFamily="2" charset="-122"/>
                <a:ea typeface="宋体" panose="02010600030101010101" pitchFamily="2" charset="-122"/>
              </a:rPr>
              <a:t>Windows.Media.Imaging</a:t>
            </a:r>
            <a:r>
              <a:rPr lang="zh-CN" altLang="en-US" sz="2800" b="1" dirty="0">
                <a:solidFill>
                  <a:schemeClr val="bg1"/>
                </a:solidFill>
                <a:latin typeface="宋体" panose="02010600030101010101" pitchFamily="2" charset="-122"/>
                <a:ea typeface="宋体" panose="02010600030101010101" pitchFamily="2" charset="-122"/>
              </a:rPr>
              <a:t>命名空间中提供了</a:t>
            </a:r>
            <a:r>
              <a:rPr lang="en-US" altLang="zh-CN" sz="2800" b="1" dirty="0">
                <a:solidFill>
                  <a:schemeClr val="bg1"/>
                </a:solidFill>
                <a:latin typeface="宋体" panose="02010600030101010101" pitchFamily="2" charset="-122"/>
                <a:ea typeface="宋体" panose="02010600030101010101" pitchFamily="2" charset="-122"/>
              </a:rPr>
              <a:t>6</a:t>
            </a:r>
            <a:r>
              <a:rPr lang="zh-CN" altLang="en-US" sz="2800" b="1" dirty="0">
                <a:solidFill>
                  <a:schemeClr val="bg1"/>
                </a:solidFill>
                <a:latin typeface="宋体" panose="02010600030101010101" pitchFamily="2" charset="-122"/>
                <a:ea typeface="宋体" panose="02010600030101010101" pitchFamily="2" charset="-122"/>
              </a:rPr>
              <a:t>种编码器：</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800"/>
              </a:spcBef>
            </a:pP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BmpBitmapEncoder</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GifBitmapEncoder</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JpegBitmapEncoder</a:t>
            </a:r>
            <a:r>
              <a:rPr lang="zh-CN" altLang="en-US" sz="2800" b="1" dirty="0">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 </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PngBitmapEncoder</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TiffBitmapEncoder</a:t>
            </a:r>
            <a:r>
              <a:rPr lang="en-US" altLang="zh-CN" sz="2800" dirty="0">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WmpBitmapEncoder</a:t>
            </a:r>
            <a:r>
              <a:rPr lang="zh-CN" altLang="en-US" sz="2800" b="1" dirty="0">
                <a:solidFill>
                  <a:schemeClr val="bg1"/>
                </a:solidFill>
                <a:latin typeface="宋体" panose="02010600030101010101" pitchFamily="2" charset="-122"/>
                <a:ea typeface="宋体" panose="02010600030101010101" pitchFamily="2" charset="-122"/>
              </a:rPr>
              <a:t>。</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800"/>
              </a:spcBef>
            </a:pPr>
            <a:r>
              <a:rPr lang="zh-CN" altLang="en-US" sz="2800" b="1" dirty="0">
                <a:solidFill>
                  <a:schemeClr val="bg1"/>
                </a:solidFill>
                <a:latin typeface="宋体" panose="02010600030101010101" pitchFamily="2" charset="-122"/>
                <a:ea typeface="宋体" panose="02010600030101010101" pitchFamily="2" charset="-122"/>
              </a:rPr>
              <a:t>这</a:t>
            </a:r>
            <a:r>
              <a:rPr lang="en-US" altLang="zh-CN" sz="2800" b="1" dirty="0">
                <a:solidFill>
                  <a:schemeClr val="bg1"/>
                </a:solidFill>
                <a:latin typeface="宋体" panose="02010600030101010101" pitchFamily="2" charset="-122"/>
                <a:ea typeface="宋体" panose="02010600030101010101" pitchFamily="2" charset="-122"/>
              </a:rPr>
              <a:t>6</a:t>
            </a:r>
            <a:r>
              <a:rPr lang="zh-CN" altLang="en-US" sz="2800" b="1" dirty="0">
                <a:solidFill>
                  <a:schemeClr val="bg1"/>
                </a:solidFill>
                <a:latin typeface="宋体" panose="02010600030101010101" pitchFamily="2" charset="-122"/>
                <a:ea typeface="宋体" panose="02010600030101010101" pitchFamily="2" charset="-122"/>
              </a:rPr>
              <a:t>个类均继承自抽象类</a:t>
            </a:r>
            <a:r>
              <a:rPr lang="en-US" altLang="zh-CN" sz="2800" b="1" dirty="0" err="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BitmapEncoder</a:t>
            </a:r>
            <a:r>
              <a:rPr lang="zh-CN" altLang="en-US" sz="2800" b="1" dirty="0">
                <a:solidFill>
                  <a:schemeClr val="bg1"/>
                </a:solidFill>
                <a:latin typeface="宋体" panose="02010600030101010101" pitchFamily="2" charset="-122"/>
                <a:ea typeface="宋体" panose="02010600030101010101" pitchFamily="2" charset="-122"/>
              </a:rPr>
              <a:t>。</a:t>
            </a:r>
            <a:endParaRPr lang="en-US" altLang="zh-CN" sz="2800" b="1" dirty="0">
              <a:solidFill>
                <a:schemeClr val="bg1"/>
              </a:solidFill>
              <a:latin typeface="宋体" panose="02010600030101010101" pitchFamily="2" charset="-122"/>
              <a:ea typeface="宋体" panose="02010600030101010101" pitchFamily="2" charset="-122"/>
            </a:endParaRPr>
          </a:p>
        </p:txBody>
      </p:sp>
      <p:sp>
        <p:nvSpPr>
          <p:cNvPr id="107" name="矩形 106">
            <a:extLst>
              <a:ext uri="{FF2B5EF4-FFF2-40B4-BE49-F238E27FC236}">
                <a16:creationId xmlns:a16="http://schemas.microsoft.com/office/drawing/2014/main" id="{17692A20-A7C0-48BE-BA7F-818D77ED96A7}"/>
              </a:ext>
            </a:extLst>
          </p:cNvPr>
          <p:cNvSpPr/>
          <p:nvPr/>
        </p:nvSpPr>
        <p:spPr>
          <a:xfrm>
            <a:off x="2339751" y="2718787"/>
            <a:ext cx="9480883" cy="2246769"/>
          </a:xfrm>
          <a:prstGeom prst="rect">
            <a:avLst/>
          </a:prstGeom>
        </p:spPr>
        <p:txBody>
          <a:bodyPr wrap="square">
            <a:spAutoFit/>
          </a:bodyPr>
          <a:lstStyle/>
          <a:p>
            <a:r>
              <a:rPr lang="en-US" altLang="zh-CN" sz="2800" dirty="0" err="1">
                <a:solidFill>
                  <a:schemeClr val="bg1"/>
                </a:solidFill>
                <a:latin typeface="宋体" panose="02010600030101010101" pitchFamily="2" charset="-122"/>
                <a:ea typeface="宋体" panose="02010600030101010101" pitchFamily="2" charset="-122"/>
              </a:rPr>
              <a:t>FileStream</a:t>
            </a:r>
            <a:r>
              <a:rPr lang="en-US" altLang="zh-CN" sz="2800" dirty="0">
                <a:solidFill>
                  <a:schemeClr val="bg1"/>
                </a:solidFill>
                <a:latin typeface="宋体" panose="02010600030101010101" pitchFamily="2" charset="-122"/>
                <a:ea typeface="宋体" panose="02010600030101010101" pitchFamily="2" charset="-122"/>
              </a:rPr>
              <a:t> stream = </a:t>
            </a:r>
            <a:r>
              <a:rPr lang="en-US" altLang="zh-CN" sz="2800" dirty="0">
                <a:solidFill>
                  <a:srgbClr val="0101FD"/>
                </a:solidFill>
                <a:latin typeface="宋体" panose="02010600030101010101" pitchFamily="2" charset="-122"/>
                <a:ea typeface="宋体" panose="02010600030101010101" pitchFamily="2" charset="-122"/>
              </a:rPr>
              <a:t>new</a:t>
            </a:r>
            <a:r>
              <a:rPr lang="en-US" altLang="zh-CN" sz="2800" dirty="0">
                <a:solidFill>
                  <a:srgbClr val="000000"/>
                </a:solidFill>
                <a:latin typeface="宋体" panose="02010600030101010101" pitchFamily="2" charset="-122"/>
                <a:ea typeface="宋体" panose="02010600030101010101" pitchFamily="2" charset="-122"/>
              </a:rPr>
              <a:t> </a:t>
            </a:r>
          </a:p>
          <a:p>
            <a:r>
              <a:rPr lang="en-US" altLang="zh-CN" sz="2800" dirty="0">
                <a:solidFill>
                  <a:srgbClr val="000000"/>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FileStream</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err="1">
                <a:solidFill>
                  <a:srgbClr val="A31515"/>
                </a:solidFill>
                <a:latin typeface="宋体" panose="02010600030101010101" pitchFamily="2" charset="-122"/>
                <a:ea typeface="宋体" panose="02010600030101010101" pitchFamily="2" charset="-122"/>
              </a:rPr>
              <a:t>empty.tif</a:t>
            </a:r>
            <a:r>
              <a:rPr lang="en-US" altLang="zh-CN" sz="2800" dirty="0">
                <a:solidFill>
                  <a:schemeClr val="bg1"/>
                </a:solidFill>
                <a:latin typeface="宋体" panose="02010600030101010101" pitchFamily="2" charset="-122"/>
                <a:ea typeface="宋体" panose="02010600030101010101" pitchFamily="2" charset="-122"/>
              </a:rPr>
              <a:t>", </a:t>
            </a:r>
            <a:r>
              <a:rPr lang="en-US" altLang="zh-CN" sz="2800" dirty="0" err="1">
                <a:solidFill>
                  <a:schemeClr val="bg1"/>
                </a:solidFill>
                <a:latin typeface="宋体" panose="02010600030101010101" pitchFamily="2" charset="-122"/>
                <a:ea typeface="宋体" panose="02010600030101010101" pitchFamily="2" charset="-122"/>
              </a:rPr>
              <a:t>FileMode.Create</a:t>
            </a:r>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err="1">
                <a:solidFill>
                  <a:schemeClr val="bg1"/>
                </a:solidFill>
                <a:latin typeface="宋体" panose="02010600030101010101" pitchFamily="2" charset="-122"/>
                <a:ea typeface="宋体" panose="02010600030101010101" pitchFamily="2" charset="-122"/>
              </a:rPr>
              <a:t>BitmapEncoder</a:t>
            </a:r>
            <a:r>
              <a:rPr lang="en-US" altLang="zh-CN" sz="2800" dirty="0">
                <a:solidFill>
                  <a:schemeClr val="bg1"/>
                </a:solidFill>
                <a:latin typeface="宋体" panose="02010600030101010101" pitchFamily="2" charset="-122"/>
                <a:ea typeface="宋体" panose="02010600030101010101" pitchFamily="2" charset="-122"/>
              </a:rPr>
              <a:t> encoder = </a:t>
            </a:r>
            <a:r>
              <a:rPr lang="en-US" altLang="zh-CN" sz="2800" dirty="0">
                <a:solidFill>
                  <a:srgbClr val="0101FD"/>
                </a:solidFill>
                <a:latin typeface="宋体" panose="02010600030101010101" pitchFamily="2" charset="-122"/>
                <a:ea typeface="宋体" panose="02010600030101010101" pitchFamily="2" charset="-122"/>
              </a:rPr>
              <a:t>new </a:t>
            </a:r>
            <a:r>
              <a:rPr lang="en-US" altLang="zh-CN" sz="2800" dirty="0" err="1">
                <a:solidFill>
                  <a:schemeClr val="bg1"/>
                </a:solidFill>
                <a:latin typeface="宋体" panose="02010600030101010101" pitchFamily="2" charset="-122"/>
                <a:ea typeface="宋体" panose="02010600030101010101" pitchFamily="2" charset="-122"/>
              </a:rPr>
              <a:t>TiffBitmapEncoder</a:t>
            </a:r>
            <a:r>
              <a:rPr lang="en-US" altLang="zh-CN" sz="2800" dirty="0">
                <a:solidFill>
                  <a:schemeClr val="bg1"/>
                </a:solidFill>
                <a:latin typeface="宋体" panose="02010600030101010101" pitchFamily="2" charset="-122"/>
                <a:ea typeface="宋体" panose="02010600030101010101" pitchFamily="2" charset="-122"/>
              </a:rPr>
              <a:t>();</a:t>
            </a:r>
          </a:p>
          <a:p>
            <a:r>
              <a:rPr lang="en-US" altLang="zh-CN" sz="2800" dirty="0" err="1">
                <a:solidFill>
                  <a:schemeClr val="bg1"/>
                </a:solidFill>
                <a:latin typeface="宋体" panose="02010600030101010101" pitchFamily="2" charset="-122"/>
                <a:ea typeface="宋体" panose="02010600030101010101" pitchFamily="2" charset="-122"/>
              </a:rPr>
              <a:t>encoder.Frames.Add</a:t>
            </a:r>
            <a:r>
              <a:rPr lang="en-US" altLang="zh-CN" sz="2800" dirty="0">
                <a:solidFill>
                  <a:schemeClr val="bg1"/>
                </a:solidFill>
                <a:latin typeface="宋体" panose="02010600030101010101" pitchFamily="2" charset="-122"/>
                <a:ea typeface="宋体" panose="02010600030101010101" pitchFamily="2" charset="-122"/>
              </a:rPr>
              <a:t>(</a:t>
            </a:r>
            <a:r>
              <a:rPr lang="en-US" altLang="zh-CN" sz="2800" dirty="0" err="1">
                <a:solidFill>
                  <a:schemeClr val="bg1"/>
                </a:solidFill>
                <a:latin typeface="宋体" panose="02010600030101010101" pitchFamily="2" charset="-122"/>
                <a:ea typeface="宋体" panose="02010600030101010101" pitchFamily="2" charset="-122"/>
              </a:rPr>
              <a:t>BitmapFrame.Create</a:t>
            </a:r>
            <a:r>
              <a:rPr lang="en-US" altLang="zh-CN" sz="2800" dirty="0">
                <a:solidFill>
                  <a:schemeClr val="bg1"/>
                </a:solidFill>
                <a:latin typeface="宋体" panose="02010600030101010101" pitchFamily="2" charset="-122"/>
                <a:ea typeface="宋体" panose="02010600030101010101" pitchFamily="2" charset="-122"/>
              </a:rPr>
              <a:t>(image)); </a:t>
            </a:r>
            <a:r>
              <a:rPr lang="en-US" altLang="zh-CN" sz="2800" dirty="0" err="1">
                <a:solidFill>
                  <a:schemeClr val="bg1"/>
                </a:solidFill>
                <a:latin typeface="宋体" panose="02010600030101010101" pitchFamily="2" charset="-122"/>
                <a:ea typeface="宋体" panose="02010600030101010101" pitchFamily="2" charset="-122"/>
              </a:rPr>
              <a:t>encoder.Save</a:t>
            </a:r>
            <a:r>
              <a:rPr lang="en-US" altLang="zh-CN" sz="2800" dirty="0">
                <a:solidFill>
                  <a:schemeClr val="bg1"/>
                </a:solidFill>
                <a:latin typeface="宋体" panose="02010600030101010101" pitchFamily="2" charset="-122"/>
                <a:ea typeface="宋体" panose="02010600030101010101" pitchFamily="2" charset="-122"/>
              </a:rPr>
              <a:t>(stream);</a:t>
            </a:r>
            <a:endParaRPr lang="zh-CN" altLang="en-US" sz="28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9662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10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106"/>
                                        </p:tgtEl>
                                      </p:cBhvr>
                                    </p:animEffect>
                                    <p:set>
                                      <p:cBhvr>
                                        <p:cTn id="17" dur="1" fill="hold">
                                          <p:stCondLst>
                                            <p:cond delay="499"/>
                                          </p:stCondLst>
                                        </p:cTn>
                                        <p:tgtEl>
                                          <p:spTgt spid="106"/>
                                        </p:tgtEl>
                                        <p:attrNameLst>
                                          <p:attrName>style.visibility</p:attrName>
                                        </p:attrNameLst>
                                      </p:cBhvr>
                                      <p:to>
                                        <p:strVal val="hidden"/>
                                      </p:to>
                                    </p:se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up)">
                                      <p:cBhvr>
                                        <p:cTn id="21"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6" grpId="0"/>
      <p:bldP spid="106" grpId="1"/>
      <p:bldP spid="10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10615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WPF</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中的图像操作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7" name="TextBox 64">
            <a:extLst>
              <a:ext uri="{FF2B5EF4-FFF2-40B4-BE49-F238E27FC236}">
                <a16:creationId xmlns:a16="http://schemas.microsoft.com/office/drawing/2014/main" id="{DA2F8899-494B-4E88-9829-C8BEB369141A}"/>
              </a:ext>
            </a:extLst>
          </p:cNvPr>
          <p:cNvSpPr txBox="1"/>
          <p:nvPr/>
        </p:nvSpPr>
        <p:spPr>
          <a:xfrm>
            <a:off x="1255491" y="2507499"/>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图像显示控件</a:t>
            </a:r>
          </a:p>
        </p:txBody>
      </p:sp>
      <p:sp>
        <p:nvSpPr>
          <p:cNvPr id="9" name="TextBox 16">
            <a:extLst>
              <a:ext uri="{FF2B5EF4-FFF2-40B4-BE49-F238E27FC236}">
                <a16:creationId xmlns:a16="http://schemas.microsoft.com/office/drawing/2014/main" id="{333CAD25-88AF-4759-9854-F567FCD0949B}"/>
              </a:ext>
            </a:extLst>
          </p:cNvPr>
          <p:cNvSpPr txBox="1"/>
          <p:nvPr/>
        </p:nvSpPr>
        <p:spPr>
          <a:xfrm>
            <a:off x="2339752" y="1772816"/>
            <a:ext cx="8596757" cy="954107"/>
          </a:xfrm>
          <a:prstGeom prst="rect">
            <a:avLst/>
          </a:prstGeom>
          <a:noFill/>
        </p:spPr>
        <p:txBody>
          <a:bodyPr wrap="square" rtlCol="0">
            <a:spAutoFit/>
          </a:bodyPr>
          <a:lstStyle/>
          <a:p>
            <a:pPr algn="just"/>
            <a:r>
              <a:rPr lang="zh-CN" altLang="en-US" sz="2800" b="1" dirty="0">
                <a:solidFill>
                  <a:schemeClr val="bg1"/>
                </a:solidFill>
                <a:latin typeface="宋体" panose="02010600030101010101" pitchFamily="2" charset="-122"/>
                <a:ea typeface="宋体" panose="02010600030101010101" pitchFamily="2" charset="-122"/>
              </a:rPr>
              <a:t>在</a:t>
            </a:r>
            <a:r>
              <a:rPr lang="en-US" altLang="zh-CN" sz="2800" b="1" dirty="0">
                <a:solidFill>
                  <a:schemeClr val="bg1"/>
                </a:solidFill>
                <a:latin typeface="宋体" panose="02010600030101010101" pitchFamily="2" charset="-122"/>
                <a:ea typeface="宋体" panose="02010600030101010101" pitchFamily="2" charset="-122"/>
              </a:rPr>
              <a:t>WPF</a:t>
            </a:r>
            <a:r>
              <a:rPr lang="zh-CN" altLang="en-US" sz="2800" b="1" dirty="0">
                <a:solidFill>
                  <a:schemeClr val="bg1"/>
                </a:solidFill>
                <a:latin typeface="宋体" panose="02010600030101010101" pitchFamily="2" charset="-122"/>
                <a:ea typeface="宋体" panose="02010600030101010101" pitchFamily="2" charset="-122"/>
              </a:rPr>
              <a:t>中为了将图像显示在界面上，要使用</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Image</a:t>
            </a:r>
            <a:r>
              <a:rPr lang="zh-CN" altLang="en-US" sz="2800" b="1" dirty="0">
                <a:solidFill>
                  <a:schemeClr val="bg1"/>
                </a:solidFill>
                <a:latin typeface="宋体" panose="02010600030101010101" pitchFamily="2" charset="-122"/>
                <a:ea typeface="宋体" panose="02010600030101010101" pitchFamily="2" charset="-122"/>
              </a:rPr>
              <a:t>控件。一个简单使用实例如下：</a:t>
            </a:r>
            <a:endParaRPr lang="en-US" altLang="zh-CN" sz="2800" b="1" dirty="0">
              <a:solidFill>
                <a:schemeClr val="bg1"/>
              </a:solidFill>
              <a:latin typeface="宋体" panose="02010600030101010101" pitchFamily="2" charset="-122"/>
              <a:ea typeface="宋体" panose="02010600030101010101" pitchFamily="2" charset="-122"/>
            </a:endParaRPr>
          </a:p>
        </p:txBody>
      </p:sp>
      <p:grpSp>
        <p:nvGrpSpPr>
          <p:cNvPr id="10" name="组合 9">
            <a:extLst>
              <a:ext uri="{FF2B5EF4-FFF2-40B4-BE49-F238E27FC236}">
                <a16:creationId xmlns:a16="http://schemas.microsoft.com/office/drawing/2014/main" id="{F8135632-7FCE-4EFD-95FD-996D725B6338}"/>
              </a:ext>
            </a:extLst>
          </p:cNvPr>
          <p:cNvGrpSpPr/>
          <p:nvPr/>
        </p:nvGrpSpPr>
        <p:grpSpPr>
          <a:xfrm>
            <a:off x="2443515" y="2781804"/>
            <a:ext cx="7579026" cy="4045383"/>
            <a:chOff x="2443515" y="2925820"/>
            <a:chExt cx="7579026" cy="4045383"/>
          </a:xfrm>
        </p:grpSpPr>
        <p:pic>
          <p:nvPicPr>
            <p:cNvPr id="11" name="图片 10">
              <a:extLst>
                <a:ext uri="{FF2B5EF4-FFF2-40B4-BE49-F238E27FC236}">
                  <a16:creationId xmlns:a16="http://schemas.microsoft.com/office/drawing/2014/main" id="{C0FB7B29-4180-47CF-A6E8-13DF7F92279E}"/>
                </a:ext>
              </a:extLst>
            </p:cNvPr>
            <p:cNvPicPr>
              <a:picLocks noChangeAspect="1"/>
            </p:cNvPicPr>
            <p:nvPr/>
          </p:nvPicPr>
          <p:blipFill>
            <a:blip r:embed="rId3"/>
            <a:stretch>
              <a:fillRect/>
            </a:stretch>
          </p:blipFill>
          <p:spPr>
            <a:xfrm>
              <a:off x="2443515" y="2925820"/>
              <a:ext cx="7579026" cy="4028899"/>
            </a:xfrm>
            <a:prstGeom prst="rect">
              <a:avLst/>
            </a:prstGeom>
          </p:spPr>
        </p:pic>
        <p:grpSp>
          <p:nvGrpSpPr>
            <p:cNvPr id="12" name="组合 11">
              <a:extLst>
                <a:ext uri="{FF2B5EF4-FFF2-40B4-BE49-F238E27FC236}">
                  <a16:creationId xmlns:a16="http://schemas.microsoft.com/office/drawing/2014/main" id="{672C0A43-7182-40E6-B717-779C13853642}"/>
                </a:ext>
              </a:extLst>
            </p:cNvPr>
            <p:cNvGrpSpPr/>
            <p:nvPr/>
          </p:nvGrpSpPr>
          <p:grpSpPr>
            <a:xfrm>
              <a:off x="5254362" y="6140206"/>
              <a:ext cx="4619184" cy="830997"/>
              <a:chOff x="4784205" y="6247229"/>
              <a:chExt cx="4619184" cy="830997"/>
            </a:xfrm>
          </p:grpSpPr>
          <p:sp>
            <p:nvSpPr>
              <p:cNvPr id="13" name="矩形 12">
                <a:extLst>
                  <a:ext uri="{FF2B5EF4-FFF2-40B4-BE49-F238E27FC236}">
                    <a16:creationId xmlns:a16="http://schemas.microsoft.com/office/drawing/2014/main" id="{538427B9-AA7C-4365-B0AF-1D9364B440A7}"/>
                  </a:ext>
                </a:extLst>
              </p:cNvPr>
              <p:cNvSpPr/>
              <p:nvPr/>
            </p:nvSpPr>
            <p:spPr>
              <a:xfrm>
                <a:off x="4784205" y="6312121"/>
                <a:ext cx="4619184" cy="7012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id="{A16EA165-CAB9-44E1-858F-5166DBA0BABF}"/>
                  </a:ext>
                </a:extLst>
              </p:cNvPr>
              <p:cNvSpPr/>
              <p:nvPr/>
            </p:nvSpPr>
            <p:spPr>
              <a:xfrm>
                <a:off x="4861549" y="6247229"/>
                <a:ext cx="4464496" cy="830997"/>
              </a:xfrm>
              <a:prstGeom prst="rect">
                <a:avLst/>
              </a:prstGeom>
            </p:spPr>
            <p:txBody>
              <a:bodyPr wrap="square">
                <a:spAutoFit/>
              </a:bodyPr>
              <a:lstStyle/>
              <a:p>
                <a:r>
                  <a:rPr lang="en-US" altLang="zh-CN" sz="2400" b="1" dirty="0" err="1">
                    <a:solidFill>
                      <a:schemeClr val="bg1"/>
                    </a:solidFill>
                    <a:latin typeface="宋体" panose="02010600030101010101" pitchFamily="2" charset="-122"/>
                    <a:ea typeface="宋体" panose="02010600030101010101" pitchFamily="2" charset="-122"/>
                  </a:rPr>
                  <a:t>displayImageCtr.Source</a:t>
                </a:r>
                <a:r>
                  <a:rPr lang="en-US" altLang="zh-CN" sz="2400" b="1" dirty="0">
                    <a:solidFill>
                      <a:schemeClr val="bg1"/>
                    </a:solidFill>
                    <a:latin typeface="宋体" panose="02010600030101010101" pitchFamily="2" charset="-122"/>
                    <a:ea typeface="宋体" panose="02010600030101010101" pitchFamily="2" charset="-122"/>
                  </a:rPr>
                  <a:t> = </a:t>
                </a:r>
              </a:p>
              <a:p>
                <a:r>
                  <a:rPr lang="en-US" altLang="zh-CN" sz="2400" b="1" dirty="0">
                    <a:solidFill>
                      <a:schemeClr val="bg1"/>
                    </a:solidFill>
                    <a:latin typeface="宋体" panose="02010600030101010101" pitchFamily="2" charset="-122"/>
                    <a:ea typeface="宋体" panose="02010600030101010101" pitchFamily="2" charset="-122"/>
                  </a:rPr>
                  <a:t>    </a:t>
                </a:r>
                <a:r>
                  <a:rPr lang="en-US" altLang="zh-CN" sz="2400" b="1" dirty="0" err="1">
                    <a:solidFill>
                      <a:schemeClr val="bg1"/>
                    </a:solidFill>
                    <a:latin typeface="宋体" panose="02010600030101010101" pitchFamily="2" charset="-122"/>
                    <a:ea typeface="宋体" panose="02010600030101010101" pitchFamily="2" charset="-122"/>
                  </a:rPr>
                  <a:t>processor.ResultImage</a:t>
                </a:r>
                <a:r>
                  <a:rPr lang="en-US" altLang="zh-CN" sz="2400" b="1" dirty="0">
                    <a:solidFill>
                      <a:schemeClr val="bg1"/>
                    </a:solidFill>
                    <a:latin typeface="宋体" panose="02010600030101010101" pitchFamily="2" charset="-122"/>
                    <a:ea typeface="宋体" panose="02010600030101010101" pitchFamily="2" charset="-122"/>
                  </a:rPr>
                  <a:t>;</a:t>
                </a:r>
                <a:endParaRPr lang="zh-CN" altLang="en-US" sz="2400" b="1" dirty="0">
                  <a:solidFill>
                    <a:schemeClr val="bg1"/>
                  </a:solidFill>
                  <a:latin typeface="宋体" panose="02010600030101010101" pitchFamily="2" charset="-122"/>
                  <a:ea typeface="宋体" panose="02010600030101010101" pitchFamily="2" charset="-122"/>
                </a:endParaRPr>
              </a:p>
            </p:txBody>
          </p:sp>
        </p:grpSp>
      </p:grpSp>
    </p:spTree>
    <p:extLst>
      <p:ext uri="{BB962C8B-B14F-4D97-AF65-F5344CB8AC3E}">
        <p14:creationId xmlns:p14="http://schemas.microsoft.com/office/powerpoint/2010/main" val="7620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750"/>
                                        <p:tgtEl>
                                          <p:spTgt spid="10"/>
                                        </p:tgtEl>
                                      </p:cBhvr>
                                    </p:animEffect>
                                    <p:set>
                                      <p:cBhvr>
                                        <p:cTn id="22" dur="1" fill="hold">
                                          <p:stCondLst>
                                            <p:cond delay="749"/>
                                          </p:stCondLst>
                                        </p:cTn>
                                        <p:tgtEl>
                                          <p:spTgt spid="10"/>
                                        </p:tgtEl>
                                        <p:attrNameLst>
                                          <p:attrName>style.visibility</p:attrName>
                                        </p:attrNameLst>
                                      </p:cBhvr>
                                      <p:to>
                                        <p:strVal val="hidden"/>
                                      </p:to>
                                    </p:set>
                                  </p:childTnLst>
                                </p:cTn>
                              </p:par>
                            </p:childTnLst>
                          </p:cTn>
                        </p:par>
                        <p:par>
                          <p:cTn id="23" fill="hold">
                            <p:stCondLst>
                              <p:cond delay="750"/>
                            </p:stCondLst>
                            <p:childTnLst>
                              <p:par>
                                <p:cTn id="24" presetID="22" presetClass="exit" presetSubtype="4" fill="hold" grpId="1" nodeType="afterEffect">
                                  <p:stCondLst>
                                    <p:cond delay="0"/>
                                  </p:stCondLst>
                                  <p:childTnLst>
                                    <p:animEffect transition="out" filter="wipe(down)">
                                      <p:cBhvr>
                                        <p:cTn id="25" dur="200"/>
                                        <p:tgtEl>
                                          <p:spTgt spid="9"/>
                                        </p:tgtEl>
                                      </p:cBhvr>
                                    </p:animEffect>
                                    <p:set>
                                      <p:cBhvr>
                                        <p:cTn id="26" dur="1" fill="hold">
                                          <p:stCondLst>
                                            <p:cond delay="1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188967"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en-US" altLang="zh-CN" sz="2000" b="1" dirty="0">
                <a:solidFill>
                  <a:srgbClr val="FF0000"/>
                </a:solidFill>
                <a:latin typeface="隶书" panose="02010509060101010101" pitchFamily="49" charset="-122"/>
                <a:ea typeface="隶书" panose="02010509060101010101" pitchFamily="49" charset="-122"/>
              </a:rPr>
              <a:t>WPF</a:t>
            </a:r>
            <a:r>
              <a:rPr lang="zh-CN" altLang="en-US" sz="2000" b="1" dirty="0">
                <a:solidFill>
                  <a:srgbClr val="FF0000"/>
                </a:solidFill>
                <a:latin typeface="隶书" panose="02010509060101010101" pitchFamily="49" charset="-122"/>
                <a:ea typeface="隶书" panose="02010509060101010101" pitchFamily="49" charset="-122"/>
              </a:rPr>
              <a:t>图像处理基础</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106159"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a:t>
            </a:r>
            <a:r>
              <a:rPr lang="en-US" altLang="zh-CN"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WPF</a:t>
            </a:r>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中的图像操作</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7" name="TextBox 64">
            <a:extLst>
              <a:ext uri="{FF2B5EF4-FFF2-40B4-BE49-F238E27FC236}">
                <a16:creationId xmlns:a16="http://schemas.microsoft.com/office/drawing/2014/main" id="{DA2F8899-494B-4E88-9829-C8BEB369141A}"/>
              </a:ext>
            </a:extLst>
          </p:cNvPr>
          <p:cNvSpPr txBox="1"/>
          <p:nvPr/>
        </p:nvSpPr>
        <p:spPr>
          <a:xfrm>
            <a:off x="1255491" y="2948925"/>
            <a:ext cx="619982" cy="206210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过程总结</a:t>
            </a:r>
          </a:p>
        </p:txBody>
      </p:sp>
      <p:sp>
        <p:nvSpPr>
          <p:cNvPr id="15" name="TextBox 16">
            <a:extLst>
              <a:ext uri="{FF2B5EF4-FFF2-40B4-BE49-F238E27FC236}">
                <a16:creationId xmlns:a16="http://schemas.microsoft.com/office/drawing/2014/main" id="{840F1DED-3BB4-4293-8C9A-6C32D0B7330E}"/>
              </a:ext>
            </a:extLst>
          </p:cNvPr>
          <p:cNvSpPr txBox="1"/>
          <p:nvPr/>
        </p:nvSpPr>
        <p:spPr>
          <a:xfrm>
            <a:off x="2339752" y="2122978"/>
            <a:ext cx="9232138" cy="3877985"/>
          </a:xfrm>
          <a:prstGeom prst="rect">
            <a:avLst/>
          </a:prstGeom>
          <a:noFill/>
        </p:spPr>
        <p:txBody>
          <a:bodyPr wrap="square" rtlCol="0">
            <a:spAutoFit/>
          </a:bodyPr>
          <a:lstStyle/>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通过文件对话框打开图像文件；</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根据图像的</a:t>
            </a:r>
            <a:r>
              <a:rPr lang="en-US" altLang="zh-CN" sz="2800" b="1" dirty="0">
                <a:solidFill>
                  <a:schemeClr val="bg1"/>
                </a:solidFill>
                <a:latin typeface="宋体" panose="02010600030101010101" pitchFamily="2" charset="-122"/>
                <a:ea typeface="宋体" panose="02010600030101010101" pitchFamily="2" charset="-122"/>
              </a:rPr>
              <a:t>Format</a:t>
            </a:r>
            <a:r>
              <a:rPr lang="zh-CN" altLang="en-US" sz="2800" b="1" dirty="0">
                <a:solidFill>
                  <a:schemeClr val="bg1"/>
                </a:solidFill>
                <a:latin typeface="宋体" panose="02010600030101010101" pitchFamily="2" charset="-122"/>
                <a:ea typeface="宋体" panose="02010600030101010101" pitchFamily="2" charset="-122"/>
              </a:rPr>
              <a:t>信息生成实际的对象（即解码数据）；</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执行相应的图像处理操作；</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4.</a:t>
            </a:r>
            <a:r>
              <a:rPr lang="zh-CN" altLang="en-US" sz="2800" b="1" dirty="0">
                <a:solidFill>
                  <a:schemeClr val="bg1"/>
                </a:solidFill>
                <a:latin typeface="宋体" panose="02010600030101010101" pitchFamily="2" charset="-122"/>
                <a:ea typeface="宋体" panose="02010600030101010101" pitchFamily="2" charset="-122"/>
              </a:rPr>
              <a:t>将操作的结果生成</a:t>
            </a:r>
            <a:r>
              <a:rPr lang="en-US" altLang="zh-CN" sz="2800" b="1" dirty="0" err="1">
                <a:solidFill>
                  <a:schemeClr val="bg1"/>
                </a:solidFill>
                <a:latin typeface="宋体" panose="02010600030101010101" pitchFamily="2" charset="-122"/>
                <a:ea typeface="宋体" panose="02010600030101010101" pitchFamily="2" charset="-122"/>
              </a:rPr>
              <a:t>BitmapSource</a:t>
            </a:r>
            <a:r>
              <a:rPr lang="zh-CN" altLang="en-US" sz="2800" b="1" dirty="0">
                <a:solidFill>
                  <a:schemeClr val="bg1"/>
                </a:solidFill>
                <a:latin typeface="宋体" panose="02010600030101010101" pitchFamily="2" charset="-122"/>
                <a:ea typeface="宋体" panose="02010600030101010101" pitchFamily="2" charset="-122"/>
              </a:rPr>
              <a:t>实例；</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5.</a:t>
            </a:r>
            <a:r>
              <a:rPr lang="zh-CN" altLang="en-US" sz="2800" b="1" dirty="0">
                <a:solidFill>
                  <a:schemeClr val="bg1"/>
                </a:solidFill>
                <a:latin typeface="宋体" panose="02010600030101010101" pitchFamily="2" charset="-122"/>
                <a:ea typeface="宋体" panose="02010600030101010101" pitchFamily="2" charset="-122"/>
              </a:rPr>
              <a:t>选用适当的编码器进行图像压缩编码；</a:t>
            </a:r>
            <a:endParaRPr lang="en-US" altLang="zh-CN" sz="2800" b="1" dirty="0">
              <a:solidFill>
                <a:schemeClr val="bg1"/>
              </a:solidFill>
              <a:latin typeface="宋体" panose="02010600030101010101" pitchFamily="2" charset="-122"/>
              <a:ea typeface="宋体" panose="02010600030101010101" pitchFamily="2" charset="-122"/>
            </a:endParaRPr>
          </a:p>
          <a:p>
            <a:pPr algn="just">
              <a:spcBef>
                <a:spcPts val="1200"/>
              </a:spcBef>
            </a:pPr>
            <a:r>
              <a:rPr lang="en-US" altLang="zh-CN" sz="2800" b="1" dirty="0">
                <a:solidFill>
                  <a:schemeClr val="bg1"/>
                </a:solidFill>
                <a:latin typeface="宋体" panose="02010600030101010101" pitchFamily="2" charset="-122"/>
                <a:ea typeface="宋体" panose="02010600030101010101" pitchFamily="2" charset="-122"/>
              </a:rPr>
              <a:t>6.</a:t>
            </a:r>
            <a:r>
              <a:rPr lang="zh-CN" altLang="en-US" sz="2800" b="1" dirty="0">
                <a:solidFill>
                  <a:schemeClr val="bg1"/>
                </a:solidFill>
                <a:latin typeface="宋体" panose="02010600030101010101" pitchFamily="2" charset="-122"/>
                <a:ea typeface="宋体" panose="02010600030101010101" pitchFamily="2" charset="-122"/>
              </a:rPr>
              <a:t>创造一个</a:t>
            </a:r>
            <a:r>
              <a:rPr lang="en-US" altLang="zh-CN" sz="2800" b="1" dirty="0" err="1">
                <a:solidFill>
                  <a:schemeClr val="bg1"/>
                </a:solidFill>
                <a:latin typeface="宋体" panose="02010600030101010101" pitchFamily="2" charset="-122"/>
                <a:ea typeface="宋体" panose="02010600030101010101" pitchFamily="2" charset="-122"/>
              </a:rPr>
              <a:t>FileStream</a:t>
            </a:r>
            <a:r>
              <a:rPr lang="zh-CN" altLang="en-US" sz="2800" b="1" dirty="0">
                <a:solidFill>
                  <a:schemeClr val="bg1"/>
                </a:solidFill>
                <a:latin typeface="宋体" panose="02010600030101010101" pitchFamily="2" charset="-122"/>
                <a:ea typeface="宋体" panose="02010600030101010101" pitchFamily="2" charset="-122"/>
              </a:rPr>
              <a:t>实例，并用编码器的</a:t>
            </a:r>
            <a:r>
              <a:rPr lang="en-US" altLang="zh-CN" sz="2800" b="1" dirty="0">
                <a:solidFill>
                  <a:schemeClr val="bg1"/>
                </a:solidFill>
                <a:latin typeface="宋体" panose="02010600030101010101" pitchFamily="2" charset="-122"/>
                <a:ea typeface="宋体" panose="02010600030101010101" pitchFamily="2" charset="-122"/>
              </a:rPr>
              <a:t>Save</a:t>
            </a:r>
            <a:r>
              <a:rPr lang="zh-CN" altLang="en-US" sz="2800" b="1" dirty="0">
                <a:solidFill>
                  <a:schemeClr val="bg1"/>
                </a:solidFill>
                <a:latin typeface="宋体" panose="02010600030101010101" pitchFamily="2" charset="-122"/>
                <a:ea typeface="宋体" panose="02010600030101010101" pitchFamily="2" charset="-122"/>
              </a:rPr>
              <a:t>方法存贮图像：</a:t>
            </a:r>
            <a:r>
              <a:rPr lang="en-US" altLang="zh-CN" sz="2800" b="1" dirty="0" err="1">
                <a:solidFill>
                  <a:schemeClr val="bg1"/>
                </a:solidFill>
                <a:latin typeface="宋体" panose="02010600030101010101" pitchFamily="2" charset="-122"/>
                <a:ea typeface="宋体" panose="02010600030101010101" pitchFamily="2" charset="-122"/>
              </a:rPr>
              <a:t>encoder.Save</a:t>
            </a:r>
            <a:r>
              <a:rPr lang="en-US" altLang="zh-CN" sz="2800" b="1" dirty="0">
                <a:solidFill>
                  <a:schemeClr val="bg1"/>
                </a:solidFill>
                <a:latin typeface="宋体" panose="02010600030101010101" pitchFamily="2" charset="-122"/>
                <a:ea typeface="宋体" panose="02010600030101010101" pitchFamily="2" charset="-122"/>
              </a:rPr>
              <a:t>(stream);</a:t>
            </a:r>
          </a:p>
        </p:txBody>
      </p:sp>
    </p:spTree>
    <p:extLst>
      <p:ext uri="{BB962C8B-B14F-4D97-AF65-F5344CB8AC3E}">
        <p14:creationId xmlns:p14="http://schemas.microsoft.com/office/powerpoint/2010/main" val="300309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01518"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3525426" y="3479579"/>
            <a:ext cx="5724644"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数字图像与颜色空间</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第三部分：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38730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一、数字图像的获取</a:t>
            </a:r>
          </a:p>
        </p:txBody>
      </p:sp>
      <p:pic>
        <p:nvPicPr>
          <p:cNvPr id="7" name="图片 6">
            <a:extLst>
              <a:ext uri="{FF2B5EF4-FFF2-40B4-BE49-F238E27FC236}">
                <a16:creationId xmlns:a16="http://schemas.microsoft.com/office/drawing/2014/main" id="{ED2DB17F-4661-4E9E-A800-3D12BB827DA0}"/>
              </a:ext>
            </a:extLst>
          </p:cNvPr>
          <p:cNvPicPr>
            <a:picLocks noChangeAspect="1"/>
          </p:cNvPicPr>
          <p:nvPr/>
        </p:nvPicPr>
        <p:blipFill rotWithShape="1">
          <a:blip r:embed="rId4"/>
          <a:srcRect l="3664" t="2606" r="1155"/>
          <a:stretch/>
        </p:blipFill>
        <p:spPr>
          <a:xfrm>
            <a:off x="1558930" y="2573467"/>
            <a:ext cx="5558321" cy="3881662"/>
          </a:xfrm>
          <a:prstGeom prst="rect">
            <a:avLst/>
          </a:prstGeom>
        </p:spPr>
      </p:pic>
      <p:sp>
        <p:nvSpPr>
          <p:cNvPr id="20" name="TextBox 64">
            <a:extLst>
              <a:ext uri="{FF2B5EF4-FFF2-40B4-BE49-F238E27FC236}">
                <a16:creationId xmlns:a16="http://schemas.microsoft.com/office/drawing/2014/main" id="{B1B08FEE-F3BF-4C35-AD3E-F6FEFB72E57D}"/>
              </a:ext>
            </a:extLst>
          </p:cNvPr>
          <p:cNvSpPr txBox="1"/>
          <p:nvPr/>
        </p:nvSpPr>
        <p:spPr>
          <a:xfrm>
            <a:off x="803555" y="2948925"/>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小孔成像模型</a:t>
            </a:r>
          </a:p>
        </p:txBody>
      </p:sp>
      <p:graphicFrame>
        <p:nvGraphicFramePr>
          <p:cNvPr id="14" name="对象 13">
            <a:extLst>
              <a:ext uri="{FF2B5EF4-FFF2-40B4-BE49-F238E27FC236}">
                <a16:creationId xmlns:a16="http://schemas.microsoft.com/office/drawing/2014/main" id="{9B35CCA5-AE60-40CE-937D-AD9BD62DAAED}"/>
              </a:ext>
            </a:extLst>
          </p:cNvPr>
          <p:cNvGraphicFramePr>
            <a:graphicFrameLocks noChangeAspect="1"/>
          </p:cNvGraphicFramePr>
          <p:nvPr>
            <p:extLst>
              <p:ext uri="{D42A27DB-BD31-4B8C-83A1-F6EECF244321}">
                <p14:modId xmlns:p14="http://schemas.microsoft.com/office/powerpoint/2010/main" val="1115303158"/>
              </p:ext>
            </p:extLst>
          </p:nvPr>
        </p:nvGraphicFramePr>
        <p:xfrm>
          <a:off x="7542714" y="2343150"/>
          <a:ext cx="3686175" cy="960438"/>
        </p:xfrm>
        <a:graphic>
          <a:graphicData uri="http://schemas.openxmlformats.org/presentationml/2006/ole">
            <mc:AlternateContent xmlns:mc="http://schemas.openxmlformats.org/markup-compatibility/2006">
              <mc:Choice xmlns:v="urn:schemas-microsoft-com:vml" Requires="v">
                <p:oleObj spid="_x0000_s1587" name="Equation" r:id="rId5" imgW="1511280" imgH="393480" progId="Equation.DSMT4">
                  <p:embed/>
                </p:oleObj>
              </mc:Choice>
              <mc:Fallback>
                <p:oleObj name="Equation" r:id="rId5" imgW="1511280" imgH="393480" progId="Equation.DSMT4">
                  <p:embed/>
                  <p:pic>
                    <p:nvPicPr>
                      <p:cNvPr id="0" name=""/>
                      <p:cNvPicPr/>
                      <p:nvPr/>
                    </p:nvPicPr>
                    <p:blipFill>
                      <a:blip r:embed="rId6"/>
                      <a:stretch>
                        <a:fillRect/>
                      </a:stretch>
                    </p:blipFill>
                    <p:spPr>
                      <a:xfrm>
                        <a:off x="7542714" y="2343150"/>
                        <a:ext cx="3686175" cy="960438"/>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F69E77B0-45C7-46E8-BD82-ADD269A5BA9E}"/>
              </a:ext>
            </a:extLst>
          </p:cNvPr>
          <p:cNvSpPr txBox="1"/>
          <p:nvPr/>
        </p:nvSpPr>
        <p:spPr>
          <a:xfrm>
            <a:off x="7430814" y="3721867"/>
            <a:ext cx="4099034" cy="2277547"/>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优点：</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容易理解成像概念；</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不会产生影像模糊；</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几何特征保持较好。</a:t>
            </a:r>
          </a:p>
        </p:txBody>
      </p:sp>
      <p:sp>
        <p:nvSpPr>
          <p:cNvPr id="23" name="文本框 22">
            <a:extLst>
              <a:ext uri="{FF2B5EF4-FFF2-40B4-BE49-F238E27FC236}">
                <a16:creationId xmlns:a16="http://schemas.microsoft.com/office/drawing/2014/main" id="{3F5C6ABE-E2FD-4BD7-9F4B-8285ABA12B2E}"/>
              </a:ext>
            </a:extLst>
          </p:cNvPr>
          <p:cNvSpPr txBox="1"/>
          <p:nvPr/>
        </p:nvSpPr>
        <p:spPr>
          <a:xfrm>
            <a:off x="8382845" y="465312"/>
            <a:ext cx="4099034" cy="1692771"/>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缺点：</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成像时间过长；</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容易产生影像模糊。</a:t>
            </a:r>
          </a:p>
        </p:txBody>
      </p:sp>
    </p:spTree>
    <p:extLst>
      <p:ext uri="{BB962C8B-B14F-4D97-AF65-F5344CB8AC3E}">
        <p14:creationId xmlns:p14="http://schemas.microsoft.com/office/powerpoint/2010/main" val="386476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25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75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75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2" fill="hold" grpId="1" nodeType="clickEffect">
                                  <p:stCondLst>
                                    <p:cond delay="0"/>
                                  </p:stCondLst>
                                  <p:childTnLst>
                                    <p:animEffect transition="out" filter="wipe(right)">
                                      <p:cBhvr>
                                        <p:cTn id="36" dur="400"/>
                                        <p:tgtEl>
                                          <p:spTgt spid="21"/>
                                        </p:tgtEl>
                                      </p:cBhvr>
                                    </p:animEffect>
                                    <p:set>
                                      <p:cBhvr>
                                        <p:cTn id="37" dur="1" fill="hold">
                                          <p:stCondLst>
                                            <p:cond delay="399"/>
                                          </p:stCondLst>
                                        </p:cTn>
                                        <p:tgtEl>
                                          <p:spTgt spid="21"/>
                                        </p:tgtEl>
                                        <p:attrNameLst>
                                          <p:attrName>style.visibility</p:attrName>
                                        </p:attrNameLst>
                                      </p:cBhvr>
                                      <p:to>
                                        <p:strVal val="hidden"/>
                                      </p:to>
                                    </p:set>
                                  </p:childTnLst>
                                </p:cTn>
                              </p:par>
                            </p:childTnLst>
                          </p:cTn>
                        </p:par>
                        <p:par>
                          <p:cTn id="38" fill="hold">
                            <p:stCondLst>
                              <p:cond delay="400"/>
                            </p:stCondLst>
                            <p:childTnLst>
                              <p:par>
                                <p:cTn id="39" presetID="22" presetClass="entr" presetSubtype="8"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0" grpId="0"/>
      <p:bldP spid="21" grpId="0"/>
      <p:bldP spid="21" grpId="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一、数字图像的获取</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812295"/>
            <a:ext cx="619982" cy="3539430"/>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薄透镜成像模型</a:t>
            </a:r>
          </a:p>
        </p:txBody>
      </p:sp>
      <p:graphicFrame>
        <p:nvGraphicFramePr>
          <p:cNvPr id="14" name="对象 13">
            <a:extLst>
              <a:ext uri="{FF2B5EF4-FFF2-40B4-BE49-F238E27FC236}">
                <a16:creationId xmlns:a16="http://schemas.microsoft.com/office/drawing/2014/main" id="{9B35CCA5-AE60-40CE-937D-AD9BD62DAAED}"/>
              </a:ext>
            </a:extLst>
          </p:cNvPr>
          <p:cNvGraphicFramePr>
            <a:graphicFrameLocks noChangeAspect="1"/>
          </p:cNvGraphicFramePr>
          <p:nvPr>
            <p:extLst>
              <p:ext uri="{D42A27DB-BD31-4B8C-83A1-F6EECF244321}">
                <p14:modId xmlns:p14="http://schemas.microsoft.com/office/powerpoint/2010/main" val="1768906309"/>
              </p:ext>
            </p:extLst>
          </p:nvPr>
        </p:nvGraphicFramePr>
        <p:xfrm>
          <a:off x="8578850" y="2312987"/>
          <a:ext cx="2135766" cy="1353773"/>
        </p:xfrm>
        <a:graphic>
          <a:graphicData uri="http://schemas.openxmlformats.org/presentationml/2006/ole">
            <mc:AlternateContent xmlns:mc="http://schemas.openxmlformats.org/markup-compatibility/2006">
              <mc:Choice xmlns:v="urn:schemas-microsoft-com:vml" Requires="v">
                <p:oleObj spid="_x0000_s2613" name="Equation" r:id="rId4" imgW="660240" imgH="419040" progId="Equation.DSMT4">
                  <p:embed/>
                </p:oleObj>
              </mc:Choice>
              <mc:Fallback>
                <p:oleObj name="Equation" r:id="rId4" imgW="660240" imgH="419040" progId="Equation.DSMT4">
                  <p:embed/>
                  <p:pic>
                    <p:nvPicPr>
                      <p:cNvPr id="14" name="对象 13">
                        <a:extLst>
                          <a:ext uri="{FF2B5EF4-FFF2-40B4-BE49-F238E27FC236}">
                            <a16:creationId xmlns:a16="http://schemas.microsoft.com/office/drawing/2014/main" id="{9B35CCA5-AE60-40CE-937D-AD9BD62DAAED}"/>
                          </a:ext>
                        </a:extLst>
                      </p:cNvPr>
                      <p:cNvPicPr/>
                      <p:nvPr/>
                    </p:nvPicPr>
                    <p:blipFill>
                      <a:blip r:embed="rId5"/>
                      <a:stretch>
                        <a:fillRect/>
                      </a:stretch>
                    </p:blipFill>
                    <p:spPr>
                      <a:xfrm>
                        <a:off x="8578850" y="2312987"/>
                        <a:ext cx="2135766" cy="1353773"/>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F69E77B0-45C7-46E8-BD82-ADD269A5BA9E}"/>
              </a:ext>
            </a:extLst>
          </p:cNvPr>
          <p:cNvSpPr txBox="1"/>
          <p:nvPr/>
        </p:nvSpPr>
        <p:spPr>
          <a:xfrm>
            <a:off x="8900885" y="712487"/>
            <a:ext cx="2821224" cy="1107996"/>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优点：</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成像时间短。</a:t>
            </a:r>
          </a:p>
        </p:txBody>
      </p:sp>
      <p:sp>
        <p:nvSpPr>
          <p:cNvPr id="23" name="文本框 22">
            <a:extLst>
              <a:ext uri="{FF2B5EF4-FFF2-40B4-BE49-F238E27FC236}">
                <a16:creationId xmlns:a16="http://schemas.microsoft.com/office/drawing/2014/main" id="{3F5C6ABE-E2FD-4BD7-9F4B-8285ABA12B2E}"/>
              </a:ext>
            </a:extLst>
          </p:cNvPr>
          <p:cNvSpPr txBox="1"/>
          <p:nvPr/>
        </p:nvSpPr>
        <p:spPr>
          <a:xfrm>
            <a:off x="7688667" y="3781207"/>
            <a:ext cx="2424435" cy="2277547"/>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缺点：</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影像模糊；</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信息失真；</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几何奇变。</a:t>
            </a:r>
          </a:p>
        </p:txBody>
      </p:sp>
      <p:pic>
        <p:nvPicPr>
          <p:cNvPr id="2" name="图片 1">
            <a:extLst>
              <a:ext uri="{FF2B5EF4-FFF2-40B4-BE49-F238E27FC236}">
                <a16:creationId xmlns:a16="http://schemas.microsoft.com/office/drawing/2014/main" id="{09743E46-9261-44D9-B334-72CB5E1A5ADC}"/>
              </a:ext>
            </a:extLst>
          </p:cNvPr>
          <p:cNvPicPr>
            <a:picLocks noChangeAspect="1"/>
          </p:cNvPicPr>
          <p:nvPr/>
        </p:nvPicPr>
        <p:blipFill rotWithShape="1">
          <a:blip r:embed="rId6"/>
          <a:srcRect l="13541" t="5469" r="3062" b="5469"/>
          <a:stretch/>
        </p:blipFill>
        <p:spPr>
          <a:xfrm>
            <a:off x="1558931" y="3080514"/>
            <a:ext cx="5567084" cy="2775716"/>
          </a:xfrm>
          <a:prstGeom prst="rect">
            <a:avLst/>
          </a:prstGeom>
        </p:spPr>
      </p:pic>
    </p:spTree>
    <p:extLst>
      <p:ext uri="{BB962C8B-B14F-4D97-AF65-F5344CB8AC3E}">
        <p14:creationId xmlns:p14="http://schemas.microsoft.com/office/powerpoint/2010/main" val="403421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7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75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grpId="1" nodeType="clickEffect">
                                  <p:stCondLst>
                                    <p:cond delay="0"/>
                                  </p:stCondLst>
                                  <p:childTnLst>
                                    <p:animEffect transition="out" filter="wipe(right)">
                                      <p:cBhvr>
                                        <p:cTn id="26" dur="400"/>
                                        <p:tgtEl>
                                          <p:spTgt spid="21"/>
                                        </p:tgtEl>
                                      </p:cBhvr>
                                    </p:animEffect>
                                    <p:set>
                                      <p:cBhvr>
                                        <p:cTn id="27" dur="1" fill="hold">
                                          <p:stCondLst>
                                            <p:cond delay="399"/>
                                          </p:stCondLst>
                                        </p:cTn>
                                        <p:tgtEl>
                                          <p:spTgt spid="21"/>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一、数字图像的获取</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3070483"/>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数字化过程</a:t>
            </a:r>
          </a:p>
        </p:txBody>
      </p:sp>
      <p:sp>
        <p:nvSpPr>
          <p:cNvPr id="21" name="文本框 20">
            <a:extLst>
              <a:ext uri="{FF2B5EF4-FFF2-40B4-BE49-F238E27FC236}">
                <a16:creationId xmlns:a16="http://schemas.microsoft.com/office/drawing/2014/main" id="{F69E77B0-45C7-46E8-BD82-ADD269A5BA9E}"/>
              </a:ext>
            </a:extLst>
          </p:cNvPr>
          <p:cNvSpPr txBox="1"/>
          <p:nvPr/>
        </p:nvSpPr>
        <p:spPr>
          <a:xfrm>
            <a:off x="7246947" y="3319224"/>
            <a:ext cx="4573688" cy="523220"/>
          </a:xfrm>
          <a:prstGeom prst="rect">
            <a:avLst/>
          </a:prstGeom>
          <a:noFill/>
        </p:spPr>
        <p:txBody>
          <a:bodyPr wrap="square" rtlCol="0">
            <a:spAutoFit/>
          </a:bodyPr>
          <a:lstStyle/>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连续光能量分布空间采样；</a:t>
            </a:r>
          </a:p>
        </p:txBody>
      </p:sp>
      <p:grpSp>
        <p:nvGrpSpPr>
          <p:cNvPr id="6" name="组合 5">
            <a:extLst>
              <a:ext uri="{FF2B5EF4-FFF2-40B4-BE49-F238E27FC236}">
                <a16:creationId xmlns:a16="http://schemas.microsoft.com/office/drawing/2014/main" id="{F142103B-D806-4A7C-9CC6-FD0B17102EFA}"/>
              </a:ext>
            </a:extLst>
          </p:cNvPr>
          <p:cNvGrpSpPr/>
          <p:nvPr/>
        </p:nvGrpSpPr>
        <p:grpSpPr>
          <a:xfrm>
            <a:off x="1724812" y="2683654"/>
            <a:ext cx="5345373" cy="3835479"/>
            <a:chOff x="2635625" y="1387737"/>
            <a:chExt cx="6626710" cy="4754880"/>
          </a:xfrm>
        </p:grpSpPr>
        <p:pic>
          <p:nvPicPr>
            <p:cNvPr id="3" name="图片 2">
              <a:extLst>
                <a:ext uri="{FF2B5EF4-FFF2-40B4-BE49-F238E27FC236}">
                  <a16:creationId xmlns:a16="http://schemas.microsoft.com/office/drawing/2014/main" id="{98B0EF13-FDE8-41B5-A30C-C0CA7F10180E}"/>
                </a:ext>
              </a:extLst>
            </p:cNvPr>
            <p:cNvPicPr>
              <a:picLocks noChangeAspect="1"/>
            </p:cNvPicPr>
            <p:nvPr/>
          </p:nvPicPr>
          <p:blipFill rotWithShape="1">
            <a:blip r:embed="rId3"/>
            <a:srcRect l="13671" t="20235" r="16757" b="10432"/>
            <a:stretch/>
          </p:blipFill>
          <p:spPr>
            <a:xfrm>
              <a:off x="2635625" y="1387737"/>
              <a:ext cx="6626710" cy="4754880"/>
            </a:xfrm>
            <a:prstGeom prst="rect">
              <a:avLst/>
            </a:prstGeom>
          </p:spPr>
        </p:pic>
        <p:sp>
          <p:nvSpPr>
            <p:cNvPr id="5" name="文本框 4">
              <a:extLst>
                <a:ext uri="{FF2B5EF4-FFF2-40B4-BE49-F238E27FC236}">
                  <a16:creationId xmlns:a16="http://schemas.microsoft.com/office/drawing/2014/main" id="{CDFE4462-9D24-4477-82FD-DC91B2A781F9}"/>
                </a:ext>
              </a:extLst>
            </p:cNvPr>
            <p:cNvSpPr txBox="1"/>
            <p:nvPr/>
          </p:nvSpPr>
          <p:spPr>
            <a:xfrm>
              <a:off x="5306565" y="1537966"/>
              <a:ext cx="958917" cy="400110"/>
            </a:xfrm>
            <a:prstGeom prst="rect">
              <a:avLst/>
            </a:prstGeom>
            <a:noFill/>
          </p:spPr>
          <p:txBody>
            <a:bodyPr wrap="none" rtlCol="0">
              <a:spAutoFit/>
            </a:bodyPr>
            <a:lstStyle/>
            <a:p>
              <a:r>
                <a:rPr lang="zh-CN" altLang="en-US" sz="2000" b="1" dirty="0">
                  <a:latin typeface="宋体" panose="02010600030101010101" pitchFamily="2" charset="-122"/>
                  <a:ea typeface="宋体" panose="02010600030101010101" pitchFamily="2" charset="-122"/>
                </a:rPr>
                <a:t>入射光</a:t>
              </a:r>
            </a:p>
          </p:txBody>
        </p:sp>
        <p:sp>
          <p:nvSpPr>
            <p:cNvPr id="15" name="文本框 14">
              <a:extLst>
                <a:ext uri="{FF2B5EF4-FFF2-40B4-BE49-F238E27FC236}">
                  <a16:creationId xmlns:a16="http://schemas.microsoft.com/office/drawing/2014/main" id="{F6BCB5CF-8DC7-4129-B31D-7A21B7B4FCFF}"/>
                </a:ext>
              </a:extLst>
            </p:cNvPr>
            <p:cNvSpPr txBox="1"/>
            <p:nvPr/>
          </p:nvSpPr>
          <p:spPr>
            <a:xfrm>
              <a:off x="7948017" y="4172133"/>
              <a:ext cx="1254174" cy="877573"/>
            </a:xfrm>
            <a:prstGeom prst="rect">
              <a:avLst/>
            </a:prstGeom>
            <a:solidFill>
              <a:schemeClr val="bg1"/>
            </a:solidFill>
          </p:spPr>
          <p:txBody>
            <a:bodyPr wrap="square" rtlCol="0">
              <a:spAutoFit/>
            </a:bodyPr>
            <a:lstStyle/>
            <a:p>
              <a:pPr algn="ctr"/>
              <a:r>
                <a:rPr lang="zh-CN" altLang="en-US" sz="2000" b="1" dirty="0">
                  <a:latin typeface="宋体" panose="02010600030101010101" pitchFamily="2" charset="-122"/>
                  <a:ea typeface="宋体" panose="02010600030101010101" pitchFamily="2" charset="-122"/>
                </a:rPr>
                <a:t>传感器平面 </a:t>
              </a:r>
            </a:p>
          </p:txBody>
        </p:sp>
        <p:sp>
          <p:nvSpPr>
            <p:cNvPr id="17" name="文本框 16">
              <a:extLst>
                <a:ext uri="{FF2B5EF4-FFF2-40B4-BE49-F238E27FC236}">
                  <a16:creationId xmlns:a16="http://schemas.microsoft.com/office/drawing/2014/main" id="{48400B54-0A15-43DC-A372-09DAED39F2D8}"/>
                </a:ext>
              </a:extLst>
            </p:cNvPr>
            <p:cNvSpPr txBox="1"/>
            <p:nvPr/>
          </p:nvSpPr>
          <p:spPr>
            <a:xfrm>
              <a:off x="4982346" y="5714105"/>
              <a:ext cx="1217001" cy="400110"/>
            </a:xfrm>
            <a:prstGeom prst="rect">
              <a:avLst/>
            </a:prstGeom>
            <a:solidFill>
              <a:schemeClr val="bg1"/>
            </a:solidFill>
          </p:spPr>
          <p:txBody>
            <a:bodyPr wrap="none" rtlCol="0">
              <a:spAutoFit/>
            </a:bodyPr>
            <a:lstStyle/>
            <a:p>
              <a:r>
                <a:rPr lang="zh-CN" altLang="en-US" sz="2000" b="1" dirty="0">
                  <a:latin typeface="宋体" panose="02010600030101010101" pitchFamily="2" charset="-122"/>
                  <a:ea typeface="宋体" panose="02010600030101010101" pitchFamily="2" charset="-122"/>
                </a:rPr>
                <a:t>图像元素</a:t>
              </a:r>
            </a:p>
          </p:txBody>
        </p:sp>
      </p:grpSp>
      <p:sp>
        <p:nvSpPr>
          <p:cNvPr id="18" name="文本框 17">
            <a:extLst>
              <a:ext uri="{FF2B5EF4-FFF2-40B4-BE49-F238E27FC236}">
                <a16:creationId xmlns:a16="http://schemas.microsoft.com/office/drawing/2014/main" id="{439F1FAF-1B6B-4E88-9EFD-92B5BFDE008C}"/>
              </a:ext>
            </a:extLst>
          </p:cNvPr>
          <p:cNvSpPr txBox="1"/>
          <p:nvPr/>
        </p:nvSpPr>
        <p:spPr>
          <a:xfrm>
            <a:off x="7246947" y="4081123"/>
            <a:ext cx="4573688" cy="954107"/>
          </a:xfrm>
          <a:prstGeom prst="rect">
            <a:avLst/>
          </a:prstGeom>
          <a:noFill/>
        </p:spPr>
        <p:txBody>
          <a:bodyPr wrap="square" rtlCol="0">
            <a:spAutoFit/>
          </a:bodyPr>
          <a:lstStyle/>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2.</a:t>
            </a:r>
            <a:r>
              <a:rPr lang="zh-CN" altLang="en-US" sz="2800" b="1" dirty="0">
                <a:solidFill>
                  <a:schemeClr val="bg1"/>
                </a:solidFill>
                <a:latin typeface="宋体" panose="02010600030101010101" pitchFamily="2" charset="-122"/>
                <a:ea typeface="宋体" panose="02010600030101010101" pitchFamily="2" charset="-122"/>
              </a:rPr>
              <a:t>对空间离散函数的时间域采样；</a:t>
            </a:r>
          </a:p>
        </p:txBody>
      </p:sp>
      <p:sp>
        <p:nvSpPr>
          <p:cNvPr id="19" name="文本框 18">
            <a:extLst>
              <a:ext uri="{FF2B5EF4-FFF2-40B4-BE49-F238E27FC236}">
                <a16:creationId xmlns:a16="http://schemas.microsoft.com/office/drawing/2014/main" id="{23F99D11-F4D3-4751-8F53-9460457780CA}"/>
              </a:ext>
            </a:extLst>
          </p:cNvPr>
          <p:cNvSpPr txBox="1"/>
          <p:nvPr/>
        </p:nvSpPr>
        <p:spPr>
          <a:xfrm>
            <a:off x="7246947" y="5273909"/>
            <a:ext cx="4573688" cy="523220"/>
          </a:xfrm>
          <a:prstGeom prst="rect">
            <a:avLst/>
          </a:prstGeom>
          <a:noFill/>
        </p:spPr>
        <p:txBody>
          <a:bodyPr wrap="square" rtlCol="0">
            <a:spAutoFit/>
          </a:bodyPr>
          <a:lstStyle/>
          <a:p>
            <a:pPr>
              <a:spcBef>
                <a:spcPts val="1200"/>
              </a:spcBef>
            </a:pPr>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对时间采样结果的量化。</a:t>
            </a:r>
          </a:p>
        </p:txBody>
      </p:sp>
      <p:sp>
        <p:nvSpPr>
          <p:cNvPr id="24" name="文本框 23">
            <a:extLst>
              <a:ext uri="{FF2B5EF4-FFF2-40B4-BE49-F238E27FC236}">
                <a16:creationId xmlns:a16="http://schemas.microsoft.com/office/drawing/2014/main" id="{258A8000-D34F-4FBD-A751-F0D65826BFCE}"/>
              </a:ext>
            </a:extLst>
          </p:cNvPr>
          <p:cNvSpPr txBox="1"/>
          <p:nvPr/>
        </p:nvSpPr>
        <p:spPr>
          <a:xfrm>
            <a:off x="7393621" y="2422044"/>
            <a:ext cx="2380656" cy="523220"/>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数字化过程：</a:t>
            </a:r>
          </a:p>
        </p:txBody>
      </p:sp>
    </p:spTree>
    <p:extLst>
      <p:ext uri="{BB962C8B-B14F-4D97-AF65-F5344CB8AC3E}">
        <p14:creationId xmlns:p14="http://schemas.microsoft.com/office/powerpoint/2010/main" val="12991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75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75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75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8" grpId="0"/>
      <p:bldP spid="19"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一、数字图像的获取</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3070483"/>
            <a:ext cx="619982" cy="206210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数字图像</a:t>
            </a:r>
          </a:p>
        </p:txBody>
      </p:sp>
      <p:grpSp>
        <p:nvGrpSpPr>
          <p:cNvPr id="12" name="组合 11">
            <a:extLst>
              <a:ext uri="{FF2B5EF4-FFF2-40B4-BE49-F238E27FC236}">
                <a16:creationId xmlns:a16="http://schemas.microsoft.com/office/drawing/2014/main" id="{EFF7D8E4-7599-4726-970C-AF4A704D3083}"/>
              </a:ext>
            </a:extLst>
          </p:cNvPr>
          <p:cNvGrpSpPr/>
          <p:nvPr/>
        </p:nvGrpSpPr>
        <p:grpSpPr>
          <a:xfrm>
            <a:off x="1582728" y="2598112"/>
            <a:ext cx="6957857" cy="3694386"/>
            <a:chOff x="2854465" y="2598112"/>
            <a:chExt cx="6957857" cy="3694386"/>
          </a:xfrm>
        </p:grpSpPr>
        <p:pic>
          <p:nvPicPr>
            <p:cNvPr id="26" name="图片 25">
              <a:extLst>
                <a:ext uri="{FF2B5EF4-FFF2-40B4-BE49-F238E27FC236}">
                  <a16:creationId xmlns:a16="http://schemas.microsoft.com/office/drawing/2014/main" id="{7D911662-5E54-4758-8899-783D35878DB5}"/>
                </a:ext>
              </a:extLst>
            </p:cNvPr>
            <p:cNvPicPr>
              <a:picLocks noChangeAspect="1"/>
            </p:cNvPicPr>
            <p:nvPr/>
          </p:nvPicPr>
          <p:blipFill rotWithShape="1">
            <a:blip r:embed="rId4"/>
            <a:srcRect l="42117" t="3832" r="50059" b="30421"/>
            <a:stretch/>
          </p:blipFill>
          <p:spPr>
            <a:xfrm>
              <a:off x="5213131" y="2598112"/>
              <a:ext cx="672662" cy="3694386"/>
            </a:xfrm>
            <a:prstGeom prst="rect">
              <a:avLst/>
            </a:prstGeom>
          </p:spPr>
        </p:pic>
        <p:pic>
          <p:nvPicPr>
            <p:cNvPr id="27" name="图片 26">
              <a:extLst>
                <a:ext uri="{FF2B5EF4-FFF2-40B4-BE49-F238E27FC236}">
                  <a16:creationId xmlns:a16="http://schemas.microsoft.com/office/drawing/2014/main" id="{A0C16C8F-AE86-49D1-91F2-9C10E7523216}"/>
                </a:ext>
              </a:extLst>
            </p:cNvPr>
            <p:cNvPicPr>
              <a:picLocks noChangeAspect="1"/>
            </p:cNvPicPr>
            <p:nvPr/>
          </p:nvPicPr>
          <p:blipFill rotWithShape="1">
            <a:blip r:embed="rId4"/>
            <a:srcRect l="50798" t="3832" r="1814" b="30421"/>
            <a:stretch/>
          </p:blipFill>
          <p:spPr>
            <a:xfrm>
              <a:off x="5738653" y="2598112"/>
              <a:ext cx="4073669" cy="3694386"/>
            </a:xfrm>
            <a:prstGeom prst="rect">
              <a:avLst/>
            </a:prstGeom>
          </p:spPr>
        </p:pic>
        <p:pic>
          <p:nvPicPr>
            <p:cNvPr id="28" name="图片 27">
              <a:extLst>
                <a:ext uri="{FF2B5EF4-FFF2-40B4-BE49-F238E27FC236}">
                  <a16:creationId xmlns:a16="http://schemas.microsoft.com/office/drawing/2014/main" id="{5C6F87CF-DEFC-4E26-AAA4-283FAB89DC3B}"/>
                </a:ext>
              </a:extLst>
            </p:cNvPr>
            <p:cNvPicPr>
              <a:picLocks noChangeAspect="1"/>
            </p:cNvPicPr>
            <p:nvPr/>
          </p:nvPicPr>
          <p:blipFill rotWithShape="1">
            <a:blip r:embed="rId4"/>
            <a:srcRect l="12233" t="3832" r="58862" b="30421"/>
            <a:stretch/>
          </p:blipFill>
          <p:spPr>
            <a:xfrm>
              <a:off x="2854465" y="2598112"/>
              <a:ext cx="2484786" cy="3694386"/>
            </a:xfrm>
            <a:prstGeom prst="rect">
              <a:avLst/>
            </a:prstGeom>
          </p:spPr>
        </p:pic>
      </p:grpSp>
      <p:grpSp>
        <p:nvGrpSpPr>
          <p:cNvPr id="14" name="组合 13">
            <a:extLst>
              <a:ext uri="{FF2B5EF4-FFF2-40B4-BE49-F238E27FC236}">
                <a16:creationId xmlns:a16="http://schemas.microsoft.com/office/drawing/2014/main" id="{527FFEC8-97C1-4FCF-AF99-F67DBE056EA7}"/>
              </a:ext>
            </a:extLst>
          </p:cNvPr>
          <p:cNvGrpSpPr/>
          <p:nvPr/>
        </p:nvGrpSpPr>
        <p:grpSpPr>
          <a:xfrm>
            <a:off x="8939987" y="3223419"/>
            <a:ext cx="2837155" cy="1909167"/>
            <a:chOff x="8955088" y="3017838"/>
            <a:chExt cx="2260600" cy="1521194"/>
          </a:xfrm>
        </p:grpSpPr>
        <p:graphicFrame>
          <p:nvGraphicFramePr>
            <p:cNvPr id="29" name="对象 28">
              <a:extLst>
                <a:ext uri="{FF2B5EF4-FFF2-40B4-BE49-F238E27FC236}">
                  <a16:creationId xmlns:a16="http://schemas.microsoft.com/office/drawing/2014/main" id="{0395F8F1-4D64-4C68-8176-9465875ECB10}"/>
                </a:ext>
              </a:extLst>
            </p:cNvPr>
            <p:cNvGraphicFramePr>
              <a:graphicFrameLocks noChangeAspect="1"/>
            </p:cNvGraphicFramePr>
            <p:nvPr>
              <p:extLst>
                <p:ext uri="{D42A27DB-BD31-4B8C-83A1-F6EECF244321}">
                  <p14:modId xmlns:p14="http://schemas.microsoft.com/office/powerpoint/2010/main" val="1235794667"/>
                </p:ext>
              </p:extLst>
            </p:nvPr>
          </p:nvGraphicFramePr>
          <p:xfrm>
            <a:off x="8955088" y="3017838"/>
            <a:ext cx="2260600" cy="822325"/>
          </p:xfrm>
          <a:graphic>
            <a:graphicData uri="http://schemas.openxmlformats.org/presentationml/2006/ole">
              <mc:AlternateContent xmlns:mc="http://schemas.openxmlformats.org/markup-compatibility/2006">
                <mc:Choice xmlns:v="urn:schemas-microsoft-com:vml" Requires="v">
                  <p:oleObj spid="_x0000_s158809" name="Equation" r:id="rId5" imgW="698400" imgH="253800" progId="Equation.DSMT4">
                    <p:embed/>
                  </p:oleObj>
                </mc:Choice>
                <mc:Fallback>
                  <p:oleObj name="Equation" r:id="rId5" imgW="698400" imgH="253800" progId="Equation.DSMT4">
                    <p:embed/>
                    <p:pic>
                      <p:nvPicPr>
                        <p:cNvPr id="14" name="对象 13">
                          <a:extLst>
                            <a:ext uri="{FF2B5EF4-FFF2-40B4-BE49-F238E27FC236}">
                              <a16:creationId xmlns:a16="http://schemas.microsoft.com/office/drawing/2014/main" id="{9B35CCA5-AE60-40CE-937D-AD9BD62DAAED}"/>
                            </a:ext>
                          </a:extLst>
                        </p:cNvPr>
                        <p:cNvPicPr/>
                        <p:nvPr/>
                      </p:nvPicPr>
                      <p:blipFill>
                        <a:blip r:embed="rId6"/>
                        <a:stretch>
                          <a:fillRect/>
                        </a:stretch>
                      </p:blipFill>
                      <p:spPr>
                        <a:xfrm>
                          <a:off x="8955088" y="3017838"/>
                          <a:ext cx="2260600" cy="822325"/>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75E58A7A-9AFF-4BB9-ADA8-E3C520E2CF15}"/>
                </a:ext>
              </a:extLst>
            </p:cNvPr>
            <p:cNvGraphicFramePr>
              <a:graphicFrameLocks noChangeAspect="1"/>
            </p:cNvGraphicFramePr>
            <p:nvPr>
              <p:extLst>
                <p:ext uri="{D42A27DB-BD31-4B8C-83A1-F6EECF244321}">
                  <p14:modId xmlns:p14="http://schemas.microsoft.com/office/powerpoint/2010/main" val="1073465931"/>
                </p:ext>
              </p:extLst>
            </p:nvPr>
          </p:nvGraphicFramePr>
          <p:xfrm>
            <a:off x="9337919" y="3928323"/>
            <a:ext cx="1494939" cy="610709"/>
          </p:xfrm>
          <a:graphic>
            <a:graphicData uri="http://schemas.openxmlformats.org/presentationml/2006/ole">
              <mc:AlternateContent xmlns:mc="http://schemas.openxmlformats.org/markup-compatibility/2006">
                <mc:Choice xmlns:v="urn:schemas-microsoft-com:vml" Requires="v">
                  <p:oleObj spid="_x0000_s158810" name="Equation" r:id="rId7" imgW="622080" imgH="253800" progId="Equation.DSMT4">
                    <p:embed/>
                  </p:oleObj>
                </mc:Choice>
                <mc:Fallback>
                  <p:oleObj name="Equation" r:id="rId7" imgW="622080" imgH="253800" progId="Equation.DSMT4">
                    <p:embed/>
                    <p:pic>
                      <p:nvPicPr>
                        <p:cNvPr id="29" name="对象 28">
                          <a:extLst>
                            <a:ext uri="{FF2B5EF4-FFF2-40B4-BE49-F238E27FC236}">
                              <a16:creationId xmlns:a16="http://schemas.microsoft.com/office/drawing/2014/main" id="{0395F8F1-4D64-4C68-8176-9465875ECB10}"/>
                            </a:ext>
                          </a:extLst>
                        </p:cNvPr>
                        <p:cNvPicPr/>
                        <p:nvPr/>
                      </p:nvPicPr>
                      <p:blipFill>
                        <a:blip r:embed="rId8"/>
                        <a:stretch>
                          <a:fillRect/>
                        </a:stretch>
                      </p:blipFill>
                      <p:spPr>
                        <a:xfrm>
                          <a:off x="9337919" y="3928323"/>
                          <a:ext cx="1494939" cy="610709"/>
                        </a:xfrm>
                        <a:prstGeom prst="rect">
                          <a:avLst/>
                        </a:prstGeom>
                      </p:spPr>
                    </p:pic>
                  </p:oleObj>
                </mc:Fallback>
              </mc:AlternateContent>
            </a:graphicData>
          </a:graphic>
        </p:graphicFrame>
      </p:grpSp>
    </p:spTree>
    <p:extLst>
      <p:ext uri="{BB962C8B-B14F-4D97-AF65-F5344CB8AC3E}">
        <p14:creationId xmlns:p14="http://schemas.microsoft.com/office/powerpoint/2010/main" val="198270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450385"/>
            <a:ext cx="619982" cy="403187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图像大小与分辨率</a:t>
            </a:r>
          </a:p>
        </p:txBody>
      </p:sp>
      <p:sp>
        <p:nvSpPr>
          <p:cNvPr id="17" name="TextBox 16">
            <a:extLst>
              <a:ext uri="{FF2B5EF4-FFF2-40B4-BE49-F238E27FC236}">
                <a16:creationId xmlns:a16="http://schemas.microsoft.com/office/drawing/2014/main" id="{7F5421CE-6EB6-4557-BF74-01BCF291E14F}"/>
              </a:ext>
            </a:extLst>
          </p:cNvPr>
          <p:cNvSpPr txBox="1"/>
          <p:nvPr/>
        </p:nvSpPr>
        <p:spPr>
          <a:xfrm>
            <a:off x="1887814" y="2511848"/>
            <a:ext cx="9232138" cy="954107"/>
          </a:xfrm>
          <a:prstGeom prst="rect">
            <a:avLst/>
          </a:prstGeom>
          <a:noFill/>
        </p:spPr>
        <p:txBody>
          <a:bodyPr wrap="square" rtlCol="0">
            <a:spAutoFit/>
          </a:bodyPr>
          <a:lstStyle/>
          <a:p>
            <a:pPr algn="just">
              <a:spcBef>
                <a:spcPts val="1200"/>
              </a:spcBef>
            </a:pPr>
            <a:r>
              <a:rPr lang="zh-CN" altLang="en-US" sz="2800" b="1" dirty="0">
                <a:solidFill>
                  <a:srgbClr val="FF0000"/>
                </a:solidFill>
                <a:latin typeface="宋体" panose="02010600030101010101" pitchFamily="2" charset="-122"/>
                <a:ea typeface="宋体" panose="02010600030101010101" pitchFamily="2" charset="-122"/>
              </a:rPr>
              <a:t>像素</a:t>
            </a:r>
            <a:r>
              <a:rPr lang="zh-CN" altLang="en-US" sz="2800" b="1" dirty="0">
                <a:solidFill>
                  <a:schemeClr val="bg1"/>
                </a:solidFill>
                <a:latin typeface="宋体" panose="02010600030101010101" pitchFamily="2" charset="-122"/>
                <a:ea typeface="宋体" panose="02010600030101010101" pitchFamily="2" charset="-122"/>
              </a:rPr>
              <a:t>：是指数字图像中的一个样本，它对应是一个成像过程中的一个空间采样单位。</a:t>
            </a:r>
            <a:endParaRPr lang="en-US" altLang="zh-CN" sz="2800" b="1" dirty="0">
              <a:solidFill>
                <a:schemeClr val="bg1"/>
              </a:solidFill>
              <a:latin typeface="宋体" panose="02010600030101010101" pitchFamily="2" charset="-122"/>
              <a:ea typeface="宋体" panose="02010600030101010101" pitchFamily="2" charset="-122"/>
            </a:endParaRPr>
          </a:p>
        </p:txBody>
      </p:sp>
      <p:grpSp>
        <p:nvGrpSpPr>
          <p:cNvPr id="2" name="组合 1">
            <a:extLst>
              <a:ext uri="{FF2B5EF4-FFF2-40B4-BE49-F238E27FC236}">
                <a16:creationId xmlns:a16="http://schemas.microsoft.com/office/drawing/2014/main" id="{3C3A894C-A5F3-4EED-A156-40EACB9BFBF9}"/>
              </a:ext>
            </a:extLst>
          </p:cNvPr>
          <p:cNvGrpSpPr/>
          <p:nvPr/>
        </p:nvGrpSpPr>
        <p:grpSpPr>
          <a:xfrm>
            <a:off x="1887814" y="3694151"/>
            <a:ext cx="9452831" cy="954107"/>
            <a:chOff x="1887814" y="3578541"/>
            <a:chExt cx="9452831" cy="954107"/>
          </a:xfrm>
        </p:grpSpPr>
        <p:sp>
          <p:nvSpPr>
            <p:cNvPr id="18" name="TextBox 16">
              <a:extLst>
                <a:ext uri="{FF2B5EF4-FFF2-40B4-BE49-F238E27FC236}">
                  <a16:creationId xmlns:a16="http://schemas.microsoft.com/office/drawing/2014/main" id="{AA8FEBD5-841B-450D-8A32-219CAC408CDF}"/>
                </a:ext>
              </a:extLst>
            </p:cNvPr>
            <p:cNvSpPr txBox="1"/>
            <p:nvPr/>
          </p:nvSpPr>
          <p:spPr>
            <a:xfrm>
              <a:off x="1887814" y="3578541"/>
              <a:ext cx="9232138" cy="954107"/>
            </a:xfrm>
            <a:prstGeom prst="rect">
              <a:avLst/>
            </a:prstGeom>
            <a:noFill/>
          </p:spPr>
          <p:txBody>
            <a:bodyPr wrap="square" rtlCol="0">
              <a:spAutoFit/>
            </a:bodyPr>
            <a:lstStyle/>
            <a:p>
              <a:pPr algn="just">
                <a:spcBef>
                  <a:spcPts val="1200"/>
                </a:spcBef>
              </a:pPr>
              <a:r>
                <a:rPr lang="zh-CN" altLang="en-US" sz="2800" b="1" dirty="0">
                  <a:solidFill>
                    <a:srgbClr val="FF0000"/>
                  </a:solidFill>
                  <a:latin typeface="宋体" panose="02010600030101010101" pitchFamily="2" charset="-122"/>
                  <a:ea typeface="宋体" panose="02010600030101010101" pitchFamily="2" charset="-122"/>
                </a:rPr>
                <a:t>图像大小</a:t>
              </a:r>
              <a:r>
                <a:rPr lang="zh-CN" altLang="en-US" sz="2800" b="1" dirty="0">
                  <a:solidFill>
                    <a:schemeClr val="bg1"/>
                  </a:solidFill>
                  <a:latin typeface="宋体" panose="02010600030101010101" pitchFamily="2" charset="-122"/>
                  <a:ea typeface="宋体" panose="02010600030101010101" pitchFamily="2" charset="-122"/>
                </a:rPr>
                <a:t>：就是一幅数字图像中像素数量，等于（方形）图像的宽度</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列（</a:t>
              </a:r>
              <a:r>
                <a:rPr lang="en-US" altLang="zh-CN" sz="2800" b="1" dirty="0">
                  <a:solidFill>
                    <a:schemeClr val="bg1"/>
                  </a:solidFill>
                  <a:latin typeface="宋体" panose="02010600030101010101" pitchFamily="2" charset="-122"/>
                  <a:ea typeface="宋体" panose="02010600030101010101" pitchFamily="2" charset="-122"/>
                </a:rPr>
                <a:t>W</a:t>
              </a:r>
              <a:r>
                <a:rPr lang="zh-CN" altLang="en-US" sz="2800" b="1" dirty="0">
                  <a:solidFill>
                    <a:schemeClr val="bg1"/>
                  </a:solidFill>
                  <a:latin typeface="宋体" panose="02010600030101010101" pitchFamily="2" charset="-122"/>
                  <a:ea typeface="宋体" panose="02010600030101010101" pitchFamily="2" charset="-122"/>
                </a:rPr>
                <a:t>）与高度</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行（</a:t>
              </a:r>
              <a:r>
                <a:rPr lang="en-US" altLang="zh-CN" sz="2800" b="1" dirty="0">
                  <a:solidFill>
                    <a:schemeClr val="bg1"/>
                  </a:solidFill>
                  <a:latin typeface="宋体" panose="02010600030101010101" pitchFamily="2" charset="-122"/>
                  <a:ea typeface="宋体" panose="02010600030101010101" pitchFamily="2" charset="-122"/>
                </a:rPr>
                <a:t>H</a:t>
              </a:r>
              <a:r>
                <a:rPr lang="zh-CN" altLang="en-US" sz="2800" b="1" dirty="0">
                  <a:solidFill>
                    <a:schemeClr val="bg1"/>
                  </a:solidFill>
                  <a:latin typeface="宋体" panose="02010600030101010101" pitchFamily="2" charset="-122"/>
                  <a:ea typeface="宋体" panose="02010600030101010101" pitchFamily="2" charset="-122"/>
                </a:rPr>
                <a:t>）的乘积，即</a:t>
              </a:r>
              <a:endParaRPr lang="en-US" altLang="zh-CN" sz="2800" b="1" dirty="0">
                <a:solidFill>
                  <a:schemeClr val="bg1"/>
                </a:solidFill>
                <a:latin typeface="宋体" panose="02010600030101010101" pitchFamily="2" charset="-122"/>
                <a:ea typeface="宋体" panose="02010600030101010101" pitchFamily="2" charset="-122"/>
              </a:endParaRPr>
            </a:p>
          </p:txBody>
        </p:sp>
        <p:graphicFrame>
          <p:nvGraphicFramePr>
            <p:cNvPr id="21" name="对象 20">
              <a:extLst>
                <a:ext uri="{FF2B5EF4-FFF2-40B4-BE49-F238E27FC236}">
                  <a16:creationId xmlns:a16="http://schemas.microsoft.com/office/drawing/2014/main" id="{7B38B1AD-C4DD-434E-B6A6-69863396568C}"/>
                </a:ext>
              </a:extLst>
            </p:cNvPr>
            <p:cNvGraphicFramePr>
              <a:graphicFrameLocks noChangeAspect="1"/>
            </p:cNvGraphicFramePr>
            <p:nvPr>
              <p:extLst>
                <p:ext uri="{D42A27DB-BD31-4B8C-83A1-F6EECF244321}">
                  <p14:modId xmlns:p14="http://schemas.microsoft.com/office/powerpoint/2010/main" val="3259557443"/>
                </p:ext>
              </p:extLst>
            </p:nvPr>
          </p:nvGraphicFramePr>
          <p:xfrm>
            <a:off x="9427600" y="4034620"/>
            <a:ext cx="1913045" cy="497348"/>
          </p:xfrm>
          <a:graphic>
            <a:graphicData uri="http://schemas.openxmlformats.org/presentationml/2006/ole">
              <mc:AlternateContent xmlns:mc="http://schemas.openxmlformats.org/markup-compatibility/2006">
                <mc:Choice xmlns:v="urn:schemas-microsoft-com:vml" Requires="v">
                  <p:oleObj spid="_x0000_s5678" name="Equation" r:id="rId4" imgW="685800" imgH="177480" progId="Equation.DSMT4">
                    <p:embed/>
                  </p:oleObj>
                </mc:Choice>
                <mc:Fallback>
                  <p:oleObj name="Equation" r:id="rId4" imgW="685800" imgH="177480" progId="Equation.DSMT4">
                    <p:embed/>
                    <p:pic>
                      <p:nvPicPr>
                        <p:cNvPr id="12" name="对象 11">
                          <a:extLst>
                            <a:ext uri="{FF2B5EF4-FFF2-40B4-BE49-F238E27FC236}">
                              <a16:creationId xmlns:a16="http://schemas.microsoft.com/office/drawing/2014/main" id="{FB4A0A2E-DB87-41DD-B7C2-01978DF3D9EE}"/>
                            </a:ext>
                          </a:extLst>
                        </p:cNvPr>
                        <p:cNvPicPr/>
                        <p:nvPr/>
                      </p:nvPicPr>
                      <p:blipFill>
                        <a:blip r:embed="rId5"/>
                        <a:stretch>
                          <a:fillRect/>
                        </a:stretch>
                      </p:blipFill>
                      <p:spPr>
                        <a:xfrm>
                          <a:off x="9427600" y="4034620"/>
                          <a:ext cx="1913045" cy="497348"/>
                        </a:xfrm>
                        <a:prstGeom prst="rect">
                          <a:avLst/>
                        </a:prstGeom>
                      </p:spPr>
                    </p:pic>
                  </p:oleObj>
                </mc:Fallback>
              </mc:AlternateContent>
            </a:graphicData>
          </a:graphic>
        </p:graphicFrame>
      </p:grpSp>
      <p:sp>
        <p:nvSpPr>
          <p:cNvPr id="24" name="TextBox 16">
            <a:extLst>
              <a:ext uri="{FF2B5EF4-FFF2-40B4-BE49-F238E27FC236}">
                <a16:creationId xmlns:a16="http://schemas.microsoft.com/office/drawing/2014/main" id="{239731D9-D6E8-4C82-BDA7-5208A8118CD8}"/>
              </a:ext>
            </a:extLst>
          </p:cNvPr>
          <p:cNvSpPr txBox="1"/>
          <p:nvPr/>
        </p:nvSpPr>
        <p:spPr>
          <a:xfrm>
            <a:off x="1887814" y="4876453"/>
            <a:ext cx="9232138" cy="954107"/>
          </a:xfrm>
          <a:prstGeom prst="rect">
            <a:avLst/>
          </a:prstGeom>
          <a:noFill/>
        </p:spPr>
        <p:txBody>
          <a:bodyPr wrap="square" rtlCol="0">
            <a:spAutoFit/>
          </a:bodyPr>
          <a:lstStyle/>
          <a:p>
            <a:pPr algn="just">
              <a:spcBef>
                <a:spcPts val="1200"/>
              </a:spcBef>
            </a:pPr>
            <a:r>
              <a:rPr lang="zh-CN" altLang="en-US" sz="2800" b="1" dirty="0">
                <a:solidFill>
                  <a:srgbClr val="FF0000"/>
                </a:solidFill>
                <a:latin typeface="宋体" panose="02010600030101010101" pitchFamily="2" charset="-122"/>
                <a:ea typeface="宋体" panose="02010600030101010101" pitchFamily="2" charset="-122"/>
              </a:rPr>
              <a:t>分辨率</a:t>
            </a:r>
            <a:r>
              <a:rPr lang="zh-CN" altLang="en-US" sz="2800" b="1" dirty="0">
                <a:solidFill>
                  <a:schemeClr val="bg1"/>
                </a:solidFill>
                <a:latin typeface="宋体" panose="02010600030101010101" pitchFamily="2" charset="-122"/>
                <a:ea typeface="宋体" panose="02010600030101010101" pitchFamily="2" charset="-122"/>
              </a:rPr>
              <a:t>：实际单位空间所包含的像素个数，也可以说成是一个像素所表达的实际空间维度。</a:t>
            </a:r>
            <a:endParaRPr lang="en-US" altLang="zh-CN" sz="28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0948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25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7"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图像坐标系</a:t>
            </a:r>
          </a:p>
        </p:txBody>
      </p:sp>
      <p:grpSp>
        <p:nvGrpSpPr>
          <p:cNvPr id="5" name="组合 4">
            <a:extLst>
              <a:ext uri="{FF2B5EF4-FFF2-40B4-BE49-F238E27FC236}">
                <a16:creationId xmlns:a16="http://schemas.microsoft.com/office/drawing/2014/main" id="{45F90EF4-4586-4A8A-9529-400C663C08A3}"/>
              </a:ext>
            </a:extLst>
          </p:cNvPr>
          <p:cNvGrpSpPr/>
          <p:nvPr/>
        </p:nvGrpSpPr>
        <p:grpSpPr>
          <a:xfrm>
            <a:off x="1656670" y="2454838"/>
            <a:ext cx="7397522" cy="4194130"/>
            <a:chOff x="2532992" y="2237141"/>
            <a:chExt cx="10022121" cy="5682183"/>
          </a:xfrm>
        </p:grpSpPr>
        <p:pic>
          <p:nvPicPr>
            <p:cNvPr id="3" name="图片 2">
              <a:extLst>
                <a:ext uri="{FF2B5EF4-FFF2-40B4-BE49-F238E27FC236}">
                  <a16:creationId xmlns:a16="http://schemas.microsoft.com/office/drawing/2014/main" id="{13B89D3A-8001-4A12-9986-BF952C78034D}"/>
                </a:ext>
              </a:extLst>
            </p:cNvPr>
            <p:cNvPicPr>
              <a:picLocks noChangeAspect="1"/>
            </p:cNvPicPr>
            <p:nvPr/>
          </p:nvPicPr>
          <p:blipFill rotWithShape="1">
            <a:blip r:embed="rId3"/>
            <a:srcRect l="4473" t="3674" r="6884" b="5665"/>
            <a:stretch/>
          </p:blipFill>
          <p:spPr>
            <a:xfrm>
              <a:off x="2532992" y="2237141"/>
              <a:ext cx="9659008" cy="5682183"/>
            </a:xfrm>
            <a:prstGeom prst="rect">
              <a:avLst/>
            </a:prstGeom>
          </p:spPr>
        </p:pic>
        <p:pic>
          <p:nvPicPr>
            <p:cNvPr id="14" name="图片 13">
              <a:extLst>
                <a:ext uri="{FF2B5EF4-FFF2-40B4-BE49-F238E27FC236}">
                  <a16:creationId xmlns:a16="http://schemas.microsoft.com/office/drawing/2014/main" id="{631F5744-98EC-4CD7-9A41-8C8464ED924C}"/>
                </a:ext>
              </a:extLst>
            </p:cNvPr>
            <p:cNvPicPr>
              <a:picLocks noChangeAspect="1"/>
            </p:cNvPicPr>
            <p:nvPr/>
          </p:nvPicPr>
          <p:blipFill rotWithShape="1">
            <a:blip r:embed="rId3"/>
            <a:srcRect l="90020" t="3674" b="5665"/>
            <a:stretch/>
          </p:blipFill>
          <p:spPr>
            <a:xfrm>
              <a:off x="11467649" y="2237141"/>
              <a:ext cx="1087464" cy="5682183"/>
            </a:xfrm>
            <a:prstGeom prst="rect">
              <a:avLst/>
            </a:prstGeom>
          </p:spPr>
        </p:pic>
      </p:grpSp>
      <p:grpSp>
        <p:nvGrpSpPr>
          <p:cNvPr id="75" name="组合 74">
            <a:extLst>
              <a:ext uri="{FF2B5EF4-FFF2-40B4-BE49-F238E27FC236}">
                <a16:creationId xmlns:a16="http://schemas.microsoft.com/office/drawing/2014/main" id="{CA299128-F231-420F-B65D-DFABF18EE409}"/>
              </a:ext>
            </a:extLst>
          </p:cNvPr>
          <p:cNvGrpSpPr/>
          <p:nvPr/>
        </p:nvGrpSpPr>
        <p:grpSpPr>
          <a:xfrm>
            <a:off x="9724210" y="1999743"/>
            <a:ext cx="1577209" cy="1497251"/>
            <a:chOff x="9900662" y="2336073"/>
            <a:chExt cx="1577209" cy="1497251"/>
          </a:xfrm>
        </p:grpSpPr>
        <p:cxnSp>
          <p:nvCxnSpPr>
            <p:cNvPr id="40" name="直接连接符 39">
              <a:extLst>
                <a:ext uri="{FF2B5EF4-FFF2-40B4-BE49-F238E27FC236}">
                  <a16:creationId xmlns:a16="http://schemas.microsoft.com/office/drawing/2014/main" id="{55535B86-E035-4DAB-ADA4-D328E35BBA4D}"/>
                </a:ext>
              </a:extLst>
            </p:cNvPr>
            <p:cNvCxnSpPr>
              <a:cxnSpLocks/>
            </p:cNvCxnSpPr>
            <p:nvPr/>
          </p:nvCxnSpPr>
          <p:spPr>
            <a:xfrm>
              <a:off x="10060152" y="2475101"/>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6DF6E80-00B3-4C01-82D3-601BD5C6C8E5}"/>
                </a:ext>
              </a:extLst>
            </p:cNvPr>
            <p:cNvCxnSpPr/>
            <p:nvPr/>
          </p:nvCxnSpPr>
          <p:spPr>
            <a:xfrm>
              <a:off x="9926645" y="3264415"/>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5AE1D95-BC51-421A-86E9-22E7073481D2}"/>
                </a:ext>
              </a:extLst>
            </p:cNvPr>
            <p:cNvCxnSpPr/>
            <p:nvPr/>
          </p:nvCxnSpPr>
          <p:spPr>
            <a:xfrm flipV="1">
              <a:off x="10058825" y="3267237"/>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8ACF5D2A-FA0E-489B-B371-C51E410FACD5}"/>
                </a:ext>
              </a:extLst>
            </p:cNvPr>
            <p:cNvGrpSpPr/>
            <p:nvPr/>
          </p:nvGrpSpPr>
          <p:grpSpPr>
            <a:xfrm rot="16200000">
              <a:off x="10334980" y="2081830"/>
              <a:ext cx="262467" cy="1008484"/>
              <a:chOff x="9847357" y="3221064"/>
              <a:chExt cx="262467" cy="1008484"/>
            </a:xfrm>
          </p:grpSpPr>
          <p:cxnSp>
            <p:nvCxnSpPr>
              <p:cNvPr id="44" name="直接连接符 43">
                <a:extLst>
                  <a:ext uri="{FF2B5EF4-FFF2-40B4-BE49-F238E27FC236}">
                    <a16:creationId xmlns:a16="http://schemas.microsoft.com/office/drawing/2014/main" id="{2CFDC9E6-0C52-4FA7-B565-BCF1F2153696}"/>
                  </a:ext>
                </a:extLst>
              </p:cNvPr>
              <p:cNvCxnSpPr>
                <a:cxnSpLocks/>
              </p:cNvCxnSpPr>
              <p:nvPr/>
            </p:nvCxnSpPr>
            <p:spPr>
              <a:xfrm>
                <a:off x="9980864" y="3221064"/>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499BE07-F09D-4DF0-B67E-167359003B1F}"/>
                  </a:ext>
                </a:extLst>
              </p:cNvPr>
              <p:cNvCxnSpPr/>
              <p:nvPr/>
            </p:nvCxnSpPr>
            <p:spPr>
              <a:xfrm>
                <a:off x="9847357" y="4010378"/>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454CCFA-4409-4AAE-B8B1-BCFB585BDA75}"/>
                  </a:ext>
                </a:extLst>
              </p:cNvPr>
              <p:cNvCxnSpPr/>
              <p:nvPr/>
            </p:nvCxnSpPr>
            <p:spPr>
              <a:xfrm flipV="1">
                <a:off x="9979537" y="4013200"/>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文本框 65">
              <a:extLst>
                <a:ext uri="{FF2B5EF4-FFF2-40B4-BE49-F238E27FC236}">
                  <a16:creationId xmlns:a16="http://schemas.microsoft.com/office/drawing/2014/main" id="{17F50B58-F4DD-4203-807E-F8EECE1F5C9D}"/>
                </a:ext>
              </a:extLst>
            </p:cNvPr>
            <p:cNvSpPr txBox="1"/>
            <p:nvPr/>
          </p:nvSpPr>
          <p:spPr>
            <a:xfrm>
              <a:off x="10973277" y="2336073"/>
              <a:ext cx="444352" cy="461665"/>
            </a:xfrm>
            <a:prstGeom prst="rect">
              <a:avLst/>
            </a:prstGeom>
            <a:noFill/>
          </p:spPr>
          <p:txBody>
            <a:bodyPr wrap="none" rtlCol="0">
              <a:spAutoFit/>
            </a:bodyPr>
            <a:lstStyle/>
            <a:p>
              <a:r>
                <a:rPr lang="en-US" altLang="zh-CN" sz="2400" dirty="0">
                  <a:solidFill>
                    <a:schemeClr val="bg1"/>
                  </a:solidFill>
                </a:rPr>
                <a:t>m</a:t>
              </a:r>
              <a:endParaRPr lang="zh-CN" altLang="en-US" sz="2400" dirty="0">
                <a:solidFill>
                  <a:schemeClr val="bg1"/>
                </a:solidFill>
              </a:endParaRPr>
            </a:p>
          </p:txBody>
        </p:sp>
        <p:sp>
          <p:nvSpPr>
            <p:cNvPr id="67" name="文本框 66">
              <a:extLst>
                <a:ext uri="{FF2B5EF4-FFF2-40B4-BE49-F238E27FC236}">
                  <a16:creationId xmlns:a16="http://schemas.microsoft.com/office/drawing/2014/main" id="{57E01927-26DD-4BB6-8300-219B5CF844AD}"/>
                </a:ext>
              </a:extLst>
            </p:cNvPr>
            <p:cNvSpPr txBox="1"/>
            <p:nvPr/>
          </p:nvSpPr>
          <p:spPr>
            <a:xfrm>
              <a:off x="9900662" y="3371659"/>
              <a:ext cx="354584" cy="461665"/>
            </a:xfrm>
            <a:prstGeom prst="rect">
              <a:avLst/>
            </a:prstGeom>
            <a:noFill/>
          </p:spPr>
          <p:txBody>
            <a:bodyPr wrap="none" rtlCol="0">
              <a:spAutoFit/>
            </a:bodyPr>
            <a:lstStyle/>
            <a:p>
              <a:r>
                <a:rPr lang="en-US" altLang="zh-CN" sz="2400" dirty="0">
                  <a:solidFill>
                    <a:schemeClr val="bg1"/>
                  </a:solidFill>
                </a:rPr>
                <a:t>n</a:t>
              </a:r>
              <a:endParaRPr lang="zh-CN" altLang="en-US" sz="2400" dirty="0">
                <a:solidFill>
                  <a:schemeClr val="bg1"/>
                </a:solidFill>
              </a:endParaRPr>
            </a:p>
          </p:txBody>
        </p:sp>
        <p:sp>
          <p:nvSpPr>
            <p:cNvPr id="68" name="文本框 67">
              <a:extLst>
                <a:ext uri="{FF2B5EF4-FFF2-40B4-BE49-F238E27FC236}">
                  <a16:creationId xmlns:a16="http://schemas.microsoft.com/office/drawing/2014/main" id="{BC67515F-0D5E-451D-8AFE-E89759C7D3A5}"/>
                </a:ext>
              </a:extLst>
            </p:cNvPr>
            <p:cNvSpPr txBox="1"/>
            <p:nvPr/>
          </p:nvSpPr>
          <p:spPr>
            <a:xfrm>
              <a:off x="10139043" y="2839646"/>
              <a:ext cx="1338828" cy="369332"/>
            </a:xfrm>
            <a:prstGeom prst="rect">
              <a:avLst/>
            </a:prstGeom>
            <a:noFill/>
          </p:spPr>
          <p:txBody>
            <a:bodyPr wrap="none" rtlCol="0">
              <a:spAutoFit/>
            </a:bodyPr>
            <a:lstStyle/>
            <a:p>
              <a:r>
                <a:rPr lang="zh-CN" altLang="en-US" dirty="0">
                  <a:solidFill>
                    <a:schemeClr val="bg1"/>
                  </a:solidFill>
                </a:rPr>
                <a:t>图像坐标系</a:t>
              </a:r>
            </a:p>
          </p:txBody>
        </p:sp>
      </p:grpSp>
      <p:grpSp>
        <p:nvGrpSpPr>
          <p:cNvPr id="76" name="组合 75">
            <a:extLst>
              <a:ext uri="{FF2B5EF4-FFF2-40B4-BE49-F238E27FC236}">
                <a16:creationId xmlns:a16="http://schemas.microsoft.com/office/drawing/2014/main" id="{72738D4F-5419-449E-953E-165481B53973}"/>
              </a:ext>
            </a:extLst>
          </p:cNvPr>
          <p:cNvGrpSpPr/>
          <p:nvPr/>
        </p:nvGrpSpPr>
        <p:grpSpPr>
          <a:xfrm>
            <a:off x="9724210" y="3546676"/>
            <a:ext cx="1367365" cy="1522140"/>
            <a:chOff x="9759537" y="3506668"/>
            <a:chExt cx="1367365" cy="1522140"/>
          </a:xfrm>
        </p:grpSpPr>
        <p:grpSp>
          <p:nvGrpSpPr>
            <p:cNvPr id="56" name="组合 55">
              <a:extLst>
                <a:ext uri="{FF2B5EF4-FFF2-40B4-BE49-F238E27FC236}">
                  <a16:creationId xmlns:a16="http://schemas.microsoft.com/office/drawing/2014/main" id="{9B33910A-CD0A-436F-9B42-6DCF01D3405D}"/>
                </a:ext>
              </a:extLst>
            </p:cNvPr>
            <p:cNvGrpSpPr/>
            <p:nvPr/>
          </p:nvGrpSpPr>
          <p:grpSpPr>
            <a:xfrm>
              <a:off x="9759537" y="3939991"/>
              <a:ext cx="1043811" cy="1048116"/>
              <a:chOff x="9694957" y="3316634"/>
              <a:chExt cx="1043811" cy="1048116"/>
            </a:xfrm>
          </p:grpSpPr>
          <p:grpSp>
            <p:nvGrpSpPr>
              <p:cNvPr id="55" name="组合 54">
                <a:extLst>
                  <a:ext uri="{FF2B5EF4-FFF2-40B4-BE49-F238E27FC236}">
                    <a16:creationId xmlns:a16="http://schemas.microsoft.com/office/drawing/2014/main" id="{2801E60D-81B5-47E2-963A-5F1F9982F4A3}"/>
                  </a:ext>
                </a:extLst>
              </p:cNvPr>
              <p:cNvGrpSpPr/>
              <p:nvPr/>
            </p:nvGrpSpPr>
            <p:grpSpPr>
              <a:xfrm flipV="1">
                <a:off x="9694957" y="3316634"/>
                <a:ext cx="262467" cy="1008484"/>
                <a:chOff x="9694957" y="4122546"/>
                <a:chExt cx="262467" cy="1008484"/>
              </a:xfrm>
            </p:grpSpPr>
            <p:cxnSp>
              <p:nvCxnSpPr>
                <p:cNvPr id="7" name="直接连接符 6">
                  <a:extLst>
                    <a:ext uri="{FF2B5EF4-FFF2-40B4-BE49-F238E27FC236}">
                      <a16:creationId xmlns:a16="http://schemas.microsoft.com/office/drawing/2014/main" id="{38A44942-73D3-4CF6-86AB-C8116046D3F5}"/>
                    </a:ext>
                  </a:extLst>
                </p:cNvPr>
                <p:cNvCxnSpPr>
                  <a:cxnSpLocks/>
                </p:cNvCxnSpPr>
                <p:nvPr/>
              </p:nvCxnSpPr>
              <p:spPr>
                <a:xfrm>
                  <a:off x="9828464" y="4122546"/>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2A16EB6-DE7F-48F3-92DE-C398B4A5A0D6}"/>
                    </a:ext>
                  </a:extLst>
                </p:cNvPr>
                <p:cNvCxnSpPr/>
                <p:nvPr/>
              </p:nvCxnSpPr>
              <p:spPr>
                <a:xfrm>
                  <a:off x="9694957" y="4911860"/>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6D54B1-3D30-473A-BE9B-0DDB68D72105}"/>
                    </a:ext>
                  </a:extLst>
                </p:cNvPr>
                <p:cNvCxnSpPr/>
                <p:nvPr/>
              </p:nvCxnSpPr>
              <p:spPr>
                <a:xfrm flipV="1">
                  <a:off x="9827137" y="4914682"/>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0726510-3EEB-4E7A-BA7C-6A45271C9767}"/>
                  </a:ext>
                </a:extLst>
              </p:cNvPr>
              <p:cNvGrpSpPr/>
              <p:nvPr/>
            </p:nvGrpSpPr>
            <p:grpSpPr>
              <a:xfrm rot="16200000">
                <a:off x="10103292" y="3729275"/>
                <a:ext cx="262467" cy="1008484"/>
                <a:chOff x="9847357" y="3221064"/>
                <a:chExt cx="262467" cy="1008484"/>
              </a:xfrm>
            </p:grpSpPr>
            <p:cxnSp>
              <p:nvCxnSpPr>
                <p:cNvPr id="28" name="直接连接符 27">
                  <a:extLst>
                    <a:ext uri="{FF2B5EF4-FFF2-40B4-BE49-F238E27FC236}">
                      <a16:creationId xmlns:a16="http://schemas.microsoft.com/office/drawing/2014/main" id="{6CB5745F-538B-4454-BF21-1969C3218294}"/>
                    </a:ext>
                  </a:extLst>
                </p:cNvPr>
                <p:cNvCxnSpPr>
                  <a:cxnSpLocks/>
                </p:cNvCxnSpPr>
                <p:nvPr/>
              </p:nvCxnSpPr>
              <p:spPr>
                <a:xfrm>
                  <a:off x="9980864" y="3221064"/>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71EA287-FE8E-4B25-91AE-352CB8823FC2}"/>
                    </a:ext>
                  </a:extLst>
                </p:cNvPr>
                <p:cNvCxnSpPr/>
                <p:nvPr/>
              </p:nvCxnSpPr>
              <p:spPr>
                <a:xfrm>
                  <a:off x="9847357" y="4010378"/>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3F84F8C-06D3-4CF4-963F-95CFEB234B19}"/>
                    </a:ext>
                  </a:extLst>
                </p:cNvPr>
                <p:cNvCxnSpPr/>
                <p:nvPr/>
              </p:nvCxnSpPr>
              <p:spPr>
                <a:xfrm flipV="1">
                  <a:off x="9979537" y="4013200"/>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9" name="文本框 68">
              <a:extLst>
                <a:ext uri="{FF2B5EF4-FFF2-40B4-BE49-F238E27FC236}">
                  <a16:creationId xmlns:a16="http://schemas.microsoft.com/office/drawing/2014/main" id="{014479EB-2B7B-4414-9E45-45F414D4882B}"/>
                </a:ext>
              </a:extLst>
            </p:cNvPr>
            <p:cNvSpPr txBox="1"/>
            <p:nvPr/>
          </p:nvSpPr>
          <p:spPr>
            <a:xfrm>
              <a:off x="9764989" y="3506668"/>
              <a:ext cx="328936" cy="461665"/>
            </a:xfrm>
            <a:prstGeom prst="rect">
              <a:avLst/>
            </a:prstGeom>
            <a:noFill/>
          </p:spPr>
          <p:txBody>
            <a:bodyPr wrap="none" rtlCol="0">
              <a:spAutoFit/>
            </a:bodyPr>
            <a:lstStyle/>
            <a:p>
              <a:r>
                <a:rPr lang="en-US" altLang="zh-CN" sz="2400" dirty="0">
                  <a:solidFill>
                    <a:schemeClr val="bg1"/>
                  </a:solidFill>
                </a:rPr>
                <a:t>y</a:t>
              </a:r>
              <a:endParaRPr lang="zh-CN" altLang="en-US" sz="2400" dirty="0">
                <a:solidFill>
                  <a:schemeClr val="bg1"/>
                </a:solidFill>
              </a:endParaRPr>
            </a:p>
          </p:txBody>
        </p:sp>
        <p:sp>
          <p:nvSpPr>
            <p:cNvPr id="70" name="文本框 69">
              <a:extLst>
                <a:ext uri="{FF2B5EF4-FFF2-40B4-BE49-F238E27FC236}">
                  <a16:creationId xmlns:a16="http://schemas.microsoft.com/office/drawing/2014/main" id="{AC667AE3-9A13-4D52-AA2A-E2DAA19E71BB}"/>
                </a:ext>
              </a:extLst>
            </p:cNvPr>
            <p:cNvSpPr txBox="1"/>
            <p:nvPr/>
          </p:nvSpPr>
          <p:spPr>
            <a:xfrm>
              <a:off x="10805980" y="4567143"/>
              <a:ext cx="320922" cy="461665"/>
            </a:xfrm>
            <a:prstGeom prst="rect">
              <a:avLst/>
            </a:prstGeom>
            <a:noFill/>
          </p:spPr>
          <p:txBody>
            <a:bodyPr wrap="none" rtlCol="0">
              <a:spAutoFit/>
            </a:bodyPr>
            <a:lstStyle/>
            <a:p>
              <a:r>
                <a:rPr lang="en-US" altLang="zh-CN" sz="2400" dirty="0">
                  <a:solidFill>
                    <a:schemeClr val="bg1"/>
                  </a:solidFill>
                </a:rPr>
                <a:t>x</a:t>
              </a:r>
              <a:endParaRPr lang="zh-CN" altLang="en-US" sz="2400" dirty="0">
                <a:solidFill>
                  <a:schemeClr val="bg1"/>
                </a:solidFill>
              </a:endParaRPr>
            </a:p>
          </p:txBody>
        </p:sp>
      </p:grpSp>
      <p:grpSp>
        <p:nvGrpSpPr>
          <p:cNvPr id="79" name="组合 78">
            <a:extLst>
              <a:ext uri="{FF2B5EF4-FFF2-40B4-BE49-F238E27FC236}">
                <a16:creationId xmlns:a16="http://schemas.microsoft.com/office/drawing/2014/main" id="{3827DECB-6CB4-4469-ACBA-D2EE5214F206}"/>
              </a:ext>
            </a:extLst>
          </p:cNvPr>
          <p:cNvGrpSpPr/>
          <p:nvPr/>
        </p:nvGrpSpPr>
        <p:grpSpPr>
          <a:xfrm>
            <a:off x="9712247" y="5223597"/>
            <a:ext cx="1392274" cy="1475664"/>
            <a:chOff x="9712247" y="5223597"/>
            <a:chExt cx="1392274" cy="1475664"/>
          </a:xfrm>
        </p:grpSpPr>
        <p:sp>
          <p:nvSpPr>
            <p:cNvPr id="71" name="文本框 70">
              <a:extLst>
                <a:ext uri="{FF2B5EF4-FFF2-40B4-BE49-F238E27FC236}">
                  <a16:creationId xmlns:a16="http://schemas.microsoft.com/office/drawing/2014/main" id="{D73F1715-EA1C-43C9-9855-A7BE9B6AA6E4}"/>
                </a:ext>
              </a:extLst>
            </p:cNvPr>
            <p:cNvSpPr txBox="1"/>
            <p:nvPr/>
          </p:nvSpPr>
          <p:spPr>
            <a:xfrm>
              <a:off x="9712247" y="5223597"/>
              <a:ext cx="320922" cy="461665"/>
            </a:xfrm>
            <a:prstGeom prst="rect">
              <a:avLst/>
            </a:prstGeom>
            <a:noFill/>
          </p:spPr>
          <p:txBody>
            <a:bodyPr wrap="none" rtlCol="0">
              <a:spAutoFit/>
            </a:bodyPr>
            <a:lstStyle/>
            <a:p>
              <a:r>
                <a:rPr lang="en-US" altLang="zh-CN" sz="2400" dirty="0">
                  <a:solidFill>
                    <a:schemeClr val="bg1"/>
                  </a:solidFill>
                </a:rPr>
                <a:t>x</a:t>
              </a:r>
              <a:endParaRPr lang="zh-CN" altLang="en-US" sz="2400" dirty="0">
                <a:solidFill>
                  <a:schemeClr val="bg1"/>
                </a:solidFill>
              </a:endParaRPr>
            </a:p>
          </p:txBody>
        </p:sp>
        <p:grpSp>
          <p:nvGrpSpPr>
            <p:cNvPr id="57" name="组合 56">
              <a:extLst>
                <a:ext uri="{FF2B5EF4-FFF2-40B4-BE49-F238E27FC236}">
                  <a16:creationId xmlns:a16="http://schemas.microsoft.com/office/drawing/2014/main" id="{52BA5F71-B1A1-46DC-A086-1E4B652D94F7}"/>
                </a:ext>
              </a:extLst>
            </p:cNvPr>
            <p:cNvGrpSpPr/>
            <p:nvPr/>
          </p:nvGrpSpPr>
          <p:grpSpPr>
            <a:xfrm>
              <a:off x="9724210" y="5599164"/>
              <a:ext cx="1043811" cy="1048116"/>
              <a:chOff x="9694957" y="3316634"/>
              <a:chExt cx="1043811" cy="1048116"/>
            </a:xfrm>
          </p:grpSpPr>
          <p:grpSp>
            <p:nvGrpSpPr>
              <p:cNvPr id="58" name="组合 57">
                <a:extLst>
                  <a:ext uri="{FF2B5EF4-FFF2-40B4-BE49-F238E27FC236}">
                    <a16:creationId xmlns:a16="http://schemas.microsoft.com/office/drawing/2014/main" id="{2B286CE2-C585-4B33-AD6D-6A9607F58FDD}"/>
                  </a:ext>
                </a:extLst>
              </p:cNvPr>
              <p:cNvGrpSpPr/>
              <p:nvPr/>
            </p:nvGrpSpPr>
            <p:grpSpPr>
              <a:xfrm flipV="1">
                <a:off x="9694957" y="3316634"/>
                <a:ext cx="262467" cy="1008484"/>
                <a:chOff x="9694957" y="4122546"/>
                <a:chExt cx="262467" cy="1008484"/>
              </a:xfrm>
            </p:grpSpPr>
            <p:cxnSp>
              <p:nvCxnSpPr>
                <p:cNvPr id="63" name="直接连接符 62">
                  <a:extLst>
                    <a:ext uri="{FF2B5EF4-FFF2-40B4-BE49-F238E27FC236}">
                      <a16:creationId xmlns:a16="http://schemas.microsoft.com/office/drawing/2014/main" id="{8859334F-67F9-4F90-9931-948EC7A018F1}"/>
                    </a:ext>
                  </a:extLst>
                </p:cNvPr>
                <p:cNvCxnSpPr>
                  <a:cxnSpLocks/>
                </p:cNvCxnSpPr>
                <p:nvPr/>
              </p:nvCxnSpPr>
              <p:spPr>
                <a:xfrm>
                  <a:off x="9828464" y="4122546"/>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F606A88-92EF-488B-B28B-396CBDCB9D01}"/>
                    </a:ext>
                  </a:extLst>
                </p:cNvPr>
                <p:cNvCxnSpPr/>
                <p:nvPr/>
              </p:nvCxnSpPr>
              <p:spPr>
                <a:xfrm>
                  <a:off x="9694957" y="4911860"/>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393504C-B59D-4543-B34D-86E9C226409A}"/>
                    </a:ext>
                  </a:extLst>
                </p:cNvPr>
                <p:cNvCxnSpPr/>
                <p:nvPr/>
              </p:nvCxnSpPr>
              <p:spPr>
                <a:xfrm flipV="1">
                  <a:off x="9827137" y="4914682"/>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68185A98-736B-47F7-8DF5-2073A995E595}"/>
                  </a:ext>
                </a:extLst>
              </p:cNvPr>
              <p:cNvGrpSpPr/>
              <p:nvPr/>
            </p:nvGrpSpPr>
            <p:grpSpPr>
              <a:xfrm rot="16200000">
                <a:off x="10103292" y="3729275"/>
                <a:ext cx="262467" cy="1008484"/>
                <a:chOff x="9847357" y="3221064"/>
                <a:chExt cx="262467" cy="1008484"/>
              </a:xfrm>
            </p:grpSpPr>
            <p:cxnSp>
              <p:nvCxnSpPr>
                <p:cNvPr id="60" name="直接连接符 59">
                  <a:extLst>
                    <a:ext uri="{FF2B5EF4-FFF2-40B4-BE49-F238E27FC236}">
                      <a16:creationId xmlns:a16="http://schemas.microsoft.com/office/drawing/2014/main" id="{536CDC24-EC79-4223-B48F-E59827E25D23}"/>
                    </a:ext>
                  </a:extLst>
                </p:cNvPr>
                <p:cNvCxnSpPr>
                  <a:cxnSpLocks/>
                </p:cNvCxnSpPr>
                <p:nvPr/>
              </p:nvCxnSpPr>
              <p:spPr>
                <a:xfrm>
                  <a:off x="9980864" y="3221064"/>
                  <a:ext cx="0" cy="1008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4678BC8-F5F5-435D-BF6E-60773B585B18}"/>
                    </a:ext>
                  </a:extLst>
                </p:cNvPr>
                <p:cNvCxnSpPr/>
                <p:nvPr/>
              </p:nvCxnSpPr>
              <p:spPr>
                <a:xfrm>
                  <a:off x="9847357" y="4010378"/>
                  <a:ext cx="132645" cy="214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C9DF8D3-A5BB-4E80-927C-4853D83EBF39}"/>
                    </a:ext>
                  </a:extLst>
                </p:cNvPr>
                <p:cNvCxnSpPr/>
                <p:nvPr/>
              </p:nvCxnSpPr>
              <p:spPr>
                <a:xfrm flipV="1">
                  <a:off x="9979537" y="4013200"/>
                  <a:ext cx="130287" cy="2118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2" name="文本框 71">
              <a:extLst>
                <a:ext uri="{FF2B5EF4-FFF2-40B4-BE49-F238E27FC236}">
                  <a16:creationId xmlns:a16="http://schemas.microsoft.com/office/drawing/2014/main" id="{0FE45B72-4E90-49AB-BC62-A7330B1333D9}"/>
                </a:ext>
              </a:extLst>
            </p:cNvPr>
            <p:cNvSpPr txBox="1"/>
            <p:nvPr/>
          </p:nvSpPr>
          <p:spPr>
            <a:xfrm>
              <a:off x="10775585" y="6237596"/>
              <a:ext cx="328936" cy="461665"/>
            </a:xfrm>
            <a:prstGeom prst="rect">
              <a:avLst/>
            </a:prstGeom>
            <a:noFill/>
          </p:spPr>
          <p:txBody>
            <a:bodyPr wrap="none" rtlCol="0">
              <a:spAutoFit/>
            </a:bodyPr>
            <a:lstStyle/>
            <a:p>
              <a:r>
                <a:rPr lang="en-US" altLang="zh-CN" sz="2400" dirty="0">
                  <a:solidFill>
                    <a:schemeClr val="bg1"/>
                  </a:solidFill>
                </a:rPr>
                <a:t>y</a:t>
              </a:r>
              <a:endParaRPr lang="zh-CN" altLang="en-US" sz="2400" dirty="0">
                <a:solidFill>
                  <a:schemeClr val="bg1"/>
                </a:solidFill>
              </a:endParaRPr>
            </a:p>
          </p:txBody>
        </p:sp>
      </p:grpSp>
      <p:sp>
        <p:nvSpPr>
          <p:cNvPr id="73" name="文本框 72">
            <a:extLst>
              <a:ext uri="{FF2B5EF4-FFF2-40B4-BE49-F238E27FC236}">
                <a16:creationId xmlns:a16="http://schemas.microsoft.com/office/drawing/2014/main" id="{A8AB4771-9B77-42B6-AF38-8EEC7415C686}"/>
              </a:ext>
            </a:extLst>
          </p:cNvPr>
          <p:cNvSpPr txBox="1"/>
          <p:nvPr/>
        </p:nvSpPr>
        <p:spPr>
          <a:xfrm>
            <a:off x="9990525" y="4197364"/>
            <a:ext cx="1569660" cy="369332"/>
          </a:xfrm>
          <a:prstGeom prst="rect">
            <a:avLst/>
          </a:prstGeom>
          <a:noFill/>
        </p:spPr>
        <p:txBody>
          <a:bodyPr wrap="none" rtlCol="0">
            <a:spAutoFit/>
          </a:bodyPr>
          <a:lstStyle/>
          <a:p>
            <a:r>
              <a:rPr lang="zh-CN" altLang="en-US" dirty="0">
                <a:solidFill>
                  <a:schemeClr val="bg1"/>
                </a:solidFill>
              </a:rPr>
              <a:t>笛卡尔坐标系</a:t>
            </a:r>
          </a:p>
        </p:txBody>
      </p:sp>
      <p:sp>
        <p:nvSpPr>
          <p:cNvPr id="74" name="文本框 73">
            <a:extLst>
              <a:ext uri="{FF2B5EF4-FFF2-40B4-BE49-F238E27FC236}">
                <a16:creationId xmlns:a16="http://schemas.microsoft.com/office/drawing/2014/main" id="{D3CFF2F9-7814-4190-B0C8-9D97BF522AEC}"/>
              </a:ext>
            </a:extLst>
          </p:cNvPr>
          <p:cNvSpPr txBox="1"/>
          <p:nvPr/>
        </p:nvSpPr>
        <p:spPr>
          <a:xfrm>
            <a:off x="9990525" y="5863931"/>
            <a:ext cx="1338828" cy="369332"/>
          </a:xfrm>
          <a:prstGeom prst="rect">
            <a:avLst/>
          </a:prstGeom>
          <a:noFill/>
        </p:spPr>
        <p:txBody>
          <a:bodyPr wrap="none" rtlCol="0">
            <a:spAutoFit/>
          </a:bodyPr>
          <a:lstStyle/>
          <a:p>
            <a:r>
              <a:rPr lang="zh-CN" altLang="en-US" dirty="0">
                <a:solidFill>
                  <a:schemeClr val="bg1"/>
                </a:solidFill>
              </a:rPr>
              <a:t>高斯坐标系</a:t>
            </a:r>
          </a:p>
        </p:txBody>
      </p:sp>
    </p:spTree>
    <p:extLst>
      <p:ext uri="{BB962C8B-B14F-4D97-AF65-F5344CB8AC3E}">
        <p14:creationId xmlns:p14="http://schemas.microsoft.com/office/powerpoint/2010/main" val="382907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一、常用的编程方法</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8" y="3004895"/>
            <a:ext cx="4779784"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这两种方法的主要问题是：</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1.</a:t>
            </a:r>
            <a:r>
              <a:rPr lang="zh-CN" altLang="en-US" sz="2800" b="1" dirty="0">
                <a:solidFill>
                  <a:schemeClr val="bg1"/>
                </a:solidFill>
                <a:latin typeface="宋体" panose="02010600030101010101" pitchFamily="2" charset="-122"/>
                <a:ea typeface="宋体" panose="02010600030101010101" pitchFamily="2" charset="-122"/>
              </a:rPr>
              <a:t>可管理性差</a:t>
            </a:r>
            <a:endParaRPr lang="en-US" altLang="zh-CN" sz="2800" b="1" dirty="0">
              <a:solidFill>
                <a:schemeClr val="bg1"/>
              </a:solidFill>
              <a:latin typeface="宋体" panose="02010600030101010101" pitchFamily="2" charset="-122"/>
              <a:ea typeface="宋体" panose="02010600030101010101" pitchFamily="2" charset="-122"/>
            </a:endParaRPr>
          </a:p>
          <a:p>
            <a:r>
              <a:rPr lang="en-US" altLang="zh-CN" sz="2800" b="1" dirty="0">
                <a:solidFill>
                  <a:srgbClr val="FF0000"/>
                </a:solidFill>
                <a:latin typeface="宋体" panose="02010600030101010101" pitchFamily="2" charset="-122"/>
                <a:ea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rPr>
              <a:t>可理解性差</a:t>
            </a:r>
            <a:endParaRPr lang="en-US" altLang="zh-CN" sz="2800" b="1" dirty="0">
              <a:solidFill>
                <a:srgbClr val="FF0000"/>
              </a:solidFill>
              <a:latin typeface="宋体" panose="02010600030101010101" pitchFamily="2" charset="-122"/>
              <a:ea typeface="宋体" panose="02010600030101010101" pitchFamily="2" charset="-122"/>
            </a:endParaRPr>
          </a:p>
          <a:p>
            <a:r>
              <a:rPr lang="en-US" altLang="zh-CN" sz="2800" b="1" dirty="0">
                <a:solidFill>
                  <a:schemeClr val="bg1"/>
                </a:solidFill>
                <a:latin typeface="宋体" panose="02010600030101010101" pitchFamily="2" charset="-122"/>
                <a:ea typeface="宋体" panose="02010600030101010101" pitchFamily="2" charset="-122"/>
              </a:rPr>
              <a:t>3.</a:t>
            </a:r>
            <a:r>
              <a:rPr lang="zh-CN" altLang="en-US" sz="2800" b="1" dirty="0">
                <a:solidFill>
                  <a:schemeClr val="bg1"/>
                </a:solidFill>
                <a:latin typeface="宋体" panose="02010600030101010101" pitchFamily="2" charset="-122"/>
                <a:ea typeface="宋体" panose="02010600030101010101" pitchFamily="2" charset="-122"/>
              </a:rPr>
              <a:t>可维护性差</a:t>
            </a:r>
          </a:p>
        </p:txBody>
      </p:sp>
      <p:sp>
        <p:nvSpPr>
          <p:cNvPr id="10" name="文本框 9">
            <a:extLst>
              <a:ext uri="{FF2B5EF4-FFF2-40B4-BE49-F238E27FC236}">
                <a16:creationId xmlns:a16="http://schemas.microsoft.com/office/drawing/2014/main" id="{BD15026B-2483-40C6-AB79-7CD9C7C686C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230934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506071" y="864327"/>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图像像素值</a:t>
            </a:r>
          </a:p>
        </p:txBody>
      </p:sp>
      <p:sp>
        <p:nvSpPr>
          <p:cNvPr id="6" name="文本框 5">
            <a:extLst>
              <a:ext uri="{FF2B5EF4-FFF2-40B4-BE49-F238E27FC236}">
                <a16:creationId xmlns:a16="http://schemas.microsoft.com/office/drawing/2014/main" id="{EA583B9D-10AC-4B3C-AD19-6D3BECE7EBF4}"/>
              </a:ext>
            </a:extLst>
          </p:cNvPr>
          <p:cNvSpPr txBox="1"/>
          <p:nvPr/>
        </p:nvSpPr>
        <p:spPr>
          <a:xfrm>
            <a:off x="1970842" y="2811313"/>
            <a:ext cx="6875599" cy="3385542"/>
          </a:xfrm>
          <a:prstGeom prst="rect">
            <a:avLst/>
          </a:prstGeom>
          <a:noFill/>
        </p:spPr>
        <p:txBody>
          <a:bodyPr wrap="square" rtlCol="0">
            <a:spAutoFit/>
          </a:bodyPr>
          <a:lstStyle/>
          <a:p>
            <a:r>
              <a:rPr lang="zh-CN" altLang="en-US" sz="2800" dirty="0">
                <a:solidFill>
                  <a:schemeClr val="bg1"/>
                </a:solidFill>
              </a:rPr>
              <a:t>个像素所表达的信息就是像素的值，而一幅图像中的像素能表达多少不同的信息则与其所用的数据类型有关，其数据类型的容量一般是</a:t>
            </a:r>
            <a:r>
              <a:rPr lang="en-US" altLang="zh-CN" sz="2800" dirty="0">
                <a:solidFill>
                  <a:schemeClr val="bg1"/>
                </a:solidFill>
              </a:rPr>
              <a:t>2</a:t>
            </a:r>
            <a:r>
              <a:rPr lang="zh-CN" altLang="en-US" sz="2800" dirty="0">
                <a:solidFill>
                  <a:schemeClr val="bg1"/>
                </a:solidFill>
              </a:rPr>
              <a:t>的</a:t>
            </a:r>
            <a:r>
              <a:rPr lang="en-US" altLang="zh-CN" sz="2800" dirty="0">
                <a:solidFill>
                  <a:schemeClr val="bg1"/>
                </a:solidFill>
              </a:rPr>
              <a:t>k</a:t>
            </a:r>
            <a:r>
              <a:rPr lang="zh-CN" altLang="en-US" sz="2800" dirty="0">
                <a:solidFill>
                  <a:schemeClr val="bg1"/>
                </a:solidFill>
              </a:rPr>
              <a:t>次方位，称为</a:t>
            </a:r>
            <a:r>
              <a:rPr lang="en-US" altLang="zh-CN" sz="2800" dirty="0">
                <a:solidFill>
                  <a:schemeClr val="bg1"/>
                </a:solidFill>
              </a:rPr>
              <a:t>”</a:t>
            </a:r>
            <a:r>
              <a:rPr lang="zh-CN" altLang="en-US" sz="2800" dirty="0">
                <a:solidFill>
                  <a:schemeClr val="bg1"/>
                </a:solidFill>
              </a:rPr>
              <a:t>位深</a:t>
            </a:r>
            <a:r>
              <a:rPr lang="en-US" altLang="zh-CN" sz="2800" dirty="0">
                <a:solidFill>
                  <a:schemeClr val="bg1"/>
                </a:solidFill>
              </a:rPr>
              <a:t>”</a:t>
            </a:r>
            <a:r>
              <a:rPr lang="zh-CN" altLang="en-US" sz="2800" dirty="0">
                <a:solidFill>
                  <a:schemeClr val="bg1"/>
                </a:solidFill>
              </a:rPr>
              <a:t>，也可称为</a:t>
            </a:r>
            <a:r>
              <a:rPr lang="en-US" altLang="zh-CN" sz="2800" dirty="0">
                <a:solidFill>
                  <a:schemeClr val="bg1"/>
                </a:solidFill>
              </a:rPr>
              <a:t>”</a:t>
            </a:r>
            <a:r>
              <a:rPr lang="zh-CN" altLang="en-US" sz="2800" dirty="0">
                <a:solidFill>
                  <a:schemeClr val="bg1"/>
                </a:solidFill>
              </a:rPr>
              <a:t>可用动态范围</a:t>
            </a:r>
            <a:r>
              <a:rPr lang="en-US" altLang="zh-CN" sz="2800" dirty="0">
                <a:solidFill>
                  <a:schemeClr val="bg1"/>
                </a:solidFill>
              </a:rPr>
              <a:t>”</a:t>
            </a:r>
          </a:p>
          <a:p>
            <a:r>
              <a:rPr lang="zh-CN" altLang="en-US" sz="2800" dirty="0">
                <a:solidFill>
                  <a:schemeClr val="bg1"/>
                </a:solidFill>
              </a:rPr>
              <a:t>具体的“位深”是多少，与具体的图像类型和应用用途有关</a:t>
            </a:r>
            <a:r>
              <a:rPr lang="zh-CN" altLang="en-US" sz="2000" dirty="0">
                <a:solidFill>
                  <a:schemeClr val="bg1"/>
                </a:solidFill>
              </a:rPr>
              <a:t>。</a:t>
            </a:r>
            <a:endParaRPr lang="en-US" altLang="zh-CN" sz="2000" dirty="0">
              <a:solidFill>
                <a:schemeClr val="bg1"/>
              </a:solidFill>
            </a:endParaRPr>
          </a:p>
          <a:p>
            <a:endParaRPr lang="zh-CN" altLang="en-US" dirty="0"/>
          </a:p>
        </p:txBody>
      </p:sp>
    </p:spTree>
    <p:extLst>
      <p:ext uri="{BB962C8B-B14F-4D97-AF65-F5344CB8AC3E}">
        <p14:creationId xmlns:p14="http://schemas.microsoft.com/office/powerpoint/2010/main" val="36421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图像文件格式</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280085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格式选择依据：</a:t>
            </a:r>
          </a:p>
        </p:txBody>
      </p:sp>
      <p:sp>
        <p:nvSpPr>
          <p:cNvPr id="12" name="文本框 11">
            <a:extLst>
              <a:ext uri="{FF2B5EF4-FFF2-40B4-BE49-F238E27FC236}">
                <a16:creationId xmlns:a16="http://schemas.microsoft.com/office/drawing/2014/main" id="{3F051606-7BF5-4011-A8CA-553E9EBE7452}"/>
              </a:ext>
            </a:extLst>
          </p:cNvPr>
          <p:cNvSpPr txBox="1"/>
          <p:nvPr/>
        </p:nvSpPr>
        <p:spPr>
          <a:xfrm>
            <a:off x="2869475" y="3442138"/>
            <a:ext cx="212293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图像类型</a:t>
            </a:r>
          </a:p>
        </p:txBody>
      </p:sp>
      <p:sp>
        <p:nvSpPr>
          <p:cNvPr id="13" name="文本框 12">
            <a:extLst>
              <a:ext uri="{FF2B5EF4-FFF2-40B4-BE49-F238E27FC236}">
                <a16:creationId xmlns:a16="http://schemas.microsoft.com/office/drawing/2014/main" id="{958CE31B-036D-4C7D-BAA6-6495E86A0A1A}"/>
              </a:ext>
            </a:extLst>
          </p:cNvPr>
          <p:cNvSpPr txBox="1"/>
          <p:nvPr/>
        </p:nvSpPr>
        <p:spPr>
          <a:xfrm>
            <a:off x="6069846" y="3442138"/>
            <a:ext cx="2674761"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数据大小与质量保真度</a:t>
            </a:r>
          </a:p>
        </p:txBody>
      </p:sp>
      <p:sp>
        <p:nvSpPr>
          <p:cNvPr id="14" name="文本框 13">
            <a:extLst>
              <a:ext uri="{FF2B5EF4-FFF2-40B4-BE49-F238E27FC236}">
                <a16:creationId xmlns:a16="http://schemas.microsoft.com/office/drawing/2014/main" id="{8942A4ED-FE16-4378-BC47-26A1FB03552F}"/>
              </a:ext>
            </a:extLst>
          </p:cNvPr>
          <p:cNvSpPr txBox="1"/>
          <p:nvPr/>
        </p:nvSpPr>
        <p:spPr>
          <a:xfrm>
            <a:off x="2869475" y="4945087"/>
            <a:ext cx="2701926"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兼容性问题</a:t>
            </a:r>
          </a:p>
        </p:txBody>
      </p:sp>
      <p:sp>
        <p:nvSpPr>
          <p:cNvPr id="17" name="文本框 16">
            <a:extLst>
              <a:ext uri="{FF2B5EF4-FFF2-40B4-BE49-F238E27FC236}">
                <a16:creationId xmlns:a16="http://schemas.microsoft.com/office/drawing/2014/main" id="{67177F37-DB57-4B35-9AEE-D3A1D1F492E3}"/>
              </a:ext>
            </a:extLst>
          </p:cNvPr>
          <p:cNvSpPr txBox="1"/>
          <p:nvPr/>
        </p:nvSpPr>
        <p:spPr>
          <a:xfrm>
            <a:off x="6069846" y="4945087"/>
            <a:ext cx="3490202"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图像的用途与领域</a:t>
            </a:r>
          </a:p>
        </p:txBody>
      </p:sp>
    </p:spTree>
    <p:extLst>
      <p:ext uri="{BB962C8B-B14F-4D97-AF65-F5344CB8AC3E}">
        <p14:creationId xmlns:p14="http://schemas.microsoft.com/office/powerpoint/2010/main" val="36421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2" grpId="0"/>
      <p:bldP spid="13" grpId="0"/>
      <p:bldP spid="14"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图像文件格式</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3652192" cy="353943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TIFF</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格式</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：由</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Aldus</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公司开发，并被微软、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Adobe</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进行了扩展，是一种用途广泛，格式灵活的格式；支持</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LZW</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ZIP</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CCITT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等不同压缩算法。还存在变体</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GeoTiff</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34E8C0EA-F8AF-4389-902B-B39A590D0B04}"/>
              </a:ext>
            </a:extLst>
          </p:cNvPr>
          <p:cNvPicPr>
            <a:picLocks noChangeAspect="1"/>
          </p:cNvPicPr>
          <p:nvPr/>
        </p:nvPicPr>
        <p:blipFill rotWithShape="1">
          <a:blip r:embed="rId3"/>
          <a:srcRect l="7098" t="3218" r="524" b="3448"/>
          <a:stretch/>
        </p:blipFill>
        <p:spPr>
          <a:xfrm>
            <a:off x="5834009" y="2508628"/>
            <a:ext cx="5737881" cy="4215162"/>
          </a:xfrm>
          <a:prstGeom prst="rect">
            <a:avLst/>
          </a:prstGeom>
        </p:spPr>
      </p:pic>
    </p:spTree>
    <p:extLst>
      <p:ext uri="{BB962C8B-B14F-4D97-AF65-F5344CB8AC3E}">
        <p14:creationId xmlns:p14="http://schemas.microsoft.com/office/powerpoint/2010/main" val="14337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图像文件格式</a:t>
            </a:r>
          </a:p>
        </p:txBody>
      </p:sp>
      <p:grpSp>
        <p:nvGrpSpPr>
          <p:cNvPr id="5" name="组合 4">
            <a:extLst>
              <a:ext uri="{FF2B5EF4-FFF2-40B4-BE49-F238E27FC236}">
                <a16:creationId xmlns:a16="http://schemas.microsoft.com/office/drawing/2014/main" id="{40E4DE93-B28F-4151-9848-217F86D8360B}"/>
              </a:ext>
            </a:extLst>
          </p:cNvPr>
          <p:cNvGrpSpPr/>
          <p:nvPr/>
        </p:nvGrpSpPr>
        <p:grpSpPr>
          <a:xfrm>
            <a:off x="1970842" y="2703773"/>
            <a:ext cx="9075530" cy="2576667"/>
            <a:chOff x="1970842" y="2703773"/>
            <a:chExt cx="9075530" cy="2576667"/>
          </a:xfrm>
        </p:grpSpPr>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9075530" cy="2576667"/>
            </a:xfrm>
            <a:prstGeom prst="rect">
              <a:avLst/>
            </a:prstGeom>
            <a:noFill/>
          </p:spPr>
          <p:txBody>
            <a:bodyPr wrap="square" rtlCol="0">
              <a:spAutoFit/>
            </a:bodyPr>
            <a:lstStyle/>
            <a:p>
              <a:pPr>
                <a:lnSpc>
                  <a:spcPct val="150000"/>
                </a:lnSpc>
              </a:pP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PNG</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格式</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：用来替代</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GIF</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格式；支持彩色、灰度、索引等多种图像数据；支持最多</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16</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位位深；使用无损压缩；支持的文件大小为         </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即多达</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100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万</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；是网络应用的最佳格式。</a:t>
              </a:r>
            </a:p>
          </p:txBody>
        </p:sp>
        <p:graphicFrame>
          <p:nvGraphicFramePr>
            <p:cNvPr id="3" name="对象 2">
              <a:extLst>
                <a:ext uri="{FF2B5EF4-FFF2-40B4-BE49-F238E27FC236}">
                  <a16:creationId xmlns:a16="http://schemas.microsoft.com/office/drawing/2014/main" id="{0F27E49A-1C47-406A-83CB-6014A43179D0}"/>
                </a:ext>
              </a:extLst>
            </p:cNvPr>
            <p:cNvGraphicFramePr>
              <a:graphicFrameLocks noChangeAspect="1"/>
            </p:cNvGraphicFramePr>
            <p:nvPr>
              <p:extLst>
                <p:ext uri="{D42A27DB-BD31-4B8C-83A1-F6EECF244321}">
                  <p14:modId xmlns:p14="http://schemas.microsoft.com/office/powerpoint/2010/main" val="2903245472"/>
                </p:ext>
              </p:extLst>
            </p:nvPr>
          </p:nvGraphicFramePr>
          <p:xfrm>
            <a:off x="4597329" y="3992106"/>
            <a:ext cx="1699965" cy="621938"/>
          </p:xfrm>
          <a:graphic>
            <a:graphicData uri="http://schemas.openxmlformats.org/presentationml/2006/ole">
              <mc:AlternateContent xmlns:mc="http://schemas.openxmlformats.org/markup-compatibility/2006">
                <mc:Choice xmlns:v="urn:schemas-microsoft-com:vml" Requires="v">
                  <p:oleObj spid="_x0000_s7709" name="Equation" r:id="rId4" imgW="520560" imgH="190440" progId="Equation.DSMT4">
                    <p:embed/>
                  </p:oleObj>
                </mc:Choice>
                <mc:Fallback>
                  <p:oleObj name="Equation" r:id="rId4" imgW="520560" imgH="190440" progId="Equation.DSMT4">
                    <p:embed/>
                    <p:pic>
                      <p:nvPicPr>
                        <p:cNvPr id="0" name=""/>
                        <p:cNvPicPr/>
                        <p:nvPr/>
                      </p:nvPicPr>
                      <p:blipFill>
                        <a:blip r:embed="rId5"/>
                        <a:stretch>
                          <a:fillRect/>
                        </a:stretch>
                      </p:blipFill>
                      <p:spPr>
                        <a:xfrm>
                          <a:off x="4597329" y="3992106"/>
                          <a:ext cx="1699965" cy="621938"/>
                        </a:xfrm>
                        <a:prstGeom prst="rect">
                          <a:avLst/>
                        </a:prstGeom>
                      </p:spPr>
                    </p:pic>
                  </p:oleObj>
                </mc:Fallback>
              </mc:AlternateContent>
            </a:graphicData>
          </a:graphic>
        </p:graphicFrame>
      </p:grpSp>
    </p:spTree>
    <p:extLst>
      <p:ext uri="{BB962C8B-B14F-4D97-AF65-F5344CB8AC3E}">
        <p14:creationId xmlns:p14="http://schemas.microsoft.com/office/powerpoint/2010/main" val="34551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622263" y="917227"/>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0" name="TextBox 64">
            <a:extLst>
              <a:ext uri="{FF2B5EF4-FFF2-40B4-BE49-F238E27FC236}">
                <a16:creationId xmlns:a16="http://schemas.microsoft.com/office/drawing/2014/main" id="{B1B08FEE-F3BF-4C35-AD3E-F6FEFB72E57D}"/>
              </a:ext>
            </a:extLst>
          </p:cNvPr>
          <p:cNvSpPr txBox="1"/>
          <p:nvPr/>
        </p:nvSpPr>
        <p:spPr>
          <a:xfrm>
            <a:off x="622263" y="2934702"/>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图像文件格式</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244666" y="2554212"/>
            <a:ext cx="9075530" cy="3869329"/>
          </a:xfrm>
          <a:prstGeom prst="rect">
            <a:avLst/>
          </a:prstGeom>
          <a:noFill/>
        </p:spPr>
        <p:txBody>
          <a:bodyPr wrap="square" rtlCol="0">
            <a:spAutoFit/>
          </a:bodyPr>
          <a:lstStyle/>
          <a:p>
            <a:pPr>
              <a:lnSpc>
                <a:spcPct val="150000"/>
              </a:lnSpc>
            </a:pP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家族</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是一种图像压缩标准（</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ISO-10918</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），最新版为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JPEG2000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。其设计目的是对灰色图像和彩色图像达到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1:16</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的压缩比；它可支持多达</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256</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个颜色通道；目前已被扩展到支持</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CMYK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颜色标准。</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JPEG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家族具体包括</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JFIF</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EXIF</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等。可以通过图像质量参数对压缩过程进行具体的控制！</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3" y="19728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grpSp>
        <p:nvGrpSpPr>
          <p:cNvPr id="34" name="组合 33">
            <a:extLst>
              <a:ext uri="{FF2B5EF4-FFF2-40B4-BE49-F238E27FC236}">
                <a16:creationId xmlns:a16="http://schemas.microsoft.com/office/drawing/2014/main" id="{97E40146-708B-4F2D-87CB-EAB805FE0004}"/>
              </a:ext>
            </a:extLst>
          </p:cNvPr>
          <p:cNvGrpSpPr/>
          <p:nvPr/>
        </p:nvGrpSpPr>
        <p:grpSpPr>
          <a:xfrm>
            <a:off x="7707790" y="452406"/>
            <a:ext cx="4123202" cy="2505393"/>
            <a:chOff x="2228203" y="2623112"/>
            <a:chExt cx="8580004" cy="6440255"/>
          </a:xfrm>
        </p:grpSpPr>
        <p:pic>
          <p:nvPicPr>
            <p:cNvPr id="7" name="图片 6">
              <a:extLst>
                <a:ext uri="{FF2B5EF4-FFF2-40B4-BE49-F238E27FC236}">
                  <a16:creationId xmlns:a16="http://schemas.microsoft.com/office/drawing/2014/main" id="{230B0FC8-1631-4614-BE37-C3D4161DFCDB}"/>
                </a:ext>
              </a:extLst>
            </p:cNvPr>
            <p:cNvPicPr>
              <a:picLocks noChangeAspect="1"/>
            </p:cNvPicPr>
            <p:nvPr/>
          </p:nvPicPr>
          <p:blipFill rotWithShape="1">
            <a:blip r:embed="rId3"/>
            <a:srcRect l="22101" t="5364" r="42515" b="47435"/>
            <a:stretch/>
          </p:blipFill>
          <p:spPr>
            <a:xfrm>
              <a:off x="2228203" y="2623112"/>
              <a:ext cx="1686456" cy="1694346"/>
            </a:xfrm>
            <a:prstGeom prst="rect">
              <a:avLst/>
            </a:prstGeom>
          </p:spPr>
        </p:pic>
        <p:pic>
          <p:nvPicPr>
            <p:cNvPr id="17" name="图片 16">
              <a:extLst>
                <a:ext uri="{FF2B5EF4-FFF2-40B4-BE49-F238E27FC236}">
                  <a16:creationId xmlns:a16="http://schemas.microsoft.com/office/drawing/2014/main" id="{D2C31F06-09F8-41A1-B1E2-C33212B10B8F}"/>
                </a:ext>
              </a:extLst>
            </p:cNvPr>
            <p:cNvPicPr>
              <a:picLocks noChangeAspect="1"/>
            </p:cNvPicPr>
            <p:nvPr/>
          </p:nvPicPr>
          <p:blipFill rotWithShape="1">
            <a:blip r:embed="rId3"/>
            <a:srcRect l="59995" t="7460" r="1317" b="49105"/>
            <a:stretch/>
          </p:blipFill>
          <p:spPr>
            <a:xfrm>
              <a:off x="2228203" y="4408225"/>
              <a:ext cx="1690702" cy="1429516"/>
            </a:xfrm>
            <a:prstGeom prst="rect">
              <a:avLst/>
            </a:prstGeom>
          </p:spPr>
        </p:pic>
        <p:pic>
          <p:nvPicPr>
            <p:cNvPr id="18" name="图片 17">
              <a:extLst>
                <a:ext uri="{FF2B5EF4-FFF2-40B4-BE49-F238E27FC236}">
                  <a16:creationId xmlns:a16="http://schemas.microsoft.com/office/drawing/2014/main" id="{5563B684-1BB0-46A9-8DE1-F0BC27B1F9F4}"/>
                </a:ext>
              </a:extLst>
            </p:cNvPr>
            <p:cNvPicPr>
              <a:picLocks noChangeAspect="1"/>
            </p:cNvPicPr>
            <p:nvPr/>
          </p:nvPicPr>
          <p:blipFill rotWithShape="1">
            <a:blip r:embed="rId3"/>
            <a:srcRect l="22101" t="53126" r="42515"/>
            <a:stretch/>
          </p:blipFill>
          <p:spPr>
            <a:xfrm>
              <a:off x="4524966" y="2623113"/>
              <a:ext cx="1686456" cy="1682630"/>
            </a:xfrm>
            <a:prstGeom prst="rect">
              <a:avLst/>
            </a:prstGeom>
          </p:spPr>
        </p:pic>
        <p:pic>
          <p:nvPicPr>
            <p:cNvPr id="19" name="图片 18">
              <a:extLst>
                <a:ext uri="{FF2B5EF4-FFF2-40B4-BE49-F238E27FC236}">
                  <a16:creationId xmlns:a16="http://schemas.microsoft.com/office/drawing/2014/main" id="{A39003DB-EE54-48BC-A863-AFE072BF6DB8}"/>
                </a:ext>
              </a:extLst>
            </p:cNvPr>
            <p:cNvPicPr>
              <a:picLocks noChangeAspect="1"/>
            </p:cNvPicPr>
            <p:nvPr/>
          </p:nvPicPr>
          <p:blipFill rotWithShape="1">
            <a:blip r:embed="rId3"/>
            <a:srcRect l="59995" t="54901" r="1317" b="1343"/>
            <a:stretch/>
          </p:blipFill>
          <p:spPr>
            <a:xfrm>
              <a:off x="4524966" y="4408225"/>
              <a:ext cx="1690702" cy="1440065"/>
            </a:xfrm>
            <a:prstGeom prst="rect">
              <a:avLst/>
            </a:prstGeom>
          </p:spPr>
        </p:pic>
        <p:pic>
          <p:nvPicPr>
            <p:cNvPr id="21" name="图片 20">
              <a:extLst>
                <a:ext uri="{FF2B5EF4-FFF2-40B4-BE49-F238E27FC236}">
                  <a16:creationId xmlns:a16="http://schemas.microsoft.com/office/drawing/2014/main" id="{E8603B72-3131-4D83-A682-7AD4C17091A3}"/>
                </a:ext>
              </a:extLst>
            </p:cNvPr>
            <p:cNvPicPr>
              <a:picLocks noChangeAspect="1"/>
            </p:cNvPicPr>
            <p:nvPr/>
          </p:nvPicPr>
          <p:blipFill rotWithShape="1">
            <a:blip r:embed="rId4"/>
            <a:srcRect l="24059" t="2440" r="42272" b="49957"/>
            <a:stretch/>
          </p:blipFill>
          <p:spPr>
            <a:xfrm>
              <a:off x="6821728" y="2623113"/>
              <a:ext cx="1685305" cy="1687394"/>
            </a:xfrm>
            <a:prstGeom prst="rect">
              <a:avLst/>
            </a:prstGeom>
          </p:spPr>
        </p:pic>
        <p:pic>
          <p:nvPicPr>
            <p:cNvPr id="23" name="图片 22">
              <a:extLst>
                <a:ext uri="{FF2B5EF4-FFF2-40B4-BE49-F238E27FC236}">
                  <a16:creationId xmlns:a16="http://schemas.microsoft.com/office/drawing/2014/main" id="{24021B17-5C71-4D98-A8B0-9F0FE73B21B0}"/>
                </a:ext>
              </a:extLst>
            </p:cNvPr>
            <p:cNvPicPr>
              <a:picLocks noChangeAspect="1"/>
            </p:cNvPicPr>
            <p:nvPr/>
          </p:nvPicPr>
          <p:blipFill rotWithShape="1">
            <a:blip r:embed="rId4"/>
            <a:srcRect l="60142" t="3709" r="3012" b="51333"/>
            <a:stretch/>
          </p:blipFill>
          <p:spPr>
            <a:xfrm>
              <a:off x="6821728" y="4408225"/>
              <a:ext cx="1691003" cy="1461165"/>
            </a:xfrm>
            <a:prstGeom prst="rect">
              <a:avLst/>
            </a:prstGeom>
          </p:spPr>
        </p:pic>
        <p:pic>
          <p:nvPicPr>
            <p:cNvPr id="24" name="图片 23">
              <a:extLst>
                <a:ext uri="{FF2B5EF4-FFF2-40B4-BE49-F238E27FC236}">
                  <a16:creationId xmlns:a16="http://schemas.microsoft.com/office/drawing/2014/main" id="{481C6365-A073-4891-9CAA-EDA346EFDCD5}"/>
                </a:ext>
              </a:extLst>
            </p:cNvPr>
            <p:cNvPicPr>
              <a:picLocks noChangeAspect="1"/>
            </p:cNvPicPr>
            <p:nvPr/>
          </p:nvPicPr>
          <p:blipFill rotWithShape="1">
            <a:blip r:embed="rId4"/>
            <a:srcRect l="24059" t="50773" r="42272" b="1637"/>
            <a:stretch/>
          </p:blipFill>
          <p:spPr>
            <a:xfrm>
              <a:off x="9117204" y="2623112"/>
              <a:ext cx="1685305" cy="1686915"/>
            </a:xfrm>
            <a:prstGeom prst="rect">
              <a:avLst/>
            </a:prstGeom>
          </p:spPr>
        </p:pic>
        <p:pic>
          <p:nvPicPr>
            <p:cNvPr id="25" name="图片 24">
              <a:extLst>
                <a:ext uri="{FF2B5EF4-FFF2-40B4-BE49-F238E27FC236}">
                  <a16:creationId xmlns:a16="http://schemas.microsoft.com/office/drawing/2014/main" id="{3D10BDC4-3756-46B3-9A15-4EDFFB5F3FC5}"/>
                </a:ext>
              </a:extLst>
            </p:cNvPr>
            <p:cNvPicPr>
              <a:picLocks noChangeAspect="1"/>
            </p:cNvPicPr>
            <p:nvPr/>
          </p:nvPicPr>
          <p:blipFill rotWithShape="1">
            <a:blip r:embed="rId4"/>
            <a:srcRect l="60142" t="52805" r="3012" b="2966"/>
            <a:stretch/>
          </p:blipFill>
          <p:spPr>
            <a:xfrm>
              <a:off x="9117204" y="4408225"/>
              <a:ext cx="1691003" cy="1437428"/>
            </a:xfrm>
            <a:prstGeom prst="rect">
              <a:avLst/>
            </a:prstGeom>
          </p:spPr>
        </p:pic>
        <p:sp>
          <p:nvSpPr>
            <p:cNvPr id="26" name="文本框 25">
              <a:extLst>
                <a:ext uri="{FF2B5EF4-FFF2-40B4-BE49-F238E27FC236}">
                  <a16:creationId xmlns:a16="http://schemas.microsoft.com/office/drawing/2014/main" id="{B20415AC-DA3F-45D1-918F-FBF596B4CAA0}"/>
                </a:ext>
              </a:extLst>
            </p:cNvPr>
            <p:cNvSpPr txBox="1"/>
            <p:nvPr/>
          </p:nvSpPr>
          <p:spPr>
            <a:xfrm>
              <a:off x="4623142" y="5832342"/>
              <a:ext cx="1494350"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Q=10,11.40</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3754A6AB-E250-4B10-8992-BD345A71ADDA}"/>
                </a:ext>
              </a:extLst>
            </p:cNvPr>
            <p:cNvSpPr txBox="1"/>
            <p:nvPr/>
          </p:nvSpPr>
          <p:spPr>
            <a:xfrm>
              <a:off x="2326379" y="5832342"/>
              <a:ext cx="1494350" cy="400110"/>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原图</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,75.08</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5C1BB347-6DA2-4E9F-9324-F74AC2ACA88B}"/>
                </a:ext>
              </a:extLst>
            </p:cNvPr>
            <p:cNvSpPr txBox="1"/>
            <p:nvPr/>
          </p:nvSpPr>
          <p:spPr>
            <a:xfrm>
              <a:off x="7048917" y="5832342"/>
              <a:ext cx="1236625"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Q=5,7.24</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CEE18A1D-6339-4E4F-9BD9-5C7E0D9F7C3B}"/>
                </a:ext>
              </a:extLst>
            </p:cNvPr>
            <p:cNvSpPr txBox="1"/>
            <p:nvPr/>
          </p:nvSpPr>
          <p:spPr>
            <a:xfrm>
              <a:off x="9344393" y="5832342"/>
              <a:ext cx="1236625"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Q=1,5.52</a:t>
              </a:r>
              <a:endPar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24AFEEC4-D871-493B-BB60-CEC31D665494}"/>
                </a:ext>
              </a:extLst>
            </p:cNvPr>
            <p:cNvSpPr txBox="1"/>
            <p:nvPr/>
          </p:nvSpPr>
          <p:spPr>
            <a:xfrm>
              <a:off x="7048918" y="8540148"/>
              <a:ext cx="3405934" cy="523219"/>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压缩质量与压缩效率</a:t>
              </a:r>
            </a:p>
          </p:txBody>
        </p:sp>
      </p:grpSp>
    </p:spTree>
    <p:extLst>
      <p:ext uri="{BB962C8B-B14F-4D97-AF65-F5344CB8AC3E}">
        <p14:creationId xmlns:p14="http://schemas.microsoft.com/office/powerpoint/2010/main" val="412989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400"/>
                                        <p:tgtEl>
                                          <p:spTgt spid="11"/>
                                        </p:tgtEl>
                                      </p:cBhvr>
                                    </p:animEffect>
                                    <p:set>
                                      <p:cBhvr>
                                        <p:cTn id="12" dur="1" fill="hold">
                                          <p:stCondLst>
                                            <p:cond delay="399"/>
                                          </p:stCondLst>
                                        </p:cTn>
                                        <p:tgtEl>
                                          <p:spTgt spid="11"/>
                                        </p:tgtEl>
                                        <p:attrNameLst>
                                          <p:attrName>style.visibility</p:attrName>
                                        </p:attrNameLst>
                                      </p:cBhvr>
                                      <p:to>
                                        <p:strVal val="hidden"/>
                                      </p:to>
                                    </p:set>
                                  </p:childTnLst>
                                </p:cTn>
                              </p:par>
                            </p:childTnLst>
                          </p:cTn>
                        </p:par>
                        <p:par>
                          <p:cTn id="13" fill="hold">
                            <p:stCondLst>
                              <p:cond delay="4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图像文件格式</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9075530" cy="1930337"/>
          </a:xfrm>
          <a:prstGeom prst="rect">
            <a:avLst/>
          </a:prstGeom>
          <a:noFill/>
        </p:spPr>
        <p:txBody>
          <a:bodyPr wrap="square" rtlCol="0">
            <a:spAutoFit/>
          </a:bodyPr>
          <a:lstStyle/>
          <a:p>
            <a:pPr>
              <a:lnSpc>
                <a:spcPct val="150000"/>
              </a:lnSpc>
            </a:pP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BMP</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格式</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：是一个简单的图像格式，支持彩色、灰度、和索引图像。它在存贮图像是使用不压缩的方式，在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Windows</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中有广泛的应用。</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3" y="19728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Tree>
    <p:extLst>
      <p:ext uri="{BB962C8B-B14F-4D97-AF65-F5344CB8AC3E}">
        <p14:creationId xmlns:p14="http://schemas.microsoft.com/office/powerpoint/2010/main" val="142399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2965383"/>
            <a:ext cx="619982"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数字编码方式</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3" y="19728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grpSp>
        <p:nvGrpSpPr>
          <p:cNvPr id="6" name="组合 5">
            <a:extLst>
              <a:ext uri="{FF2B5EF4-FFF2-40B4-BE49-F238E27FC236}">
                <a16:creationId xmlns:a16="http://schemas.microsoft.com/office/drawing/2014/main" id="{6F3CC246-74B8-4D26-BEC7-1F4960A73695}"/>
              </a:ext>
            </a:extLst>
          </p:cNvPr>
          <p:cNvGrpSpPr/>
          <p:nvPr/>
        </p:nvGrpSpPr>
        <p:grpSpPr>
          <a:xfrm>
            <a:off x="1970842" y="2703773"/>
            <a:ext cx="9075530" cy="1469799"/>
            <a:chOff x="1970842" y="2703773"/>
            <a:chExt cx="9075530" cy="1469799"/>
          </a:xfrm>
        </p:grpSpPr>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9075530" cy="637675"/>
            </a:xfrm>
            <a:prstGeom prst="rect">
              <a:avLst/>
            </a:prstGeom>
            <a:noFill/>
          </p:spPr>
          <p:txBody>
            <a:bodyPr wrap="square" rtlCol="0">
              <a:spAutoFit/>
            </a:bodyPr>
            <a:lstStyle/>
            <a:p>
              <a:pPr>
                <a:lnSpc>
                  <a:spcPct val="1500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Z=00010010 00110100 01010110 01111000</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=12345678</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a:t>
              </a:r>
              <a:endParaRPr lang="zh-CN" altLang="en-US"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 name="左大括号 4">
              <a:extLst>
                <a:ext uri="{FF2B5EF4-FFF2-40B4-BE49-F238E27FC236}">
                  <a16:creationId xmlns:a16="http://schemas.microsoft.com/office/drawing/2014/main" id="{294A3628-9652-4CC8-9810-46EA019907FB}"/>
                </a:ext>
              </a:extLst>
            </p:cNvPr>
            <p:cNvSpPr/>
            <p:nvPr/>
          </p:nvSpPr>
          <p:spPr>
            <a:xfrm rot="16200000">
              <a:off x="3014658" y="2818276"/>
              <a:ext cx="235509" cy="1389350"/>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4F0BD29-32BA-4F71-9A73-BE9DDC9DBFBD}"/>
                </a:ext>
              </a:extLst>
            </p:cNvPr>
            <p:cNvSpPr txBox="1"/>
            <p:nvPr/>
          </p:nvSpPr>
          <p:spPr>
            <a:xfrm>
              <a:off x="2809681" y="3535897"/>
              <a:ext cx="694676" cy="637675"/>
            </a:xfrm>
            <a:prstGeom prst="rect">
              <a:avLst/>
            </a:prstGeom>
            <a:noFill/>
          </p:spPr>
          <p:txBody>
            <a:bodyPr wrap="square" rtlCol="0">
              <a:spAutoFit/>
            </a:bodyPr>
            <a:lstStyle/>
            <a:p>
              <a:pPr>
                <a:lnSpc>
                  <a:spcPct val="1500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12</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a:t>
              </a:r>
              <a:endParaRPr lang="zh-CN" altLang="en-US"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4" name="左大括号 13">
              <a:extLst>
                <a:ext uri="{FF2B5EF4-FFF2-40B4-BE49-F238E27FC236}">
                  <a16:creationId xmlns:a16="http://schemas.microsoft.com/office/drawing/2014/main" id="{42034DE3-9E8B-4CEE-88FC-6960CD1C2EA6}"/>
                </a:ext>
              </a:extLst>
            </p:cNvPr>
            <p:cNvSpPr/>
            <p:nvPr/>
          </p:nvSpPr>
          <p:spPr>
            <a:xfrm rot="16200000">
              <a:off x="7875216" y="2818276"/>
              <a:ext cx="235509" cy="1389350"/>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AA5B952-E436-42FD-94AC-7EBFAF4866E1}"/>
                </a:ext>
              </a:extLst>
            </p:cNvPr>
            <p:cNvSpPr txBox="1"/>
            <p:nvPr/>
          </p:nvSpPr>
          <p:spPr>
            <a:xfrm>
              <a:off x="7670239" y="3535897"/>
              <a:ext cx="694676" cy="637675"/>
            </a:xfrm>
            <a:prstGeom prst="rect">
              <a:avLst/>
            </a:prstGeom>
            <a:noFill/>
          </p:spPr>
          <p:txBody>
            <a:bodyPr wrap="square" rtlCol="0">
              <a:spAutoFit/>
            </a:bodyPr>
            <a:lstStyle/>
            <a:p>
              <a:pPr>
                <a:lnSpc>
                  <a:spcPct val="1500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78</a:t>
              </a:r>
              <a:r>
                <a:rPr lang="en-US" altLang="zh-CN"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a:t>
              </a:r>
              <a:endParaRPr lang="zh-CN" altLang="en-US" sz="2800" b="1" baseline="-25000"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pic>
        <p:nvPicPr>
          <p:cNvPr id="7" name="图片 6">
            <a:extLst>
              <a:ext uri="{FF2B5EF4-FFF2-40B4-BE49-F238E27FC236}">
                <a16:creationId xmlns:a16="http://schemas.microsoft.com/office/drawing/2014/main" id="{B908BEBC-EFA8-4D18-ADED-BEDDE607EE55}"/>
              </a:ext>
            </a:extLst>
          </p:cNvPr>
          <p:cNvPicPr>
            <a:picLocks noChangeAspect="1"/>
          </p:cNvPicPr>
          <p:nvPr/>
        </p:nvPicPr>
        <p:blipFill rotWithShape="1">
          <a:blip r:embed="rId3"/>
          <a:srcRect l="4310" t="10067" r="1557" b="10717"/>
          <a:stretch/>
        </p:blipFill>
        <p:spPr>
          <a:xfrm>
            <a:off x="1821696" y="4389663"/>
            <a:ext cx="9405368" cy="1810870"/>
          </a:xfrm>
          <a:prstGeom prst="rect">
            <a:avLst/>
          </a:prstGeom>
        </p:spPr>
      </p:pic>
    </p:spTree>
    <p:extLst>
      <p:ext uri="{BB962C8B-B14F-4D97-AF65-F5344CB8AC3E}">
        <p14:creationId xmlns:p14="http://schemas.microsoft.com/office/powerpoint/2010/main" val="131346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20" name="TextBox 64">
            <a:extLst>
              <a:ext uri="{FF2B5EF4-FFF2-40B4-BE49-F238E27FC236}">
                <a16:creationId xmlns:a16="http://schemas.microsoft.com/office/drawing/2014/main" id="{B1B08FEE-F3BF-4C35-AD3E-F6FEFB72E57D}"/>
              </a:ext>
            </a:extLst>
          </p:cNvPr>
          <p:cNvSpPr txBox="1"/>
          <p:nvPr/>
        </p:nvSpPr>
        <p:spPr>
          <a:xfrm>
            <a:off x="803555" y="3519652"/>
            <a:ext cx="619982" cy="1569660"/>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文件头</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3" y="1972883"/>
            <a:ext cx="425128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二、数字图像的一些属性</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970842" y="2703773"/>
            <a:ext cx="9075530" cy="2576667"/>
          </a:xfrm>
          <a:prstGeom prst="rect">
            <a:avLst/>
          </a:prstGeom>
          <a:noFill/>
        </p:spPr>
        <p:txBody>
          <a:bodyPr wrap="square" rtlCol="0">
            <a:spAutoFit/>
          </a:bodyPr>
          <a:lstStyle/>
          <a:p>
            <a:pPr>
              <a:lnSpc>
                <a:spcPct val="1500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所谓的</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文件头</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就是位于一个文件开头部分的一部分数据，它包括了关于图像最重要的一些特征描述：图像文件格式、图像数据大小、图像数据字节编码方式、图像数据偏移地址等。</a:t>
            </a:r>
          </a:p>
        </p:txBody>
      </p:sp>
      <p:grpSp>
        <p:nvGrpSpPr>
          <p:cNvPr id="3" name="组合 2">
            <a:extLst>
              <a:ext uri="{FF2B5EF4-FFF2-40B4-BE49-F238E27FC236}">
                <a16:creationId xmlns:a16="http://schemas.microsoft.com/office/drawing/2014/main" id="{B3DDA0D4-2A15-4380-8440-13DFEE7D6A68}"/>
              </a:ext>
            </a:extLst>
          </p:cNvPr>
          <p:cNvGrpSpPr/>
          <p:nvPr/>
        </p:nvGrpSpPr>
        <p:grpSpPr>
          <a:xfrm>
            <a:off x="4551076" y="4693180"/>
            <a:ext cx="7199335" cy="1824851"/>
            <a:chOff x="1102659" y="2357717"/>
            <a:chExt cx="11071410" cy="2752165"/>
          </a:xfrm>
        </p:grpSpPr>
        <p:pic>
          <p:nvPicPr>
            <p:cNvPr id="2" name="图片 1">
              <a:extLst>
                <a:ext uri="{FF2B5EF4-FFF2-40B4-BE49-F238E27FC236}">
                  <a16:creationId xmlns:a16="http://schemas.microsoft.com/office/drawing/2014/main" id="{1159D309-DC4B-496C-BF48-A7FCBFAC7D8F}"/>
                </a:ext>
              </a:extLst>
            </p:cNvPr>
            <p:cNvPicPr>
              <a:picLocks noChangeAspect="1"/>
            </p:cNvPicPr>
            <p:nvPr/>
          </p:nvPicPr>
          <p:blipFill rotWithShape="1">
            <a:blip r:embed="rId3"/>
            <a:srcRect l="2454" t="5532" r="51003" b="9135"/>
            <a:stretch/>
          </p:blipFill>
          <p:spPr>
            <a:xfrm>
              <a:off x="1102659" y="2357717"/>
              <a:ext cx="5674659" cy="2752165"/>
            </a:xfrm>
            <a:prstGeom prst="rect">
              <a:avLst/>
            </a:prstGeom>
          </p:spPr>
        </p:pic>
        <p:pic>
          <p:nvPicPr>
            <p:cNvPr id="17" name="图片 16">
              <a:extLst>
                <a:ext uri="{FF2B5EF4-FFF2-40B4-BE49-F238E27FC236}">
                  <a16:creationId xmlns:a16="http://schemas.microsoft.com/office/drawing/2014/main" id="{9AB2209E-78AF-401A-8320-C008E1127A28}"/>
                </a:ext>
              </a:extLst>
            </p:cNvPr>
            <p:cNvPicPr>
              <a:picLocks noChangeAspect="1"/>
            </p:cNvPicPr>
            <p:nvPr/>
          </p:nvPicPr>
          <p:blipFill rotWithShape="1">
            <a:blip r:embed="rId3"/>
            <a:srcRect l="50688" t="5532" r="2768" b="9135"/>
            <a:stretch/>
          </p:blipFill>
          <p:spPr>
            <a:xfrm>
              <a:off x="6499409" y="2357717"/>
              <a:ext cx="5674660" cy="2752165"/>
            </a:xfrm>
            <a:prstGeom prst="rect">
              <a:avLst/>
            </a:prstGeom>
          </p:spPr>
        </p:pic>
      </p:grpSp>
    </p:spTree>
    <p:extLst>
      <p:ext uri="{BB962C8B-B14F-4D97-AF65-F5344CB8AC3E}">
        <p14:creationId xmlns:p14="http://schemas.microsoft.com/office/powerpoint/2010/main" val="30296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400"/>
                                        <p:tgtEl>
                                          <p:spTgt spid="11"/>
                                        </p:tgtEl>
                                      </p:cBhvr>
                                    </p:animEffect>
                                    <p:set>
                                      <p:cBhvr>
                                        <p:cTn id="12" dur="1" fill="hold">
                                          <p:stCondLst>
                                            <p:cond delay="399"/>
                                          </p:stCondLst>
                                        </p:cTn>
                                        <p:tgtEl>
                                          <p:spTgt spid="11"/>
                                        </p:tgtEl>
                                        <p:attrNameLst>
                                          <p:attrName>style.visibility</p:attrName>
                                        </p:attrNameLst>
                                      </p:cBhvr>
                                      <p:to>
                                        <p:strVal val="hidden"/>
                                      </p:to>
                                    </p:set>
                                  </p:childTnLst>
                                </p:cTn>
                              </p:par>
                            </p:childTnLst>
                          </p:cTn>
                        </p:par>
                        <p:par>
                          <p:cTn id="13" fill="hold">
                            <p:stCondLst>
                              <p:cond delay="4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数字图像及基本概念</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1712937" y="1620951"/>
            <a:ext cx="284815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三、课堂练习题</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558235" y="3376359"/>
            <a:ext cx="9075530" cy="1284006"/>
          </a:xfrm>
          <a:prstGeom prst="rect">
            <a:avLst/>
          </a:prstGeom>
          <a:noFill/>
        </p:spPr>
        <p:txBody>
          <a:bodyPr wrap="square" rtlCol="0">
            <a:spAutoFit/>
          </a:bodyPr>
          <a:lstStyle/>
          <a:p>
            <a:pPr>
              <a:lnSpc>
                <a:spcPct val="1500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1400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个像素在解析度为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72DPI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的显示器上所占用的物理空间是多少毫米？</a:t>
            </a:r>
          </a:p>
        </p:txBody>
      </p:sp>
      <p:sp>
        <p:nvSpPr>
          <p:cNvPr id="9" name="文本框 8">
            <a:extLst>
              <a:ext uri="{FF2B5EF4-FFF2-40B4-BE49-F238E27FC236}">
                <a16:creationId xmlns:a16="http://schemas.microsoft.com/office/drawing/2014/main" id="{2B30E8CB-0F15-4371-94C4-B5DCE1B18484}"/>
              </a:ext>
            </a:extLst>
          </p:cNvPr>
          <p:cNvSpPr txBox="1"/>
          <p:nvPr/>
        </p:nvSpPr>
        <p:spPr>
          <a:xfrm>
            <a:off x="1534517" y="4634110"/>
            <a:ext cx="9075530" cy="1930337"/>
          </a:xfrm>
          <a:prstGeom prst="rect">
            <a:avLst/>
          </a:prstGeom>
          <a:noFill/>
        </p:spPr>
        <p:txBody>
          <a:bodyPr wrap="square" rtlCol="0">
            <a:spAutoFit/>
          </a:bodyPr>
          <a:lstStyle/>
          <a:p>
            <a:pPr>
              <a:lnSpc>
                <a:spcPct val="1500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用一个焦距为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毫米的相机对相距</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95</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米远的一个</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米高的目标成像，则其像高为多少毫米？若该相机的解析度为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4000DPI</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，那么此高度应占用多少像素？</a:t>
            </a:r>
          </a:p>
        </p:txBody>
      </p:sp>
      <p:sp>
        <p:nvSpPr>
          <p:cNvPr id="12" name="文本框 11">
            <a:extLst>
              <a:ext uri="{FF2B5EF4-FFF2-40B4-BE49-F238E27FC236}">
                <a16:creationId xmlns:a16="http://schemas.microsoft.com/office/drawing/2014/main" id="{7566D5C9-3DF8-4AEC-A03E-D591EBA933D4}"/>
              </a:ext>
            </a:extLst>
          </p:cNvPr>
          <p:cNvSpPr txBox="1"/>
          <p:nvPr/>
        </p:nvSpPr>
        <p:spPr>
          <a:xfrm>
            <a:off x="1534517" y="2179319"/>
            <a:ext cx="11950255" cy="1284006"/>
          </a:xfrm>
          <a:prstGeom prst="rect">
            <a:avLst/>
          </a:prstGeom>
          <a:noFill/>
        </p:spPr>
        <p:txBody>
          <a:bodyPr wrap="square" rtlCol="0">
            <a:spAutoFit/>
          </a:bodyPr>
          <a:lstStyle/>
          <a:p>
            <a:pPr>
              <a:lnSpc>
                <a:spcPct val="1500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计算一个大小为 </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640 × 480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的未压缩的</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图像当其位深分别为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8, 10, 12,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14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位时所需的字节数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不考虑</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字节对齐）。</a:t>
            </a:r>
          </a:p>
        </p:txBody>
      </p:sp>
    </p:spTree>
    <p:extLst>
      <p:ext uri="{BB962C8B-B14F-4D97-AF65-F5344CB8AC3E}">
        <p14:creationId xmlns:p14="http://schemas.microsoft.com/office/powerpoint/2010/main" val="183708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grpId="1" nodeType="clickEffect">
                                  <p:stCondLst>
                                    <p:cond delay="0"/>
                                  </p:stCondLst>
                                  <p:childTnLst>
                                    <p:animEffect transition="out" filter="wipe(right)">
                                      <p:cBhvr>
                                        <p:cTn id="21" dur="400"/>
                                        <p:tgtEl>
                                          <p:spTgt spid="9"/>
                                        </p:tgtEl>
                                      </p:cBhvr>
                                    </p:animEffect>
                                    <p:set>
                                      <p:cBhvr>
                                        <p:cTn id="22" dur="1" fill="hold">
                                          <p:stCondLst>
                                            <p:cond delay="399"/>
                                          </p:stCondLst>
                                        </p:cTn>
                                        <p:tgtEl>
                                          <p:spTgt spid="9"/>
                                        </p:tgtEl>
                                        <p:attrNameLst>
                                          <p:attrName>style.visibility</p:attrName>
                                        </p:attrNameLst>
                                      </p:cBhvr>
                                      <p:to>
                                        <p:strVal val="hidden"/>
                                      </p:to>
                                    </p:set>
                                  </p:childTnLst>
                                </p:cTn>
                              </p:par>
                              <p:par>
                                <p:cTn id="23" presetID="22" presetClass="exit" presetSubtype="2" fill="hold" grpId="1" nodeType="withEffect">
                                  <p:stCondLst>
                                    <p:cond delay="0"/>
                                  </p:stCondLst>
                                  <p:childTnLst>
                                    <p:animEffect transition="out" filter="wipe(right)">
                                      <p:cBhvr>
                                        <p:cTn id="24" dur="400"/>
                                        <p:tgtEl>
                                          <p:spTgt spid="11"/>
                                        </p:tgtEl>
                                      </p:cBhvr>
                                    </p:animEffect>
                                    <p:set>
                                      <p:cBhvr>
                                        <p:cTn id="25" dur="1" fill="hold">
                                          <p:stCondLst>
                                            <p:cond delay="3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p:bldP spid="11" grpId="1"/>
      <p:bldP spid="9" grpId="0"/>
      <p:bldP spid="9" grpId="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CB548F-DAB2-44CB-AEE0-4AA5F5186B61}"/>
              </a:ext>
            </a:extLst>
          </p:cNvPr>
          <p:cNvSpPr>
            <a:spLocks noGrp="1"/>
          </p:cNvSpPr>
          <p:nvPr>
            <p:ph idx="1"/>
          </p:nvPr>
        </p:nvSpPr>
        <p:spPr/>
        <p:txBody>
          <a:bodyPr/>
          <a:lstStyle/>
          <a:p>
            <a:r>
              <a:rPr lang="zh-CN" altLang="en-US" dirty="0">
                <a:solidFill>
                  <a:schemeClr val="bg1"/>
                </a:solidFill>
              </a:rPr>
              <a:t>共</a:t>
            </a:r>
            <a:r>
              <a:rPr lang="en-US" altLang="zh-CN" dirty="0">
                <a:solidFill>
                  <a:schemeClr val="bg1"/>
                </a:solidFill>
              </a:rPr>
              <a:t>3</a:t>
            </a:r>
            <a:r>
              <a:rPr lang="zh-CN" altLang="en-US" dirty="0">
                <a:solidFill>
                  <a:schemeClr val="bg1"/>
                </a:solidFill>
              </a:rPr>
              <a:t>个题，请同学计算</a:t>
            </a:r>
            <a:endParaRPr lang="en-US" altLang="zh-CN" dirty="0">
              <a:solidFill>
                <a:schemeClr val="bg1"/>
              </a:solidFill>
            </a:endParaRPr>
          </a:p>
          <a:p>
            <a:r>
              <a:rPr lang="en-US" altLang="zh-CN" dirty="0">
                <a:solidFill>
                  <a:schemeClr val="bg1"/>
                </a:solidFill>
              </a:rPr>
              <a:t>1.  1400/72*25.4=493.888=494mm</a:t>
            </a:r>
          </a:p>
          <a:p>
            <a:pPr marL="228600" indent="-228600">
              <a:buAutoNum type="arabicPeriod" startAt="2"/>
            </a:pPr>
            <a:r>
              <a:rPr lang="en-US" altLang="zh-CN" dirty="0">
                <a:solidFill>
                  <a:schemeClr val="bg1"/>
                </a:solidFill>
              </a:rPr>
              <a:t>50</a:t>
            </a:r>
            <a:r>
              <a:rPr lang="zh-CN" altLang="en-US" dirty="0">
                <a:solidFill>
                  <a:schemeClr val="bg1"/>
                </a:solidFill>
              </a:rPr>
              <a:t>*</a:t>
            </a:r>
            <a:r>
              <a:rPr lang="en-US" altLang="zh-CN" dirty="0">
                <a:solidFill>
                  <a:schemeClr val="bg1"/>
                </a:solidFill>
              </a:rPr>
              <a:t>12/95= 6.3158      6.3158/25.4*4000=995</a:t>
            </a:r>
          </a:p>
          <a:p>
            <a:pPr marL="228600" indent="-228600">
              <a:buAutoNum type="arabicPeriod" startAt="2"/>
            </a:pPr>
            <a:r>
              <a:rPr lang="en-US" altLang="zh-CN" dirty="0">
                <a:solidFill>
                  <a:schemeClr val="bg1"/>
                </a:solidFill>
              </a:rPr>
              <a:t>640</a:t>
            </a:r>
            <a:r>
              <a:rPr lang="zh-CN" altLang="en-US" dirty="0">
                <a:solidFill>
                  <a:schemeClr val="bg1"/>
                </a:solidFill>
              </a:rPr>
              <a:t>*</a:t>
            </a:r>
            <a:r>
              <a:rPr lang="en-US" altLang="zh-CN" dirty="0">
                <a:solidFill>
                  <a:schemeClr val="bg1"/>
                </a:solidFill>
              </a:rPr>
              <a:t>480</a:t>
            </a:r>
            <a:r>
              <a:rPr lang="zh-CN" altLang="en-US" dirty="0">
                <a:solidFill>
                  <a:schemeClr val="bg1"/>
                </a:solidFill>
              </a:rPr>
              <a:t>*</a:t>
            </a:r>
            <a:r>
              <a:rPr lang="en-US" altLang="zh-CN" dirty="0">
                <a:solidFill>
                  <a:schemeClr val="bg1"/>
                </a:solidFill>
              </a:rPr>
              <a:t>3=921600    640</a:t>
            </a:r>
            <a:r>
              <a:rPr lang="zh-CN" altLang="en-US" dirty="0">
                <a:solidFill>
                  <a:schemeClr val="bg1"/>
                </a:solidFill>
              </a:rPr>
              <a:t>*</a:t>
            </a:r>
            <a:r>
              <a:rPr lang="en-US" altLang="zh-CN" dirty="0">
                <a:solidFill>
                  <a:schemeClr val="bg1"/>
                </a:solidFill>
              </a:rPr>
              <a:t>480</a:t>
            </a:r>
            <a:r>
              <a:rPr lang="zh-CN" altLang="en-US" dirty="0">
                <a:solidFill>
                  <a:schemeClr val="bg1"/>
                </a:solidFill>
              </a:rPr>
              <a:t>*</a:t>
            </a:r>
            <a:r>
              <a:rPr lang="en-US" altLang="zh-CN" dirty="0">
                <a:solidFill>
                  <a:schemeClr val="bg1"/>
                </a:solidFill>
              </a:rPr>
              <a:t>┌10</a:t>
            </a:r>
            <a:r>
              <a:rPr lang="zh-CN" altLang="en-US" dirty="0">
                <a:solidFill>
                  <a:schemeClr val="bg1"/>
                </a:solidFill>
              </a:rPr>
              <a:t>*</a:t>
            </a:r>
            <a:r>
              <a:rPr lang="en-US" altLang="zh-CN" dirty="0">
                <a:solidFill>
                  <a:schemeClr val="bg1"/>
                </a:solidFill>
              </a:rPr>
              <a:t>3/8 ┐=1228800     640*480*┌12</a:t>
            </a:r>
            <a:r>
              <a:rPr lang="zh-CN" altLang="en-US" dirty="0">
                <a:solidFill>
                  <a:schemeClr val="bg1"/>
                </a:solidFill>
              </a:rPr>
              <a:t>*</a:t>
            </a:r>
            <a:r>
              <a:rPr lang="en-US" altLang="zh-CN" dirty="0">
                <a:solidFill>
                  <a:schemeClr val="bg1"/>
                </a:solidFill>
              </a:rPr>
              <a:t>3/8 ┐=1536000   640*480*┌14</a:t>
            </a:r>
            <a:r>
              <a:rPr lang="zh-CN" altLang="en-US" dirty="0">
                <a:solidFill>
                  <a:schemeClr val="bg1"/>
                </a:solidFill>
              </a:rPr>
              <a:t>*</a:t>
            </a:r>
            <a:r>
              <a:rPr lang="en-US" altLang="zh-CN" dirty="0">
                <a:solidFill>
                  <a:schemeClr val="bg1"/>
                </a:solidFill>
              </a:rPr>
              <a:t>3/8 ┐=1843200</a:t>
            </a:r>
          </a:p>
          <a:p>
            <a:endParaRPr lang="en-US" altLang="zh-CN" dirty="0">
              <a:solidFill>
                <a:schemeClr val="bg1"/>
              </a:solidFill>
            </a:endParaRPr>
          </a:p>
          <a:p>
            <a:r>
              <a:rPr lang="zh-CN" altLang="en-US" dirty="0">
                <a:solidFill>
                  <a:schemeClr val="bg1"/>
                </a:solidFill>
              </a:rPr>
              <a:t>下一页开始讲颜色空间的问题</a:t>
            </a:r>
          </a:p>
          <a:p>
            <a:endParaRPr lang="zh-CN" altLang="en-US" dirty="0"/>
          </a:p>
        </p:txBody>
      </p:sp>
    </p:spTree>
    <p:extLst>
      <p:ext uri="{BB962C8B-B14F-4D97-AF65-F5344CB8AC3E}">
        <p14:creationId xmlns:p14="http://schemas.microsoft.com/office/powerpoint/2010/main" val="338568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36298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一、常用的编程方法</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292673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面向对象编程</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7" y="3721867"/>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这种编程思想主要模拟了现实世界中各种对象的构成、各类对象间的关系和作用，以解决前两种方法所面临的困境。主要通过 </a:t>
            </a:r>
            <a:r>
              <a:rPr lang="zh-CN" altLang="en-US" sz="2800" b="1" u="sng" dirty="0">
                <a:solidFill>
                  <a:srgbClr val="FF0000"/>
                </a:solidFill>
                <a:latin typeface="宋体" panose="02010600030101010101" pitchFamily="2" charset="-122"/>
                <a:ea typeface="宋体" panose="02010600030101010101" pitchFamily="2" charset="-122"/>
              </a:rPr>
              <a:t>继承</a:t>
            </a:r>
            <a:r>
              <a:rPr lang="zh-CN" altLang="en-US" sz="2800" b="1" dirty="0">
                <a:solidFill>
                  <a:srgbClr val="FF0000"/>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 </a:t>
            </a:r>
            <a:r>
              <a:rPr lang="zh-CN" altLang="en-US" sz="2800" b="1" u="sng" dirty="0">
                <a:solidFill>
                  <a:srgbClr val="FF0000"/>
                </a:solidFill>
                <a:latin typeface="宋体" panose="02010600030101010101" pitchFamily="2" charset="-122"/>
                <a:ea typeface="宋体" panose="02010600030101010101" pitchFamily="2" charset="-122"/>
              </a:rPr>
              <a:t>封装</a:t>
            </a:r>
            <a:r>
              <a:rPr lang="zh-CN" altLang="en-US" sz="2800" b="1" dirty="0">
                <a:solidFill>
                  <a:srgbClr val="FF0000"/>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、和 </a:t>
            </a:r>
            <a:r>
              <a:rPr lang="zh-CN" altLang="en-US" sz="2800" b="1" u="sng" dirty="0">
                <a:solidFill>
                  <a:srgbClr val="FF0000"/>
                </a:solidFill>
                <a:latin typeface="宋体" panose="02010600030101010101" pitchFamily="2" charset="-122"/>
                <a:ea typeface="宋体" panose="02010600030101010101" pitchFamily="2" charset="-122"/>
              </a:rPr>
              <a:t>多态</a:t>
            </a:r>
            <a:r>
              <a:rPr lang="zh-CN" altLang="en-US" sz="2800" b="1" dirty="0">
                <a:solidFill>
                  <a:srgbClr val="FF0000"/>
                </a:solidFill>
                <a:latin typeface="宋体" panose="02010600030101010101" pitchFamily="2" charset="-122"/>
                <a:ea typeface="宋体" panose="02010600030101010101" pitchFamily="2" charset="-122"/>
              </a:rPr>
              <a:t> </a:t>
            </a:r>
            <a:r>
              <a:rPr lang="zh-CN" altLang="en-US" sz="2800" b="1" dirty="0">
                <a:solidFill>
                  <a:schemeClr val="bg1"/>
                </a:solidFill>
                <a:latin typeface="宋体" panose="02010600030101010101" pitchFamily="2" charset="-122"/>
                <a:ea typeface="宋体" panose="02010600030101010101" pitchFamily="2" charset="-122"/>
              </a:rPr>
              <a:t>来实现。</a:t>
            </a:r>
          </a:p>
        </p:txBody>
      </p:sp>
      <p:sp>
        <p:nvSpPr>
          <p:cNvPr id="10" name="文本框 9">
            <a:extLst>
              <a:ext uri="{FF2B5EF4-FFF2-40B4-BE49-F238E27FC236}">
                <a16:creationId xmlns:a16="http://schemas.microsoft.com/office/drawing/2014/main" id="{EB574DDC-1D43-49E0-804B-D65B5A4BCB06}"/>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28894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59438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一、颜色空间的概念</a:t>
            </a:r>
          </a:p>
        </p:txBody>
      </p:sp>
      <p:sp>
        <p:nvSpPr>
          <p:cNvPr id="11" name="文本框 10">
            <a:extLst>
              <a:ext uri="{FF2B5EF4-FFF2-40B4-BE49-F238E27FC236}">
                <a16:creationId xmlns:a16="http://schemas.microsoft.com/office/drawing/2014/main" id="{48658F1C-C3EC-4F57-AC09-843C5A726ADB}"/>
              </a:ext>
            </a:extLst>
          </p:cNvPr>
          <p:cNvSpPr txBox="1"/>
          <p:nvPr/>
        </p:nvSpPr>
        <p:spPr>
          <a:xfrm>
            <a:off x="1959119" y="2663227"/>
            <a:ext cx="9075530" cy="2076531"/>
          </a:xfrm>
          <a:prstGeom prst="rect">
            <a:avLst/>
          </a:prstGeom>
          <a:noFill/>
        </p:spPr>
        <p:txBody>
          <a:bodyPr wrap="square" rtlCol="0">
            <a:spAutoFit/>
          </a:bodyPr>
          <a:lstStyle/>
          <a:p>
            <a:pPr>
              <a:lnSpc>
                <a:spcPts val="4000"/>
              </a:lnSpc>
            </a:pP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也称为彩色模型，是一种</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基于硬件</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或</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应用领域</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的、对彩色标准进行描述的一种</a:t>
            </a:r>
            <a:r>
              <a:rPr lang="zh-CN" altLang="en-US" sz="2800" b="1" u="sng"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坐标系统</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，位于系统中的每种颜色均可由一个坐标点表达。可为</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加成颜色空间</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减颜色空间</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39868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1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59438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一、颜色空间的概念</a:t>
            </a:r>
          </a:p>
        </p:txBody>
      </p:sp>
      <p:pic>
        <p:nvPicPr>
          <p:cNvPr id="3" name="图片 2">
            <a:extLst>
              <a:ext uri="{FF2B5EF4-FFF2-40B4-BE49-F238E27FC236}">
                <a16:creationId xmlns:a16="http://schemas.microsoft.com/office/drawing/2014/main" id="{9E0A6FAF-B113-44A3-AD53-E928C618063D}"/>
              </a:ext>
            </a:extLst>
          </p:cNvPr>
          <p:cNvPicPr>
            <a:picLocks noChangeAspect="1"/>
          </p:cNvPicPr>
          <p:nvPr/>
        </p:nvPicPr>
        <p:blipFill>
          <a:blip r:embed="rId3">
            <a:clrChange>
              <a:clrFrom>
                <a:srgbClr val="040204"/>
              </a:clrFrom>
              <a:clrTo>
                <a:srgbClr val="040204">
                  <a:alpha val="0"/>
                </a:srgbClr>
              </a:clrTo>
            </a:clrChange>
            <a:extLst>
              <a:ext uri="{28A0092B-C50C-407E-A947-70E740481C1C}">
                <a14:useLocalDpi xmlns:a14="http://schemas.microsoft.com/office/drawing/2010/main" val="0"/>
              </a:ext>
            </a:extLst>
          </a:blip>
          <a:stretch>
            <a:fillRect/>
          </a:stretch>
        </p:blipFill>
        <p:spPr>
          <a:xfrm>
            <a:off x="1355620" y="3052828"/>
            <a:ext cx="2857500" cy="2857500"/>
          </a:xfrm>
          <a:prstGeom prst="rect">
            <a:avLst/>
          </a:prstGeom>
        </p:spPr>
      </p:pic>
      <p:sp>
        <p:nvSpPr>
          <p:cNvPr id="12" name="文本框 11">
            <a:extLst>
              <a:ext uri="{FF2B5EF4-FFF2-40B4-BE49-F238E27FC236}">
                <a16:creationId xmlns:a16="http://schemas.microsoft.com/office/drawing/2014/main" id="{0C84DFE8-13C8-4943-ADDC-1EDB480A1331}"/>
              </a:ext>
            </a:extLst>
          </p:cNvPr>
          <p:cNvSpPr txBox="1"/>
          <p:nvPr/>
        </p:nvSpPr>
        <p:spPr>
          <a:xfrm>
            <a:off x="4958603" y="3237315"/>
            <a:ext cx="5961645" cy="280750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加成颜色空间基于</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光线反射</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的概念，所有颜色从黑色开始，一个颜色组分加入得越多则越亮，越少则越暗。大部分用于发光电子设备的颜色空间都使用加颜色空间，其代表空间就是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a:t>
            </a:r>
          </a:p>
        </p:txBody>
      </p:sp>
    </p:spTree>
    <p:extLst>
      <p:ext uri="{BB962C8B-B14F-4D97-AF65-F5344CB8AC3E}">
        <p14:creationId xmlns:p14="http://schemas.microsoft.com/office/powerpoint/2010/main" val="19921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59438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一、颜色空间的概念</a:t>
            </a:r>
          </a:p>
        </p:txBody>
      </p:sp>
      <p:pic>
        <p:nvPicPr>
          <p:cNvPr id="5" name="图片 4">
            <a:extLst>
              <a:ext uri="{FF2B5EF4-FFF2-40B4-BE49-F238E27FC236}">
                <a16:creationId xmlns:a16="http://schemas.microsoft.com/office/drawing/2014/main" id="{D061C918-0613-4921-8FDC-B8D54FC6DE1D}"/>
              </a:ext>
            </a:extLst>
          </p:cNvPr>
          <p:cNvPicPr>
            <a:picLocks noChangeAspect="1"/>
          </p:cNvPicPr>
          <p:nvPr/>
        </p:nvPicPr>
        <p:blipFill>
          <a:blip r:embed="rId3">
            <a:clrChange>
              <a:clrFrom>
                <a:srgbClr val="040204"/>
              </a:clrFrom>
              <a:clrTo>
                <a:srgbClr val="040204">
                  <a:alpha val="0"/>
                </a:srgbClr>
              </a:clrTo>
            </a:clrChange>
            <a:extLst>
              <a:ext uri="{28A0092B-C50C-407E-A947-70E740481C1C}">
                <a14:useLocalDpi xmlns:a14="http://schemas.microsoft.com/office/drawing/2010/main" val="0"/>
              </a:ext>
            </a:extLst>
          </a:blip>
          <a:stretch>
            <a:fillRect/>
          </a:stretch>
        </p:blipFill>
        <p:spPr>
          <a:xfrm>
            <a:off x="1355620" y="3052828"/>
            <a:ext cx="2857500" cy="2857500"/>
          </a:xfrm>
          <a:prstGeom prst="rect">
            <a:avLst/>
          </a:prstGeom>
        </p:spPr>
      </p:pic>
      <p:sp>
        <p:nvSpPr>
          <p:cNvPr id="18" name="文本框 17">
            <a:extLst>
              <a:ext uri="{FF2B5EF4-FFF2-40B4-BE49-F238E27FC236}">
                <a16:creationId xmlns:a16="http://schemas.microsoft.com/office/drawing/2014/main" id="{96F2DC16-D5C9-42EF-9334-E3A771E3E02C}"/>
              </a:ext>
            </a:extLst>
          </p:cNvPr>
          <p:cNvSpPr txBox="1"/>
          <p:nvPr/>
        </p:nvSpPr>
        <p:spPr>
          <a:xfrm>
            <a:off x="4958603" y="3237315"/>
            <a:ext cx="5961645" cy="280750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减颜色空间基于</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光线吸收</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的概念，所有颜色从白色形如，一个颜色组分加入得越多反射的白色越少，颜色就越暗。减颜色空间主要应用于印刷业，其目的是减少材料的用量，其代表空间就是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CMYK</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a:t>
            </a:r>
          </a:p>
        </p:txBody>
      </p:sp>
    </p:spTree>
    <p:extLst>
      <p:ext uri="{BB962C8B-B14F-4D97-AF65-F5344CB8AC3E}">
        <p14:creationId xmlns:p14="http://schemas.microsoft.com/office/powerpoint/2010/main" val="83482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59438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一、颜色空间的概念</a:t>
            </a:r>
          </a:p>
        </p:txBody>
      </p:sp>
      <p:sp>
        <p:nvSpPr>
          <p:cNvPr id="18" name="文本框 17">
            <a:extLst>
              <a:ext uri="{FF2B5EF4-FFF2-40B4-BE49-F238E27FC236}">
                <a16:creationId xmlns:a16="http://schemas.microsoft.com/office/drawing/2014/main" id="{96F2DC16-D5C9-42EF-9334-E3A771E3E02C}"/>
              </a:ext>
            </a:extLst>
          </p:cNvPr>
          <p:cNvSpPr txBox="1"/>
          <p:nvPr/>
        </p:nvSpPr>
        <p:spPr>
          <a:xfrm>
            <a:off x="5168808" y="2617201"/>
            <a:ext cx="5961645"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色域是指一个颜色空间可以表达或处理的颜色的范围。</a:t>
            </a:r>
          </a:p>
        </p:txBody>
      </p:sp>
      <p:pic>
        <p:nvPicPr>
          <p:cNvPr id="2" name="图片 1">
            <a:extLst>
              <a:ext uri="{FF2B5EF4-FFF2-40B4-BE49-F238E27FC236}">
                <a16:creationId xmlns:a16="http://schemas.microsoft.com/office/drawing/2014/main" id="{ADE296F9-9A26-4C6C-89F0-B1203A9810C4}"/>
              </a:ext>
            </a:extLst>
          </p:cNvPr>
          <p:cNvPicPr>
            <a:picLocks noChangeAspect="1"/>
          </p:cNvPicPr>
          <p:nvPr/>
        </p:nvPicPr>
        <p:blipFill rotWithShape="1">
          <a:blip r:embed="rId3"/>
          <a:srcRect l="9394" t="6181" r="1950" b="3142"/>
          <a:stretch/>
        </p:blipFill>
        <p:spPr>
          <a:xfrm>
            <a:off x="935421" y="2771492"/>
            <a:ext cx="3859075" cy="3485937"/>
          </a:xfrm>
          <a:prstGeom prst="rect">
            <a:avLst/>
          </a:prstGeom>
        </p:spPr>
      </p:pic>
      <p:sp>
        <p:nvSpPr>
          <p:cNvPr id="11" name="文本框 10">
            <a:extLst>
              <a:ext uri="{FF2B5EF4-FFF2-40B4-BE49-F238E27FC236}">
                <a16:creationId xmlns:a16="http://schemas.microsoft.com/office/drawing/2014/main" id="{37D74AD1-7C0B-46DB-B67A-DE418CBCB611}"/>
              </a:ext>
            </a:extLst>
          </p:cNvPr>
          <p:cNvSpPr txBox="1"/>
          <p:nvPr/>
        </p:nvSpPr>
        <p:spPr>
          <a:xfrm>
            <a:off x="5168808" y="3951379"/>
            <a:ext cx="5961645"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作用：</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有利于选择正确的颜色空间来表达图像；</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有利于正确处理颜色空间之间的正确转换。</a:t>
            </a:r>
          </a:p>
        </p:txBody>
      </p:sp>
    </p:spTree>
    <p:extLst>
      <p:ext uri="{BB962C8B-B14F-4D97-AF65-F5344CB8AC3E}">
        <p14:creationId xmlns:p14="http://schemas.microsoft.com/office/powerpoint/2010/main" val="13117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891553" y="587364"/>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二、常见颜色空间</a:t>
            </a:r>
          </a:p>
        </p:txBody>
      </p:sp>
      <p:sp>
        <p:nvSpPr>
          <p:cNvPr id="9" name="TextBox 64">
            <a:extLst>
              <a:ext uri="{FF2B5EF4-FFF2-40B4-BE49-F238E27FC236}">
                <a16:creationId xmlns:a16="http://schemas.microsoft.com/office/drawing/2014/main" id="{6D90197A-D804-4EDE-9175-0A69D22B3F22}"/>
              </a:ext>
            </a:extLst>
          </p:cNvPr>
          <p:cNvSpPr txBox="1"/>
          <p:nvPr/>
        </p:nvSpPr>
        <p:spPr>
          <a:xfrm>
            <a:off x="803554" y="3519652"/>
            <a:ext cx="815039" cy="1569660"/>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a:t>
            </a: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空间</a:t>
            </a:r>
          </a:p>
        </p:txBody>
      </p:sp>
      <p:grpSp>
        <p:nvGrpSpPr>
          <p:cNvPr id="26" name="组合 25">
            <a:extLst>
              <a:ext uri="{FF2B5EF4-FFF2-40B4-BE49-F238E27FC236}">
                <a16:creationId xmlns:a16="http://schemas.microsoft.com/office/drawing/2014/main" id="{7885960E-FB76-4F90-AFD7-A76ADFBF4451}"/>
              </a:ext>
            </a:extLst>
          </p:cNvPr>
          <p:cNvGrpSpPr/>
          <p:nvPr/>
        </p:nvGrpSpPr>
        <p:grpSpPr>
          <a:xfrm>
            <a:off x="1810366" y="3170576"/>
            <a:ext cx="2455213" cy="2069643"/>
            <a:chOff x="5568634" y="3187354"/>
            <a:chExt cx="2455213" cy="2069643"/>
          </a:xfrm>
        </p:grpSpPr>
        <p:cxnSp>
          <p:nvCxnSpPr>
            <p:cNvPr id="6" name="直接连接符 5">
              <a:extLst>
                <a:ext uri="{FF2B5EF4-FFF2-40B4-BE49-F238E27FC236}">
                  <a16:creationId xmlns:a16="http://schemas.microsoft.com/office/drawing/2014/main" id="{9EDBA984-5E79-42ED-A364-0E48F31C4AD4}"/>
                </a:ext>
              </a:extLst>
            </p:cNvPr>
            <p:cNvCxnSpPr>
              <a:cxnSpLocks/>
            </p:cNvCxnSpPr>
            <p:nvPr/>
          </p:nvCxnSpPr>
          <p:spPr>
            <a:xfrm flipH="1">
              <a:off x="6151111" y="3566497"/>
              <a:ext cx="458889" cy="3441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F35D4D6-AE7B-4567-BE9F-C45C57F77F1F}"/>
                </a:ext>
              </a:extLst>
            </p:cNvPr>
            <p:cNvCxnSpPr>
              <a:cxnSpLocks/>
            </p:cNvCxnSpPr>
            <p:nvPr/>
          </p:nvCxnSpPr>
          <p:spPr>
            <a:xfrm flipH="1">
              <a:off x="7234776" y="3566497"/>
              <a:ext cx="458889" cy="3441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8F837C3-DF17-4A7F-9CA7-2AC2FA0108BA}"/>
                </a:ext>
              </a:extLst>
            </p:cNvPr>
            <p:cNvCxnSpPr>
              <a:cxnSpLocks/>
            </p:cNvCxnSpPr>
            <p:nvPr/>
          </p:nvCxnSpPr>
          <p:spPr>
            <a:xfrm flipH="1">
              <a:off x="7235211" y="4582685"/>
              <a:ext cx="458889" cy="3441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A2CCB1E-2359-4085-AD01-8012C99D6E6A}"/>
                </a:ext>
              </a:extLst>
            </p:cNvPr>
            <p:cNvCxnSpPr/>
            <p:nvPr/>
          </p:nvCxnSpPr>
          <p:spPr>
            <a:xfrm>
              <a:off x="7693665" y="3566497"/>
              <a:ext cx="0" cy="1019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CC6EB40-23B6-41CC-816C-07768CF352A0}"/>
                </a:ext>
              </a:extLst>
            </p:cNvPr>
            <p:cNvCxnSpPr>
              <a:cxnSpLocks/>
            </p:cNvCxnSpPr>
            <p:nvPr/>
          </p:nvCxnSpPr>
          <p:spPr>
            <a:xfrm flipH="1">
              <a:off x="6155043" y="4582685"/>
              <a:ext cx="458889" cy="34416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08C92C6-EB0A-4BFA-A8D4-8088DC1FBB83}"/>
                </a:ext>
              </a:extLst>
            </p:cNvPr>
            <p:cNvCxnSpPr/>
            <p:nvPr/>
          </p:nvCxnSpPr>
          <p:spPr>
            <a:xfrm>
              <a:off x="6151111" y="3907851"/>
              <a:ext cx="0" cy="1019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11EB3E4-C9FF-43D5-884B-ED1F4FEC87E7}"/>
                </a:ext>
              </a:extLst>
            </p:cNvPr>
            <p:cNvCxnSpPr/>
            <p:nvPr/>
          </p:nvCxnSpPr>
          <p:spPr>
            <a:xfrm>
              <a:off x="6610000" y="3566497"/>
              <a:ext cx="0" cy="10190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793A87-131A-43D8-BFCE-03CC377CC24B}"/>
                </a:ext>
              </a:extLst>
            </p:cNvPr>
            <p:cNvCxnSpPr/>
            <p:nvPr/>
          </p:nvCxnSpPr>
          <p:spPr>
            <a:xfrm>
              <a:off x="7234776" y="3907851"/>
              <a:ext cx="0" cy="1019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B322F2B-44F3-41E6-A4AD-4A6F80D7E32C}"/>
                </a:ext>
              </a:extLst>
            </p:cNvPr>
            <p:cNvCxnSpPr/>
            <p:nvPr/>
          </p:nvCxnSpPr>
          <p:spPr>
            <a:xfrm>
              <a:off x="6606069" y="3573245"/>
              <a:ext cx="10875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5BC76E0-FCAC-4EFD-AE5F-65E785A69991}"/>
                </a:ext>
              </a:extLst>
            </p:cNvPr>
            <p:cNvCxnSpPr/>
            <p:nvPr/>
          </p:nvCxnSpPr>
          <p:spPr>
            <a:xfrm>
              <a:off x="6610000" y="4585497"/>
              <a:ext cx="1087596"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842106-7F34-4293-B2E2-F8223BE14671}"/>
                </a:ext>
              </a:extLst>
            </p:cNvPr>
            <p:cNvCxnSpPr/>
            <p:nvPr/>
          </p:nvCxnSpPr>
          <p:spPr>
            <a:xfrm>
              <a:off x="6151111" y="3910663"/>
              <a:ext cx="10875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4D20383-A9FF-4F4C-8F9A-315744C5DA78}"/>
                </a:ext>
              </a:extLst>
            </p:cNvPr>
            <p:cNvCxnSpPr/>
            <p:nvPr/>
          </p:nvCxnSpPr>
          <p:spPr>
            <a:xfrm>
              <a:off x="6155043" y="4926851"/>
              <a:ext cx="10875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FA836BF-1091-4463-B9E4-047355DAF4A5}"/>
                </a:ext>
              </a:extLst>
            </p:cNvPr>
            <p:cNvSpPr txBox="1"/>
            <p:nvPr/>
          </p:nvSpPr>
          <p:spPr>
            <a:xfrm>
              <a:off x="5811319" y="4887665"/>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红</a:t>
              </a:r>
            </a:p>
          </p:txBody>
        </p:sp>
        <p:sp>
          <p:nvSpPr>
            <p:cNvPr id="32" name="文本框 31">
              <a:extLst>
                <a:ext uri="{FF2B5EF4-FFF2-40B4-BE49-F238E27FC236}">
                  <a16:creationId xmlns:a16="http://schemas.microsoft.com/office/drawing/2014/main" id="{DDDC7C5D-30F1-44EC-B68E-C41F110D316D}"/>
                </a:ext>
              </a:extLst>
            </p:cNvPr>
            <p:cNvSpPr txBox="1"/>
            <p:nvPr/>
          </p:nvSpPr>
          <p:spPr>
            <a:xfrm>
              <a:off x="7135335" y="4887665"/>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黄</a:t>
              </a:r>
            </a:p>
          </p:txBody>
        </p:sp>
        <p:sp>
          <p:nvSpPr>
            <p:cNvPr id="33" name="文本框 32">
              <a:extLst>
                <a:ext uri="{FF2B5EF4-FFF2-40B4-BE49-F238E27FC236}">
                  <a16:creationId xmlns:a16="http://schemas.microsoft.com/office/drawing/2014/main" id="{B648F016-830F-4845-9800-C0C2A3E3481F}"/>
                </a:ext>
              </a:extLst>
            </p:cNvPr>
            <p:cNvSpPr txBox="1"/>
            <p:nvPr/>
          </p:nvSpPr>
          <p:spPr>
            <a:xfrm>
              <a:off x="7636833" y="4417351"/>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绿</a:t>
              </a:r>
            </a:p>
          </p:txBody>
        </p:sp>
        <p:sp>
          <p:nvSpPr>
            <p:cNvPr id="34" name="文本框 33">
              <a:extLst>
                <a:ext uri="{FF2B5EF4-FFF2-40B4-BE49-F238E27FC236}">
                  <a16:creationId xmlns:a16="http://schemas.microsoft.com/office/drawing/2014/main" id="{3134AADF-A847-4D99-B0DB-BF8C4C418C04}"/>
                </a:ext>
              </a:extLst>
            </p:cNvPr>
            <p:cNvSpPr txBox="1"/>
            <p:nvPr/>
          </p:nvSpPr>
          <p:spPr>
            <a:xfrm>
              <a:off x="6259574" y="4284453"/>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黑</a:t>
              </a:r>
            </a:p>
          </p:txBody>
        </p:sp>
        <p:sp>
          <p:nvSpPr>
            <p:cNvPr id="35" name="文本框 34">
              <a:extLst>
                <a:ext uri="{FF2B5EF4-FFF2-40B4-BE49-F238E27FC236}">
                  <a16:creationId xmlns:a16="http://schemas.microsoft.com/office/drawing/2014/main" id="{EC955FCD-B31C-486A-896A-F0AB56861457}"/>
                </a:ext>
              </a:extLst>
            </p:cNvPr>
            <p:cNvSpPr txBox="1"/>
            <p:nvPr/>
          </p:nvSpPr>
          <p:spPr>
            <a:xfrm>
              <a:off x="5568634" y="3695204"/>
              <a:ext cx="688011"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品红</a:t>
              </a:r>
            </a:p>
          </p:txBody>
        </p:sp>
        <p:sp>
          <p:nvSpPr>
            <p:cNvPr id="36" name="文本框 35">
              <a:extLst>
                <a:ext uri="{FF2B5EF4-FFF2-40B4-BE49-F238E27FC236}">
                  <a16:creationId xmlns:a16="http://schemas.microsoft.com/office/drawing/2014/main" id="{CB67F874-EAC8-4B54-9CFF-5D88EC5465A5}"/>
                </a:ext>
              </a:extLst>
            </p:cNvPr>
            <p:cNvSpPr txBox="1"/>
            <p:nvPr/>
          </p:nvSpPr>
          <p:spPr>
            <a:xfrm>
              <a:off x="6889580" y="3885497"/>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白</a:t>
              </a:r>
            </a:p>
          </p:txBody>
        </p:sp>
        <p:sp>
          <p:nvSpPr>
            <p:cNvPr id="37" name="文本框 36">
              <a:extLst>
                <a:ext uri="{FF2B5EF4-FFF2-40B4-BE49-F238E27FC236}">
                  <a16:creationId xmlns:a16="http://schemas.microsoft.com/office/drawing/2014/main" id="{7335E09B-344A-4B93-899A-7C92FDC6D326}"/>
                </a:ext>
              </a:extLst>
            </p:cNvPr>
            <p:cNvSpPr txBox="1"/>
            <p:nvPr/>
          </p:nvSpPr>
          <p:spPr>
            <a:xfrm>
              <a:off x="7636833" y="3187354"/>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青</a:t>
              </a:r>
            </a:p>
          </p:txBody>
        </p:sp>
        <p:sp>
          <p:nvSpPr>
            <p:cNvPr id="38" name="文本框 37">
              <a:extLst>
                <a:ext uri="{FF2B5EF4-FFF2-40B4-BE49-F238E27FC236}">
                  <a16:creationId xmlns:a16="http://schemas.microsoft.com/office/drawing/2014/main" id="{37D7C055-CF63-43EB-9B16-0CBDEB2B07B8}"/>
                </a:ext>
              </a:extLst>
            </p:cNvPr>
            <p:cNvSpPr txBox="1"/>
            <p:nvPr/>
          </p:nvSpPr>
          <p:spPr>
            <a:xfrm>
              <a:off x="6379904" y="3187354"/>
              <a:ext cx="387014"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蓝</a:t>
              </a:r>
            </a:p>
          </p:txBody>
        </p:sp>
      </p:grpSp>
      <p:sp>
        <p:nvSpPr>
          <p:cNvPr id="39" name="文本框 38">
            <a:extLst>
              <a:ext uri="{FF2B5EF4-FFF2-40B4-BE49-F238E27FC236}">
                <a16:creationId xmlns:a16="http://schemas.microsoft.com/office/drawing/2014/main" id="{CC582ED8-B88A-4C25-A4FC-D94DBE40A6FF}"/>
              </a:ext>
            </a:extLst>
          </p:cNvPr>
          <p:cNvSpPr txBox="1"/>
          <p:nvPr/>
        </p:nvSpPr>
        <p:spPr>
          <a:xfrm>
            <a:off x="5456601" y="1219416"/>
            <a:ext cx="5961645" cy="280750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空间是一种基于</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红</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绿</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蓝</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三种基本颜色的加成颜色空间；它源于人眼锥状细胞对颜色进行感受的三色刺激理论。每一种原色按其亮度的不同分为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256</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个等级；当三原色按不同比例叠加时就能产生各种中间色。</a:t>
            </a:r>
          </a:p>
        </p:txBody>
      </p:sp>
      <p:sp>
        <p:nvSpPr>
          <p:cNvPr id="41" name="文本框 40">
            <a:extLst>
              <a:ext uri="{FF2B5EF4-FFF2-40B4-BE49-F238E27FC236}">
                <a16:creationId xmlns:a16="http://schemas.microsoft.com/office/drawing/2014/main" id="{9031E034-0C91-4528-BA96-C70BBA653117}"/>
              </a:ext>
            </a:extLst>
          </p:cNvPr>
          <p:cNvSpPr txBox="1"/>
          <p:nvPr/>
        </p:nvSpPr>
        <p:spPr>
          <a:xfrm>
            <a:off x="202099" y="4853136"/>
            <a:ext cx="10088118" cy="1884170"/>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优点：</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1.</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最大的优点就是直观；</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800"/>
              </a:spcBef>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2.</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与绝大部分显示设备的显示  原理一致。</a:t>
            </a:r>
          </a:p>
        </p:txBody>
      </p:sp>
      <p:sp>
        <p:nvSpPr>
          <p:cNvPr id="42" name="文本框 41">
            <a:extLst>
              <a:ext uri="{FF2B5EF4-FFF2-40B4-BE49-F238E27FC236}">
                <a16:creationId xmlns:a16="http://schemas.microsoft.com/office/drawing/2014/main" id="{FD5E393A-8808-4CFE-B3FA-0A725EB45815}"/>
              </a:ext>
            </a:extLst>
          </p:cNvPr>
          <p:cNvSpPr txBox="1"/>
          <p:nvPr/>
        </p:nvSpPr>
        <p:spPr>
          <a:xfrm>
            <a:off x="5457036" y="3919254"/>
            <a:ext cx="6974227" cy="2790187"/>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缺点：</a:t>
            </a:r>
            <a:endPar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1.R,G,B</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个分量是高度相关，即改变一个分量，那么整个颜色很可能无法预计的变化</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pPr>
              <a:lnSpc>
                <a:spcPts val="3600"/>
              </a:lnSpc>
            </a:pP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人眼对于常见的红绿蓝三色的敏感程度不一样，因此</a:t>
            </a:r>
            <a:r>
              <a:rPr lang="en-US" altLang="zh-CN"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颜色空间是非线性的，且两种颜色之间的感知差异不能表示为该颜色空间中两点间的距离。</a:t>
            </a:r>
          </a:p>
        </p:txBody>
      </p:sp>
    </p:spTree>
    <p:extLst>
      <p:ext uri="{BB962C8B-B14F-4D97-AF65-F5344CB8AC3E}">
        <p14:creationId xmlns:p14="http://schemas.microsoft.com/office/powerpoint/2010/main" val="305896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75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10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grpId="1" nodeType="clickEffect">
                                  <p:stCondLst>
                                    <p:cond delay="0"/>
                                  </p:stCondLst>
                                  <p:childTnLst>
                                    <p:animEffect transition="out" filter="wipe(right)">
                                      <p:cBhvr>
                                        <p:cTn id="26" dur="400"/>
                                        <p:tgtEl>
                                          <p:spTgt spid="39"/>
                                        </p:tgtEl>
                                      </p:cBhvr>
                                    </p:animEffect>
                                    <p:set>
                                      <p:cBhvr>
                                        <p:cTn id="27" dur="1" fill="hold">
                                          <p:stCondLst>
                                            <p:cond delay="399"/>
                                          </p:stCondLst>
                                        </p:cTn>
                                        <p:tgtEl>
                                          <p:spTgt spid="39"/>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10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2" fill="hold" grpId="1" nodeType="clickEffect">
                                  <p:stCondLst>
                                    <p:cond delay="0"/>
                                  </p:stCondLst>
                                  <p:childTnLst>
                                    <p:animEffect transition="out" filter="wipe(right)">
                                      <p:cBhvr>
                                        <p:cTn id="35" dur="400"/>
                                        <p:tgtEl>
                                          <p:spTgt spid="41"/>
                                        </p:tgtEl>
                                      </p:cBhvr>
                                    </p:animEffect>
                                    <p:set>
                                      <p:cBhvr>
                                        <p:cTn id="36" dur="1" fill="hold">
                                          <p:stCondLst>
                                            <p:cond delay="399"/>
                                          </p:stCondLst>
                                        </p:cTn>
                                        <p:tgtEl>
                                          <p:spTgt spid="41"/>
                                        </p:tgtEl>
                                        <p:attrNameLst>
                                          <p:attrName>style.visibility</p:attrName>
                                        </p:attrNameLst>
                                      </p:cBhvr>
                                      <p:to>
                                        <p:strVal val="hidden"/>
                                      </p:to>
                                    </p:set>
                                  </p:childTnLst>
                                </p:cTn>
                              </p:par>
                            </p:childTnLst>
                          </p:cTn>
                        </p:par>
                        <p:par>
                          <p:cTn id="37" fill="hold">
                            <p:stCondLst>
                              <p:cond delay="400"/>
                            </p:stCondLst>
                            <p:childTnLst>
                              <p:par>
                                <p:cTn id="38" presetID="22" presetClass="entr" presetSubtype="8"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400"/>
                                        <p:tgtEl>
                                          <p:spTgt spid="42"/>
                                        </p:tgtEl>
                                      </p:cBhvr>
                                    </p:animEffect>
                                    <p:set>
                                      <p:cBhvr>
                                        <p:cTn id="45" dur="1" fill="hold">
                                          <p:stCondLst>
                                            <p:cond delay="3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39" grpId="0"/>
      <p:bldP spid="39" grpId="1"/>
      <p:bldP spid="41" grpId="0"/>
      <p:bldP spid="41" grpId="1"/>
      <p:bldP spid="42" grpId="0"/>
      <p:bldP spid="42" grpId="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二、常见颜色空间</a:t>
            </a:r>
          </a:p>
        </p:txBody>
      </p:sp>
      <p:sp>
        <p:nvSpPr>
          <p:cNvPr id="9" name="TextBox 64">
            <a:extLst>
              <a:ext uri="{FF2B5EF4-FFF2-40B4-BE49-F238E27FC236}">
                <a16:creationId xmlns:a16="http://schemas.microsoft.com/office/drawing/2014/main" id="{6D90197A-D804-4EDE-9175-0A69D22B3F22}"/>
              </a:ext>
            </a:extLst>
          </p:cNvPr>
          <p:cNvSpPr txBox="1"/>
          <p:nvPr/>
        </p:nvSpPr>
        <p:spPr>
          <a:xfrm>
            <a:off x="803554" y="3519652"/>
            <a:ext cx="1067884" cy="1569660"/>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sRGB</a:t>
            </a: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空</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间</a:t>
            </a:r>
          </a:p>
        </p:txBody>
      </p:sp>
      <p:sp>
        <p:nvSpPr>
          <p:cNvPr id="40" name="文本框 39">
            <a:extLst>
              <a:ext uri="{FF2B5EF4-FFF2-40B4-BE49-F238E27FC236}">
                <a16:creationId xmlns:a16="http://schemas.microsoft.com/office/drawing/2014/main" id="{EAFE55EA-E70D-4A1C-92BB-9DAA6FD8B068}"/>
              </a:ext>
            </a:extLst>
          </p:cNvPr>
          <p:cNvSpPr txBox="1"/>
          <p:nvPr/>
        </p:nvSpPr>
        <p:spPr>
          <a:xfrm>
            <a:off x="2397967" y="2813428"/>
            <a:ext cx="8780106" cy="373083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是由微软和惠普公司联合设计，是一种与</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 XYZ</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空间之间存在严格映射关系的颜色空间，是对</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的一个改进（也存在函数关系）。与</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不同的是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的三个主分量严密的定义、有标准的参考白点、环境照明条件和伽玛修正；同时</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使用实数坐标表达，所以在与其它空间进行转换时更为精确、严密。</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目前是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EXIF(JPEG)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PNG</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等图像文件内部使用的标准颜色空间，也是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HTML4</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开始使用的标准颜色空间。</a:t>
            </a:r>
          </a:p>
        </p:txBody>
      </p:sp>
    </p:spTree>
    <p:extLst>
      <p:ext uri="{BB962C8B-B14F-4D97-AF65-F5344CB8AC3E}">
        <p14:creationId xmlns:p14="http://schemas.microsoft.com/office/powerpoint/2010/main" val="63070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0"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二、常见颜色空间</a:t>
            </a:r>
          </a:p>
        </p:txBody>
      </p:sp>
      <p:sp>
        <p:nvSpPr>
          <p:cNvPr id="9" name="TextBox 64">
            <a:extLst>
              <a:ext uri="{FF2B5EF4-FFF2-40B4-BE49-F238E27FC236}">
                <a16:creationId xmlns:a16="http://schemas.microsoft.com/office/drawing/2014/main" id="{6D90197A-D804-4EDE-9175-0A69D22B3F22}"/>
              </a:ext>
            </a:extLst>
          </p:cNvPr>
          <p:cNvSpPr txBox="1"/>
          <p:nvPr/>
        </p:nvSpPr>
        <p:spPr>
          <a:xfrm>
            <a:off x="803554" y="3519652"/>
            <a:ext cx="819973" cy="1569660"/>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SHV</a:t>
            </a: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空</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间</a:t>
            </a:r>
          </a:p>
        </p:txBody>
      </p:sp>
      <p:pic>
        <p:nvPicPr>
          <p:cNvPr id="2" name="图片 1">
            <a:extLst>
              <a:ext uri="{FF2B5EF4-FFF2-40B4-BE49-F238E27FC236}">
                <a16:creationId xmlns:a16="http://schemas.microsoft.com/office/drawing/2014/main" id="{C4F11EC9-C0F0-476A-8944-DCF82EC63A44}"/>
              </a:ext>
            </a:extLst>
          </p:cNvPr>
          <p:cNvPicPr>
            <a:picLocks noChangeAspect="1"/>
          </p:cNvPicPr>
          <p:nvPr/>
        </p:nvPicPr>
        <p:blipFill rotWithShape="1">
          <a:blip r:embed="rId3"/>
          <a:srcRect l="8377" t="5059" r="10293" b="2138"/>
          <a:stretch/>
        </p:blipFill>
        <p:spPr>
          <a:xfrm>
            <a:off x="1810366" y="3170576"/>
            <a:ext cx="2537823" cy="2547257"/>
          </a:xfrm>
          <a:prstGeom prst="rect">
            <a:avLst/>
          </a:prstGeom>
        </p:spPr>
      </p:pic>
      <p:sp>
        <p:nvSpPr>
          <p:cNvPr id="34" name="文本框 33">
            <a:extLst>
              <a:ext uri="{FF2B5EF4-FFF2-40B4-BE49-F238E27FC236}">
                <a16:creationId xmlns:a16="http://schemas.microsoft.com/office/drawing/2014/main" id="{FD24FAC5-0A5D-4281-B819-79347C4CF46A}"/>
              </a:ext>
            </a:extLst>
          </p:cNvPr>
          <p:cNvSpPr txBox="1"/>
          <p:nvPr/>
        </p:nvSpPr>
        <p:spPr>
          <a:xfrm>
            <a:off x="4958603" y="3112849"/>
            <a:ext cx="6116121" cy="280750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SHV</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也称为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SHB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HIS</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等，是一种基于视觉感受来定义的颜色空间；该空间中的三个分量均有其自己独立的意义，且各分量均是线性的。在</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SHV</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空间中定义颜色可以很明确的知道其结果，这与</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显著不同。</a:t>
            </a:r>
          </a:p>
        </p:txBody>
      </p:sp>
    </p:spTree>
    <p:extLst>
      <p:ext uri="{BB962C8B-B14F-4D97-AF65-F5344CB8AC3E}">
        <p14:creationId xmlns:p14="http://schemas.microsoft.com/office/powerpoint/2010/main" val="5716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二、常见颜色空间</a:t>
            </a:r>
          </a:p>
        </p:txBody>
      </p:sp>
      <p:sp>
        <p:nvSpPr>
          <p:cNvPr id="9" name="TextBox 64">
            <a:extLst>
              <a:ext uri="{FF2B5EF4-FFF2-40B4-BE49-F238E27FC236}">
                <a16:creationId xmlns:a16="http://schemas.microsoft.com/office/drawing/2014/main" id="{6D90197A-D804-4EDE-9175-0A69D22B3F22}"/>
              </a:ext>
            </a:extLst>
          </p:cNvPr>
          <p:cNvSpPr txBox="1"/>
          <p:nvPr/>
        </p:nvSpPr>
        <p:spPr>
          <a:xfrm>
            <a:off x="803554" y="3519652"/>
            <a:ext cx="819973" cy="1569660"/>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XYZ</a:t>
            </a: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空</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间</a:t>
            </a:r>
          </a:p>
        </p:txBody>
      </p:sp>
      <p:sp>
        <p:nvSpPr>
          <p:cNvPr id="34" name="文本框 33">
            <a:extLst>
              <a:ext uri="{FF2B5EF4-FFF2-40B4-BE49-F238E27FC236}">
                <a16:creationId xmlns:a16="http://schemas.microsoft.com/office/drawing/2014/main" id="{FD24FAC5-0A5D-4281-B819-79347C4CF46A}"/>
              </a:ext>
            </a:extLst>
          </p:cNvPr>
          <p:cNvSpPr txBox="1"/>
          <p:nvPr/>
        </p:nvSpPr>
        <p:spPr>
          <a:xfrm>
            <a:off x="4958603" y="3112849"/>
            <a:ext cx="6116121" cy="2345835"/>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CIE XYZ</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空间是基于人的视觉感受，在特定的光照环境（如</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D50</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D65</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）下定义的颜色系统；它能表达人类视觉范围内所有的颜色表达。也</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RGB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一样，它也是一种非线性的颜色系统。</a:t>
            </a:r>
          </a:p>
        </p:txBody>
      </p:sp>
      <p:pic>
        <p:nvPicPr>
          <p:cNvPr id="3" name="图片 2">
            <a:extLst>
              <a:ext uri="{FF2B5EF4-FFF2-40B4-BE49-F238E27FC236}">
                <a16:creationId xmlns:a16="http://schemas.microsoft.com/office/drawing/2014/main" id="{B70CC0F0-1C40-46B6-9717-FB8C62355B4E}"/>
              </a:ext>
            </a:extLst>
          </p:cNvPr>
          <p:cNvPicPr>
            <a:picLocks noChangeAspect="1"/>
          </p:cNvPicPr>
          <p:nvPr/>
        </p:nvPicPr>
        <p:blipFill rotWithShape="1">
          <a:blip r:embed="rId3"/>
          <a:srcRect l="10943" t="3946" r="9422" b="2449"/>
          <a:stretch/>
        </p:blipFill>
        <p:spPr>
          <a:xfrm>
            <a:off x="1810366" y="2967122"/>
            <a:ext cx="2323322" cy="2954613"/>
          </a:xfrm>
          <a:prstGeom prst="rect">
            <a:avLst/>
          </a:prstGeom>
        </p:spPr>
      </p:pic>
    </p:spTree>
    <p:extLst>
      <p:ext uri="{BB962C8B-B14F-4D97-AF65-F5344CB8AC3E}">
        <p14:creationId xmlns:p14="http://schemas.microsoft.com/office/powerpoint/2010/main" val="45223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1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二、常见颜色空间</a:t>
            </a:r>
          </a:p>
        </p:txBody>
      </p:sp>
      <p:sp>
        <p:nvSpPr>
          <p:cNvPr id="9" name="TextBox 64">
            <a:extLst>
              <a:ext uri="{FF2B5EF4-FFF2-40B4-BE49-F238E27FC236}">
                <a16:creationId xmlns:a16="http://schemas.microsoft.com/office/drawing/2014/main" id="{6D90197A-D804-4EDE-9175-0A69D22B3F22}"/>
              </a:ext>
            </a:extLst>
          </p:cNvPr>
          <p:cNvSpPr txBox="1"/>
          <p:nvPr/>
        </p:nvSpPr>
        <p:spPr>
          <a:xfrm>
            <a:off x="803554" y="3519652"/>
            <a:ext cx="819973" cy="1569660"/>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Lab</a:t>
            </a:r>
            <a:endParaRPr lang="en-US" altLang="zh-CN" sz="2800" b="1" baseline="30000"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空</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间</a:t>
            </a:r>
          </a:p>
        </p:txBody>
      </p:sp>
      <p:sp>
        <p:nvSpPr>
          <p:cNvPr id="34" name="文本框 33">
            <a:extLst>
              <a:ext uri="{FF2B5EF4-FFF2-40B4-BE49-F238E27FC236}">
                <a16:creationId xmlns:a16="http://schemas.microsoft.com/office/drawing/2014/main" id="{FD24FAC5-0A5D-4281-B819-79347C4CF46A}"/>
              </a:ext>
            </a:extLst>
          </p:cNvPr>
          <p:cNvSpPr txBox="1"/>
          <p:nvPr/>
        </p:nvSpPr>
        <p:spPr>
          <a:xfrm>
            <a:off x="2332653" y="3112849"/>
            <a:ext cx="8742071" cy="2807500"/>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Lab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（全称为</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a:t>
            </a: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a:t>
            </a: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t>
            </a: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XYZ</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空间的一种变体</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其设计的目的是改善</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XYZ</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的非线性特征。</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L</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分别对应亮度、色度和饱和度，均是基于特定参考白点的相对值；并定义有严格的伽玛校正函数。它被广泛的应用在高质量图像处理系统中；它是最常用的不同颜色空间转换的中间系统。</a:t>
            </a:r>
          </a:p>
        </p:txBody>
      </p:sp>
    </p:spTree>
    <p:extLst>
      <p:ext uri="{BB962C8B-B14F-4D97-AF65-F5344CB8AC3E}">
        <p14:creationId xmlns:p14="http://schemas.microsoft.com/office/powerpoint/2010/main" val="295501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39" name="文本框 38">
            <a:extLst>
              <a:ext uri="{FF2B5EF4-FFF2-40B4-BE49-F238E27FC236}">
                <a16:creationId xmlns:a16="http://schemas.microsoft.com/office/drawing/2014/main" id="{CC582ED8-B88A-4C25-A4FC-D94DBE40A6FF}"/>
              </a:ext>
            </a:extLst>
          </p:cNvPr>
          <p:cNvSpPr txBox="1"/>
          <p:nvPr/>
        </p:nvSpPr>
        <p:spPr>
          <a:xfrm>
            <a:off x="1681655" y="3145306"/>
            <a:ext cx="9238593"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不同的颜色空间有不同的设计目的、有各自的特点、优点和缺点。所以在进行图像处理的过程中很多时候都要进行颜色空间的转换，以</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方便图像的处理操作</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或</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提高图像处理的质量</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10823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9" name="文本框 8">
            <a:extLst>
              <a:ext uri="{FF2B5EF4-FFF2-40B4-BE49-F238E27FC236}">
                <a16:creationId xmlns:a16="http://schemas.microsoft.com/office/drawing/2014/main" id="{C6E8005F-27CF-46D3-9A7F-5EA8A1A955D1}"/>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153435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继承</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7" y="3721867"/>
            <a:ext cx="8177611" cy="1815882"/>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现实世界中很多事物</a:t>
            </a:r>
            <a:r>
              <a:rPr lang="zh-CN" altLang="en-US" sz="2800" b="1" u="sng" dirty="0">
                <a:solidFill>
                  <a:srgbClr val="FF0000"/>
                </a:solidFill>
                <a:latin typeface="宋体" panose="02010600030101010101" pitchFamily="2" charset="-122"/>
                <a:ea typeface="宋体" panose="02010600030101010101" pitchFamily="2" charset="-122"/>
              </a:rPr>
              <a:t>具有相当强的关系</a:t>
            </a:r>
            <a:r>
              <a:rPr lang="zh-CN" altLang="en-US" sz="2800" b="1" dirty="0">
                <a:solidFill>
                  <a:schemeClr val="bg1"/>
                </a:solidFill>
                <a:latin typeface="宋体" panose="02010600030101010101" pitchFamily="2" charset="-122"/>
                <a:ea typeface="宋体" panose="02010600030101010101" pitchFamily="2" charset="-122"/>
              </a:rPr>
              <a:t>，它们既有相同点，也有差异性；所谓的继承就是要充分利用编程方法来利用这种特征，以</a:t>
            </a:r>
            <a:r>
              <a:rPr lang="zh-CN" altLang="en-US" sz="2800" b="1" u="sng" dirty="0">
                <a:solidFill>
                  <a:srgbClr val="FF0000"/>
                </a:solidFill>
                <a:latin typeface="宋体" panose="02010600030101010101" pitchFamily="2" charset="-122"/>
                <a:ea typeface="宋体" panose="02010600030101010101" pitchFamily="2" charset="-122"/>
              </a:rPr>
              <a:t>简化编程</a:t>
            </a:r>
            <a:r>
              <a:rPr lang="zh-CN" altLang="en-US" sz="2800" b="1" dirty="0">
                <a:solidFill>
                  <a:schemeClr val="bg1"/>
                </a:solidFill>
                <a:latin typeface="宋体" panose="02010600030101010101" pitchFamily="2" charset="-122"/>
                <a:ea typeface="宋体" panose="02010600030101010101" pitchFamily="2" charset="-122"/>
              </a:rPr>
              <a:t>和代码的</a:t>
            </a:r>
            <a:r>
              <a:rPr lang="zh-CN" altLang="en-US" sz="2800" b="1" u="sng" dirty="0">
                <a:solidFill>
                  <a:srgbClr val="FF0000"/>
                </a:solidFill>
                <a:latin typeface="宋体" panose="02010600030101010101" pitchFamily="2" charset="-122"/>
                <a:ea typeface="宋体" panose="02010600030101010101" pitchFamily="2" charset="-122"/>
              </a:rPr>
              <a:t>可读性</a:t>
            </a:r>
            <a:r>
              <a:rPr lang="zh-CN" altLang="en-US" sz="2800" b="1" dirty="0">
                <a:solidFill>
                  <a:schemeClr val="bg1"/>
                </a:solidFill>
                <a:latin typeface="宋体" panose="02010600030101010101" pitchFamily="2" charset="-122"/>
                <a:ea typeface="宋体" panose="02010600030101010101" pitchFamily="2" charset="-122"/>
              </a:rPr>
              <a:t>、</a:t>
            </a:r>
            <a:r>
              <a:rPr lang="zh-CN" altLang="en-US" sz="2800" b="1" u="sng" dirty="0">
                <a:solidFill>
                  <a:srgbClr val="FF0000"/>
                </a:solidFill>
                <a:latin typeface="宋体" panose="02010600030101010101" pitchFamily="2" charset="-122"/>
                <a:ea typeface="宋体" panose="02010600030101010101" pitchFamily="2" charset="-122"/>
              </a:rPr>
              <a:t>可扩展性</a:t>
            </a:r>
            <a:r>
              <a:rPr lang="zh-CN" altLang="en-US" sz="2800" b="1" dirty="0">
                <a:solidFill>
                  <a:schemeClr val="bg1"/>
                </a:solidFill>
                <a:latin typeface="宋体" panose="02010600030101010101" pitchFamily="2" charset="-122"/>
                <a:ea typeface="宋体" panose="02010600030101010101" pitchFamily="2" charset="-122"/>
              </a:rPr>
              <a:t>和</a:t>
            </a:r>
            <a:r>
              <a:rPr lang="zh-CN" altLang="en-US" sz="2800" b="1" u="sng" dirty="0">
                <a:solidFill>
                  <a:srgbClr val="FF0000"/>
                </a:solidFill>
                <a:latin typeface="宋体" panose="02010600030101010101" pitchFamily="2" charset="-122"/>
                <a:ea typeface="宋体" panose="02010600030101010101" pitchFamily="2" charset="-122"/>
              </a:rPr>
              <a:t>可维护性</a:t>
            </a:r>
            <a:r>
              <a:rPr lang="zh-CN" altLang="en-US" sz="2800" b="1" dirty="0">
                <a:solidFill>
                  <a:schemeClr val="bg1"/>
                </a:solidFill>
                <a:latin typeface="宋体" panose="02010600030101010101" pitchFamily="2" charset="-122"/>
                <a:ea typeface="宋体" panose="02010600030101010101" pitchFamily="2" charset="-122"/>
              </a:rPr>
              <a:t>。</a:t>
            </a:r>
          </a:p>
        </p:txBody>
      </p:sp>
      <p:sp>
        <p:nvSpPr>
          <p:cNvPr id="11" name="文本框 10">
            <a:extLst>
              <a:ext uri="{FF2B5EF4-FFF2-40B4-BE49-F238E27FC236}">
                <a16:creationId xmlns:a16="http://schemas.microsoft.com/office/drawing/2014/main" id="{D37AF080-821E-494E-B1AC-41963450647E}"/>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9470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803554" y="3120263"/>
            <a:ext cx="819973"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XYZ</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Lab</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转换</a:t>
            </a:r>
          </a:p>
        </p:txBody>
      </p:sp>
      <p:graphicFrame>
        <p:nvGraphicFramePr>
          <p:cNvPr id="3" name="对象 2">
            <a:extLst>
              <a:ext uri="{FF2B5EF4-FFF2-40B4-BE49-F238E27FC236}">
                <a16:creationId xmlns:a16="http://schemas.microsoft.com/office/drawing/2014/main" id="{40BD7846-53CD-43E5-85FA-E42D1E619AB6}"/>
              </a:ext>
            </a:extLst>
          </p:cNvPr>
          <p:cNvGraphicFramePr>
            <a:graphicFrameLocks noChangeAspect="1"/>
          </p:cNvGraphicFramePr>
          <p:nvPr>
            <p:extLst>
              <p:ext uri="{D42A27DB-BD31-4B8C-83A1-F6EECF244321}">
                <p14:modId xmlns:p14="http://schemas.microsoft.com/office/powerpoint/2010/main" val="142554279"/>
              </p:ext>
            </p:extLst>
          </p:nvPr>
        </p:nvGraphicFramePr>
        <p:xfrm>
          <a:off x="1974340" y="2976804"/>
          <a:ext cx="4513263" cy="2770187"/>
        </p:xfrm>
        <a:graphic>
          <a:graphicData uri="http://schemas.openxmlformats.org/presentationml/2006/ole">
            <mc:AlternateContent xmlns:mc="http://schemas.openxmlformats.org/markup-compatibility/2006">
              <mc:Choice xmlns:v="urn:schemas-microsoft-com:vml" Requires="v">
                <p:oleObj spid="_x0000_s119265" name="Equation" r:id="rId4" imgW="1282680" imgH="787320" progId="Equation.DSMT4">
                  <p:embed/>
                </p:oleObj>
              </mc:Choice>
              <mc:Fallback>
                <p:oleObj name="Equation" r:id="rId4" imgW="1282680" imgH="787320" progId="Equation.DSMT4">
                  <p:embed/>
                  <p:pic>
                    <p:nvPicPr>
                      <p:cNvPr id="0" name=""/>
                      <p:cNvPicPr/>
                      <p:nvPr/>
                    </p:nvPicPr>
                    <p:blipFill>
                      <a:blip r:embed="rId5"/>
                      <a:stretch>
                        <a:fillRect/>
                      </a:stretch>
                    </p:blipFill>
                    <p:spPr>
                      <a:xfrm>
                        <a:off x="1974340" y="2976804"/>
                        <a:ext cx="4513263" cy="277018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4743238-8957-43F3-88B6-4ECB4A0BC06E}"/>
              </a:ext>
            </a:extLst>
          </p:cNvPr>
          <p:cNvGraphicFramePr>
            <a:graphicFrameLocks noChangeAspect="1"/>
          </p:cNvGraphicFramePr>
          <p:nvPr>
            <p:extLst>
              <p:ext uri="{D42A27DB-BD31-4B8C-83A1-F6EECF244321}">
                <p14:modId xmlns:p14="http://schemas.microsoft.com/office/powerpoint/2010/main" val="419255140"/>
              </p:ext>
            </p:extLst>
          </p:nvPr>
        </p:nvGraphicFramePr>
        <p:xfrm>
          <a:off x="7666080" y="2927319"/>
          <a:ext cx="3217863" cy="1697038"/>
        </p:xfrm>
        <a:graphic>
          <a:graphicData uri="http://schemas.openxmlformats.org/presentationml/2006/ole">
            <mc:AlternateContent xmlns:mc="http://schemas.openxmlformats.org/markup-compatibility/2006">
              <mc:Choice xmlns:v="urn:schemas-microsoft-com:vml" Requires="v">
                <p:oleObj spid="_x0000_s119266" name="Equation" r:id="rId6" imgW="914400" imgH="482400" progId="Equation.DSMT4">
                  <p:embed/>
                </p:oleObj>
              </mc:Choice>
              <mc:Fallback>
                <p:oleObj name="Equation" r:id="rId6" imgW="914400" imgH="482400" progId="Equation.DSMT4">
                  <p:embed/>
                  <p:pic>
                    <p:nvPicPr>
                      <p:cNvPr id="3" name="对象 2">
                        <a:extLst>
                          <a:ext uri="{FF2B5EF4-FFF2-40B4-BE49-F238E27FC236}">
                            <a16:creationId xmlns:a16="http://schemas.microsoft.com/office/drawing/2014/main" id="{40BD7846-53CD-43E5-85FA-E42D1E619AB6}"/>
                          </a:ext>
                        </a:extLst>
                      </p:cNvPr>
                      <p:cNvPicPr/>
                      <p:nvPr/>
                    </p:nvPicPr>
                    <p:blipFill>
                      <a:blip r:embed="rId7"/>
                      <a:stretch>
                        <a:fillRect/>
                      </a:stretch>
                    </p:blipFill>
                    <p:spPr>
                      <a:xfrm>
                        <a:off x="7666080" y="2927319"/>
                        <a:ext cx="3217863" cy="16970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5792DCC-8B89-4C7D-8626-C976B0FF6BC7}"/>
              </a:ext>
            </a:extLst>
          </p:cNvPr>
          <p:cNvGraphicFramePr>
            <a:graphicFrameLocks noChangeAspect="1"/>
          </p:cNvGraphicFramePr>
          <p:nvPr>
            <p:extLst>
              <p:ext uri="{D42A27DB-BD31-4B8C-83A1-F6EECF244321}">
                <p14:modId xmlns:p14="http://schemas.microsoft.com/office/powerpoint/2010/main" val="4226917393"/>
              </p:ext>
            </p:extLst>
          </p:nvPr>
        </p:nvGraphicFramePr>
        <p:xfrm>
          <a:off x="6838417" y="4651064"/>
          <a:ext cx="5125437" cy="1807560"/>
        </p:xfrm>
        <a:graphic>
          <a:graphicData uri="http://schemas.openxmlformats.org/presentationml/2006/ole">
            <mc:AlternateContent xmlns:mc="http://schemas.openxmlformats.org/markup-compatibility/2006">
              <mc:Choice xmlns:v="urn:schemas-microsoft-com:vml" Requires="v">
                <p:oleObj spid="_x0000_s119267" name="Equation" r:id="rId8" imgW="1726920" imgH="609480" progId="Equation.DSMT4">
                  <p:embed/>
                </p:oleObj>
              </mc:Choice>
              <mc:Fallback>
                <p:oleObj name="Equation" r:id="rId8" imgW="1726920" imgH="609480" progId="Equation.DSMT4">
                  <p:embed/>
                  <p:pic>
                    <p:nvPicPr>
                      <p:cNvPr id="11" name="对象 10">
                        <a:extLst>
                          <a:ext uri="{FF2B5EF4-FFF2-40B4-BE49-F238E27FC236}">
                            <a16:creationId xmlns:a16="http://schemas.microsoft.com/office/drawing/2014/main" id="{D4743238-8957-43F3-88B6-4ECB4A0BC06E}"/>
                          </a:ext>
                        </a:extLst>
                      </p:cNvPr>
                      <p:cNvPicPr/>
                      <p:nvPr/>
                    </p:nvPicPr>
                    <p:blipFill>
                      <a:blip r:embed="rId9"/>
                      <a:stretch>
                        <a:fillRect/>
                      </a:stretch>
                    </p:blipFill>
                    <p:spPr>
                      <a:xfrm>
                        <a:off x="6838417" y="4651064"/>
                        <a:ext cx="5125437" cy="1807560"/>
                      </a:xfrm>
                      <a:prstGeom prst="rect">
                        <a:avLst/>
                      </a:prstGeom>
                    </p:spPr>
                  </p:pic>
                </p:oleObj>
              </mc:Fallback>
            </mc:AlternateContent>
          </a:graphicData>
        </a:graphic>
      </p:graphicFrame>
      <p:grpSp>
        <p:nvGrpSpPr>
          <p:cNvPr id="18" name="组合 17">
            <a:extLst>
              <a:ext uri="{FF2B5EF4-FFF2-40B4-BE49-F238E27FC236}">
                <a16:creationId xmlns:a16="http://schemas.microsoft.com/office/drawing/2014/main" id="{F2B32115-2C41-406E-8E7C-3BABEB70270D}"/>
              </a:ext>
            </a:extLst>
          </p:cNvPr>
          <p:cNvGrpSpPr/>
          <p:nvPr/>
        </p:nvGrpSpPr>
        <p:grpSpPr>
          <a:xfrm>
            <a:off x="5686097" y="1734201"/>
            <a:ext cx="5864772" cy="1077311"/>
            <a:chOff x="5686097" y="1555531"/>
            <a:chExt cx="5864772" cy="1077311"/>
          </a:xfrm>
        </p:grpSpPr>
        <p:sp>
          <p:nvSpPr>
            <p:cNvPr id="15" name="文本框 14">
              <a:extLst>
                <a:ext uri="{FF2B5EF4-FFF2-40B4-BE49-F238E27FC236}">
                  <a16:creationId xmlns:a16="http://schemas.microsoft.com/office/drawing/2014/main" id="{1E381748-333A-4C7E-B8BE-3E3E876355E0}"/>
                </a:ext>
              </a:extLst>
            </p:cNvPr>
            <p:cNvSpPr txBox="1"/>
            <p:nvPr/>
          </p:nvSpPr>
          <p:spPr>
            <a:xfrm>
              <a:off x="5704514" y="1598506"/>
              <a:ext cx="5846355" cy="952184"/>
            </a:xfrm>
            <a:prstGeom prst="rect">
              <a:avLst/>
            </a:prstGeom>
            <a:noFill/>
          </p:spPr>
          <p:txBody>
            <a:bodyPr wrap="square" rtlCol="0">
              <a:spAutoFit/>
            </a:bodyPr>
            <a:lstStyle/>
            <a:p>
              <a:pPr>
                <a:lnSpc>
                  <a:spcPts val="3600"/>
                </a:lnSpc>
              </a:pP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D50   0.964296   1.000000   0.825105</a:t>
              </a:r>
            </a:p>
            <a:p>
              <a:pPr>
                <a:lnSpc>
                  <a:spcPts val="3600"/>
                </a:lnSpc>
              </a:pP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D65   0.950456   1.000000   1.088754</a:t>
              </a:r>
              <a:endPar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cxnSp>
          <p:nvCxnSpPr>
            <p:cNvPr id="12" name="直接连接符 11">
              <a:extLst>
                <a:ext uri="{FF2B5EF4-FFF2-40B4-BE49-F238E27FC236}">
                  <a16:creationId xmlns:a16="http://schemas.microsoft.com/office/drawing/2014/main" id="{315218DB-3C54-44D5-83FF-D6E2C775D252}"/>
                </a:ext>
              </a:extLst>
            </p:cNvPr>
            <p:cNvCxnSpPr>
              <a:cxnSpLocks/>
            </p:cNvCxnSpPr>
            <p:nvPr/>
          </p:nvCxnSpPr>
          <p:spPr>
            <a:xfrm flipH="1">
              <a:off x="5686097" y="1555531"/>
              <a:ext cx="57806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A7BCB6B-5C55-4E28-BA88-F5AC58CC19C0}"/>
                </a:ext>
              </a:extLst>
            </p:cNvPr>
            <p:cNvCxnSpPr>
              <a:cxnSpLocks/>
            </p:cNvCxnSpPr>
            <p:nvPr/>
          </p:nvCxnSpPr>
          <p:spPr>
            <a:xfrm flipH="1">
              <a:off x="5686097" y="2095618"/>
              <a:ext cx="57806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9A4C3D-5EBC-4C76-96D7-FCBBB851F4A9}"/>
                </a:ext>
              </a:extLst>
            </p:cNvPr>
            <p:cNvCxnSpPr>
              <a:cxnSpLocks/>
            </p:cNvCxnSpPr>
            <p:nvPr/>
          </p:nvCxnSpPr>
          <p:spPr>
            <a:xfrm flipH="1">
              <a:off x="5686097" y="2632842"/>
              <a:ext cx="57806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48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4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803554" y="3120263"/>
            <a:ext cx="819973"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Lab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XYZ</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转换</a:t>
            </a:r>
          </a:p>
        </p:txBody>
      </p:sp>
      <p:graphicFrame>
        <p:nvGraphicFramePr>
          <p:cNvPr id="3" name="对象 2">
            <a:extLst>
              <a:ext uri="{FF2B5EF4-FFF2-40B4-BE49-F238E27FC236}">
                <a16:creationId xmlns:a16="http://schemas.microsoft.com/office/drawing/2014/main" id="{40BD7846-53CD-43E5-85FA-E42D1E619AB6}"/>
              </a:ext>
            </a:extLst>
          </p:cNvPr>
          <p:cNvGraphicFramePr>
            <a:graphicFrameLocks noChangeAspect="1"/>
          </p:cNvGraphicFramePr>
          <p:nvPr>
            <p:extLst>
              <p:ext uri="{D42A27DB-BD31-4B8C-83A1-F6EECF244321}">
                <p14:modId xmlns:p14="http://schemas.microsoft.com/office/powerpoint/2010/main" val="1718336418"/>
              </p:ext>
            </p:extLst>
          </p:nvPr>
        </p:nvGraphicFramePr>
        <p:xfrm>
          <a:off x="1581136" y="2506786"/>
          <a:ext cx="5099364" cy="4062405"/>
        </p:xfrm>
        <a:graphic>
          <a:graphicData uri="http://schemas.openxmlformats.org/presentationml/2006/ole">
            <mc:AlternateContent xmlns:mc="http://schemas.openxmlformats.org/markup-compatibility/2006">
              <mc:Choice xmlns:v="urn:schemas-microsoft-com:vml" Requires="v">
                <p:oleObj spid="_x0000_s120277" name="Equation" r:id="rId4" imgW="1562040" imgH="1244520" progId="Equation.DSMT4">
                  <p:embed/>
                </p:oleObj>
              </mc:Choice>
              <mc:Fallback>
                <p:oleObj name="Equation" r:id="rId4" imgW="1562040" imgH="1244520" progId="Equation.DSMT4">
                  <p:embed/>
                  <p:pic>
                    <p:nvPicPr>
                      <p:cNvPr id="3" name="对象 2">
                        <a:extLst>
                          <a:ext uri="{FF2B5EF4-FFF2-40B4-BE49-F238E27FC236}">
                            <a16:creationId xmlns:a16="http://schemas.microsoft.com/office/drawing/2014/main" id="{40BD7846-53CD-43E5-85FA-E42D1E619AB6}"/>
                          </a:ext>
                        </a:extLst>
                      </p:cNvPr>
                      <p:cNvPicPr/>
                      <p:nvPr/>
                    </p:nvPicPr>
                    <p:blipFill>
                      <a:blip r:embed="rId5"/>
                      <a:stretch>
                        <a:fillRect/>
                      </a:stretch>
                    </p:blipFill>
                    <p:spPr>
                      <a:xfrm>
                        <a:off x="1581136" y="2506786"/>
                        <a:ext cx="5099364" cy="406240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4743238-8957-43F3-88B6-4ECB4A0BC06E}"/>
              </a:ext>
            </a:extLst>
          </p:cNvPr>
          <p:cNvGraphicFramePr>
            <a:graphicFrameLocks noChangeAspect="1"/>
          </p:cNvGraphicFramePr>
          <p:nvPr>
            <p:extLst>
              <p:ext uri="{D42A27DB-BD31-4B8C-83A1-F6EECF244321}">
                <p14:modId xmlns:p14="http://schemas.microsoft.com/office/powerpoint/2010/main" val="2769961604"/>
              </p:ext>
            </p:extLst>
          </p:nvPr>
        </p:nvGraphicFramePr>
        <p:xfrm>
          <a:off x="7956550" y="3038475"/>
          <a:ext cx="2636838" cy="1474788"/>
        </p:xfrm>
        <a:graphic>
          <a:graphicData uri="http://schemas.openxmlformats.org/presentationml/2006/ole">
            <mc:AlternateContent xmlns:mc="http://schemas.openxmlformats.org/markup-compatibility/2006">
              <mc:Choice xmlns:v="urn:schemas-microsoft-com:vml" Requires="v">
                <p:oleObj spid="_x0000_s120278" name="Equation" r:id="rId6" imgW="749160" imgH="419040" progId="Equation.DSMT4">
                  <p:embed/>
                </p:oleObj>
              </mc:Choice>
              <mc:Fallback>
                <p:oleObj name="Equation" r:id="rId6" imgW="749160" imgH="419040" progId="Equation.DSMT4">
                  <p:embed/>
                  <p:pic>
                    <p:nvPicPr>
                      <p:cNvPr id="11" name="对象 10">
                        <a:extLst>
                          <a:ext uri="{FF2B5EF4-FFF2-40B4-BE49-F238E27FC236}">
                            <a16:creationId xmlns:a16="http://schemas.microsoft.com/office/drawing/2014/main" id="{D4743238-8957-43F3-88B6-4ECB4A0BC06E}"/>
                          </a:ext>
                        </a:extLst>
                      </p:cNvPr>
                      <p:cNvPicPr/>
                      <p:nvPr/>
                    </p:nvPicPr>
                    <p:blipFill>
                      <a:blip r:embed="rId7"/>
                      <a:stretch>
                        <a:fillRect/>
                      </a:stretch>
                    </p:blipFill>
                    <p:spPr>
                      <a:xfrm>
                        <a:off x="7956550" y="3038475"/>
                        <a:ext cx="2636838" cy="147478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5792DCC-8B89-4C7D-8626-C976B0FF6BC7}"/>
              </a:ext>
            </a:extLst>
          </p:cNvPr>
          <p:cNvGraphicFramePr>
            <a:graphicFrameLocks noChangeAspect="1"/>
          </p:cNvGraphicFramePr>
          <p:nvPr>
            <p:extLst>
              <p:ext uri="{D42A27DB-BD31-4B8C-83A1-F6EECF244321}">
                <p14:modId xmlns:p14="http://schemas.microsoft.com/office/powerpoint/2010/main" val="1586999663"/>
              </p:ext>
            </p:extLst>
          </p:nvPr>
        </p:nvGraphicFramePr>
        <p:xfrm>
          <a:off x="6764338" y="4576763"/>
          <a:ext cx="5275262" cy="1957387"/>
        </p:xfrm>
        <a:graphic>
          <a:graphicData uri="http://schemas.openxmlformats.org/presentationml/2006/ole">
            <mc:AlternateContent xmlns:mc="http://schemas.openxmlformats.org/markup-compatibility/2006">
              <mc:Choice xmlns:v="urn:schemas-microsoft-com:vml" Requires="v">
                <p:oleObj spid="_x0000_s120279" name="Equation" r:id="rId8" imgW="1777680" imgH="660240" progId="Equation.DSMT4">
                  <p:embed/>
                </p:oleObj>
              </mc:Choice>
              <mc:Fallback>
                <p:oleObj name="Equation" r:id="rId8" imgW="1777680" imgH="660240" progId="Equation.DSMT4">
                  <p:embed/>
                  <p:pic>
                    <p:nvPicPr>
                      <p:cNvPr id="13" name="对象 12">
                        <a:extLst>
                          <a:ext uri="{FF2B5EF4-FFF2-40B4-BE49-F238E27FC236}">
                            <a16:creationId xmlns:a16="http://schemas.microsoft.com/office/drawing/2014/main" id="{55792DCC-8B89-4C7D-8626-C976B0FF6BC7}"/>
                          </a:ext>
                        </a:extLst>
                      </p:cNvPr>
                      <p:cNvPicPr/>
                      <p:nvPr/>
                    </p:nvPicPr>
                    <p:blipFill>
                      <a:blip r:embed="rId9"/>
                      <a:stretch>
                        <a:fillRect/>
                      </a:stretch>
                    </p:blipFill>
                    <p:spPr>
                      <a:xfrm>
                        <a:off x="6764338" y="4576763"/>
                        <a:ext cx="5275262" cy="1957387"/>
                      </a:xfrm>
                      <a:prstGeom prst="rect">
                        <a:avLst/>
                      </a:prstGeom>
                    </p:spPr>
                  </p:pic>
                </p:oleObj>
              </mc:Fallback>
            </mc:AlternateContent>
          </a:graphicData>
        </a:graphic>
      </p:graphicFrame>
    </p:spTree>
    <p:extLst>
      <p:ext uri="{BB962C8B-B14F-4D97-AF65-F5344CB8AC3E}">
        <p14:creationId xmlns:p14="http://schemas.microsoft.com/office/powerpoint/2010/main" val="16966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4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0" y="3120263"/>
            <a:ext cx="1013927"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XYZ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sRGB</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 name="对象 2">
            <a:extLst>
              <a:ext uri="{FF2B5EF4-FFF2-40B4-BE49-F238E27FC236}">
                <a16:creationId xmlns:a16="http://schemas.microsoft.com/office/drawing/2014/main" id="{40BD7846-53CD-43E5-85FA-E42D1E619AB6}"/>
              </a:ext>
            </a:extLst>
          </p:cNvPr>
          <p:cNvGraphicFramePr>
            <a:graphicFrameLocks noChangeAspect="1"/>
          </p:cNvGraphicFramePr>
          <p:nvPr/>
        </p:nvGraphicFramePr>
        <p:xfrm>
          <a:off x="1846645" y="2847975"/>
          <a:ext cx="2855913" cy="1860550"/>
        </p:xfrm>
        <a:graphic>
          <a:graphicData uri="http://schemas.openxmlformats.org/presentationml/2006/ole">
            <mc:AlternateContent xmlns:mc="http://schemas.openxmlformats.org/markup-compatibility/2006">
              <mc:Choice xmlns:v="urn:schemas-microsoft-com:vml" Requires="v">
                <p:oleObj spid="_x0000_s87986" name="Equation" r:id="rId4" imgW="1091880" imgH="711000" progId="Equation.DSMT4">
                  <p:embed/>
                </p:oleObj>
              </mc:Choice>
              <mc:Fallback>
                <p:oleObj name="Equation" r:id="rId4" imgW="1091880" imgH="711000" progId="Equation.DSMT4">
                  <p:embed/>
                  <p:pic>
                    <p:nvPicPr>
                      <p:cNvPr id="3" name="对象 2">
                        <a:extLst>
                          <a:ext uri="{FF2B5EF4-FFF2-40B4-BE49-F238E27FC236}">
                            <a16:creationId xmlns:a16="http://schemas.microsoft.com/office/drawing/2014/main" id="{40BD7846-53CD-43E5-85FA-E42D1E619AB6}"/>
                          </a:ext>
                        </a:extLst>
                      </p:cNvPr>
                      <p:cNvPicPr/>
                      <p:nvPr/>
                    </p:nvPicPr>
                    <p:blipFill>
                      <a:blip r:embed="rId5"/>
                      <a:stretch>
                        <a:fillRect/>
                      </a:stretch>
                    </p:blipFill>
                    <p:spPr>
                      <a:xfrm>
                        <a:off x="1846645" y="2847975"/>
                        <a:ext cx="2855913" cy="186055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4743238-8957-43F3-88B6-4ECB4A0BC06E}"/>
              </a:ext>
            </a:extLst>
          </p:cNvPr>
          <p:cNvGraphicFramePr>
            <a:graphicFrameLocks noChangeAspect="1"/>
          </p:cNvGraphicFramePr>
          <p:nvPr/>
        </p:nvGraphicFramePr>
        <p:xfrm>
          <a:off x="4957681" y="2872444"/>
          <a:ext cx="7108613" cy="1817222"/>
        </p:xfrm>
        <a:graphic>
          <a:graphicData uri="http://schemas.openxmlformats.org/presentationml/2006/ole">
            <mc:AlternateContent xmlns:mc="http://schemas.openxmlformats.org/markup-compatibility/2006">
              <mc:Choice xmlns:v="urn:schemas-microsoft-com:vml" Requires="v">
                <p:oleObj spid="_x0000_s87987" name="Equation" r:id="rId6" imgW="2781000" imgH="711000" progId="Equation.DSMT4">
                  <p:embed/>
                </p:oleObj>
              </mc:Choice>
              <mc:Fallback>
                <p:oleObj name="Equation" r:id="rId6" imgW="2781000" imgH="711000" progId="Equation.DSMT4">
                  <p:embed/>
                  <p:pic>
                    <p:nvPicPr>
                      <p:cNvPr id="11" name="对象 10">
                        <a:extLst>
                          <a:ext uri="{FF2B5EF4-FFF2-40B4-BE49-F238E27FC236}">
                            <a16:creationId xmlns:a16="http://schemas.microsoft.com/office/drawing/2014/main" id="{D4743238-8957-43F3-88B6-4ECB4A0BC06E}"/>
                          </a:ext>
                        </a:extLst>
                      </p:cNvPr>
                      <p:cNvPicPr/>
                      <p:nvPr/>
                    </p:nvPicPr>
                    <p:blipFill>
                      <a:blip r:embed="rId7"/>
                      <a:stretch>
                        <a:fillRect/>
                      </a:stretch>
                    </p:blipFill>
                    <p:spPr>
                      <a:xfrm>
                        <a:off x="4957681" y="2872444"/>
                        <a:ext cx="7108613" cy="1817222"/>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5792DCC-8B89-4C7D-8626-C976B0FF6BC7}"/>
              </a:ext>
            </a:extLst>
          </p:cNvPr>
          <p:cNvGraphicFramePr>
            <a:graphicFrameLocks noChangeAspect="1"/>
          </p:cNvGraphicFramePr>
          <p:nvPr>
            <p:extLst>
              <p:ext uri="{D42A27DB-BD31-4B8C-83A1-F6EECF244321}">
                <p14:modId xmlns:p14="http://schemas.microsoft.com/office/powerpoint/2010/main" val="105903924"/>
              </p:ext>
            </p:extLst>
          </p:nvPr>
        </p:nvGraphicFramePr>
        <p:xfrm>
          <a:off x="2312424" y="5352400"/>
          <a:ext cx="2008109" cy="717181"/>
        </p:xfrm>
        <a:graphic>
          <a:graphicData uri="http://schemas.openxmlformats.org/presentationml/2006/ole">
            <mc:AlternateContent xmlns:mc="http://schemas.openxmlformats.org/markup-compatibility/2006">
              <mc:Choice xmlns:v="urn:schemas-microsoft-com:vml" Requires="v">
                <p:oleObj spid="_x0000_s87988" name="Equation" r:id="rId8" imgW="711000" imgH="253800" progId="Equation.DSMT4">
                  <p:embed/>
                </p:oleObj>
              </mc:Choice>
              <mc:Fallback>
                <p:oleObj name="Equation" r:id="rId8" imgW="711000" imgH="253800" progId="Equation.DSMT4">
                  <p:embed/>
                  <p:pic>
                    <p:nvPicPr>
                      <p:cNvPr id="13" name="对象 12">
                        <a:extLst>
                          <a:ext uri="{FF2B5EF4-FFF2-40B4-BE49-F238E27FC236}">
                            <a16:creationId xmlns:a16="http://schemas.microsoft.com/office/drawing/2014/main" id="{55792DCC-8B89-4C7D-8626-C976B0FF6BC7}"/>
                          </a:ext>
                        </a:extLst>
                      </p:cNvPr>
                      <p:cNvPicPr/>
                      <p:nvPr/>
                    </p:nvPicPr>
                    <p:blipFill>
                      <a:blip r:embed="rId9"/>
                      <a:stretch>
                        <a:fillRect/>
                      </a:stretch>
                    </p:blipFill>
                    <p:spPr>
                      <a:xfrm>
                        <a:off x="2312424" y="5352400"/>
                        <a:ext cx="2008109" cy="717181"/>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FE80E02E-3A48-4EC5-BB06-4494E23446CE}"/>
              </a:ext>
            </a:extLst>
          </p:cNvPr>
          <p:cNvGraphicFramePr>
            <a:graphicFrameLocks noChangeAspect="1"/>
          </p:cNvGraphicFramePr>
          <p:nvPr/>
        </p:nvGraphicFramePr>
        <p:xfrm>
          <a:off x="4530837" y="4906313"/>
          <a:ext cx="6063584" cy="1565721"/>
        </p:xfrm>
        <a:graphic>
          <a:graphicData uri="http://schemas.openxmlformats.org/presentationml/2006/ole">
            <mc:AlternateContent xmlns:mc="http://schemas.openxmlformats.org/markup-compatibility/2006">
              <mc:Choice xmlns:v="urn:schemas-microsoft-com:vml" Requires="v">
                <p:oleObj spid="_x0000_s87989" name="Equation" r:id="rId10" imgW="2361960" imgH="609480" progId="Equation.DSMT4">
                  <p:embed/>
                </p:oleObj>
              </mc:Choice>
              <mc:Fallback>
                <p:oleObj name="Equation" r:id="rId10" imgW="2361960" imgH="609480" progId="Equation.DSMT4">
                  <p:embed/>
                  <p:pic>
                    <p:nvPicPr>
                      <p:cNvPr id="14" name="对象 13">
                        <a:extLst>
                          <a:ext uri="{FF2B5EF4-FFF2-40B4-BE49-F238E27FC236}">
                            <a16:creationId xmlns:a16="http://schemas.microsoft.com/office/drawing/2014/main" id="{FE80E02E-3A48-4EC5-BB06-4494E23446CE}"/>
                          </a:ext>
                        </a:extLst>
                      </p:cNvPr>
                      <p:cNvPicPr/>
                      <p:nvPr/>
                    </p:nvPicPr>
                    <p:blipFill>
                      <a:blip r:embed="rId11"/>
                      <a:stretch>
                        <a:fillRect/>
                      </a:stretch>
                    </p:blipFill>
                    <p:spPr>
                      <a:xfrm>
                        <a:off x="4530837" y="4906313"/>
                        <a:ext cx="6063584" cy="1565721"/>
                      </a:xfrm>
                      <a:prstGeom prst="rect">
                        <a:avLst/>
                      </a:prstGeom>
                    </p:spPr>
                  </p:pic>
                </p:oleObj>
              </mc:Fallback>
            </mc:AlternateContent>
          </a:graphicData>
        </a:graphic>
      </p:graphicFrame>
    </p:spTree>
    <p:extLst>
      <p:ext uri="{BB962C8B-B14F-4D97-AF65-F5344CB8AC3E}">
        <p14:creationId xmlns:p14="http://schemas.microsoft.com/office/powerpoint/2010/main" val="22966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4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4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0" y="3120263"/>
            <a:ext cx="1013927"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sRGB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XYZ</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 name="对象 2">
            <a:extLst>
              <a:ext uri="{FF2B5EF4-FFF2-40B4-BE49-F238E27FC236}">
                <a16:creationId xmlns:a16="http://schemas.microsoft.com/office/drawing/2014/main" id="{40BD7846-53CD-43E5-85FA-E42D1E619AB6}"/>
              </a:ext>
            </a:extLst>
          </p:cNvPr>
          <p:cNvGraphicFramePr>
            <a:graphicFrameLocks noChangeAspect="1"/>
          </p:cNvGraphicFramePr>
          <p:nvPr>
            <p:extLst>
              <p:ext uri="{D42A27DB-BD31-4B8C-83A1-F6EECF244321}">
                <p14:modId xmlns:p14="http://schemas.microsoft.com/office/powerpoint/2010/main" val="970484248"/>
              </p:ext>
            </p:extLst>
          </p:nvPr>
        </p:nvGraphicFramePr>
        <p:xfrm>
          <a:off x="1846645" y="4844932"/>
          <a:ext cx="2855913" cy="1860550"/>
        </p:xfrm>
        <a:graphic>
          <a:graphicData uri="http://schemas.openxmlformats.org/presentationml/2006/ole">
            <mc:AlternateContent xmlns:mc="http://schemas.openxmlformats.org/markup-compatibility/2006">
              <mc:Choice xmlns:v="urn:schemas-microsoft-com:vml" Requires="v">
                <p:oleObj spid="_x0000_s84939" name="Equation" r:id="rId4" imgW="1091880" imgH="711000" progId="Equation.DSMT4">
                  <p:embed/>
                </p:oleObj>
              </mc:Choice>
              <mc:Fallback>
                <p:oleObj name="Equation" r:id="rId4" imgW="1091880" imgH="711000" progId="Equation.DSMT4">
                  <p:embed/>
                  <p:pic>
                    <p:nvPicPr>
                      <p:cNvPr id="3" name="对象 2">
                        <a:extLst>
                          <a:ext uri="{FF2B5EF4-FFF2-40B4-BE49-F238E27FC236}">
                            <a16:creationId xmlns:a16="http://schemas.microsoft.com/office/drawing/2014/main" id="{40BD7846-53CD-43E5-85FA-E42D1E619AB6}"/>
                          </a:ext>
                        </a:extLst>
                      </p:cNvPr>
                      <p:cNvPicPr/>
                      <p:nvPr/>
                    </p:nvPicPr>
                    <p:blipFill>
                      <a:blip r:embed="rId5"/>
                      <a:stretch>
                        <a:fillRect/>
                      </a:stretch>
                    </p:blipFill>
                    <p:spPr>
                      <a:xfrm>
                        <a:off x="1846645" y="4844932"/>
                        <a:ext cx="2855913" cy="186055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4743238-8957-43F3-88B6-4ECB4A0BC06E}"/>
              </a:ext>
            </a:extLst>
          </p:cNvPr>
          <p:cNvGraphicFramePr>
            <a:graphicFrameLocks noChangeAspect="1"/>
          </p:cNvGraphicFramePr>
          <p:nvPr>
            <p:extLst>
              <p:ext uri="{D42A27DB-BD31-4B8C-83A1-F6EECF244321}">
                <p14:modId xmlns:p14="http://schemas.microsoft.com/office/powerpoint/2010/main" val="1049054834"/>
              </p:ext>
            </p:extLst>
          </p:nvPr>
        </p:nvGraphicFramePr>
        <p:xfrm>
          <a:off x="5184775" y="4868745"/>
          <a:ext cx="6653213" cy="1817687"/>
        </p:xfrm>
        <a:graphic>
          <a:graphicData uri="http://schemas.openxmlformats.org/presentationml/2006/ole">
            <mc:AlternateContent xmlns:mc="http://schemas.openxmlformats.org/markup-compatibility/2006">
              <mc:Choice xmlns:v="urn:schemas-microsoft-com:vml" Requires="v">
                <p:oleObj spid="_x0000_s84940" name="Equation" r:id="rId6" imgW="2603160" imgH="711000" progId="Equation.DSMT4">
                  <p:embed/>
                </p:oleObj>
              </mc:Choice>
              <mc:Fallback>
                <p:oleObj name="Equation" r:id="rId6" imgW="2603160" imgH="711000" progId="Equation.DSMT4">
                  <p:embed/>
                  <p:pic>
                    <p:nvPicPr>
                      <p:cNvPr id="11" name="对象 10">
                        <a:extLst>
                          <a:ext uri="{FF2B5EF4-FFF2-40B4-BE49-F238E27FC236}">
                            <a16:creationId xmlns:a16="http://schemas.microsoft.com/office/drawing/2014/main" id="{D4743238-8957-43F3-88B6-4ECB4A0BC06E}"/>
                          </a:ext>
                        </a:extLst>
                      </p:cNvPr>
                      <p:cNvPicPr/>
                      <p:nvPr/>
                    </p:nvPicPr>
                    <p:blipFill>
                      <a:blip r:embed="rId7"/>
                      <a:stretch>
                        <a:fillRect/>
                      </a:stretch>
                    </p:blipFill>
                    <p:spPr>
                      <a:xfrm>
                        <a:off x="5184775" y="4868745"/>
                        <a:ext cx="6653213" cy="1817687"/>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5792DCC-8B89-4C7D-8626-C976B0FF6BC7}"/>
              </a:ext>
            </a:extLst>
          </p:cNvPr>
          <p:cNvGraphicFramePr>
            <a:graphicFrameLocks noChangeAspect="1"/>
          </p:cNvGraphicFramePr>
          <p:nvPr>
            <p:extLst>
              <p:ext uri="{D42A27DB-BD31-4B8C-83A1-F6EECF244321}">
                <p14:modId xmlns:p14="http://schemas.microsoft.com/office/powerpoint/2010/main" val="368151381"/>
              </p:ext>
            </p:extLst>
          </p:nvPr>
        </p:nvGraphicFramePr>
        <p:xfrm>
          <a:off x="2205038" y="3307098"/>
          <a:ext cx="2224087" cy="750887"/>
        </p:xfrm>
        <a:graphic>
          <a:graphicData uri="http://schemas.openxmlformats.org/presentationml/2006/ole">
            <mc:AlternateContent xmlns:mc="http://schemas.openxmlformats.org/markup-compatibility/2006">
              <mc:Choice xmlns:v="urn:schemas-microsoft-com:vml" Requires="v">
                <p:oleObj spid="_x0000_s84941" name="Equation" r:id="rId8" imgW="787320" imgH="266400" progId="Equation.DSMT4">
                  <p:embed/>
                </p:oleObj>
              </mc:Choice>
              <mc:Fallback>
                <p:oleObj name="Equation" r:id="rId8" imgW="787320" imgH="266400" progId="Equation.DSMT4">
                  <p:embed/>
                  <p:pic>
                    <p:nvPicPr>
                      <p:cNvPr id="13" name="对象 12">
                        <a:extLst>
                          <a:ext uri="{FF2B5EF4-FFF2-40B4-BE49-F238E27FC236}">
                            <a16:creationId xmlns:a16="http://schemas.microsoft.com/office/drawing/2014/main" id="{55792DCC-8B89-4C7D-8626-C976B0FF6BC7}"/>
                          </a:ext>
                        </a:extLst>
                      </p:cNvPr>
                      <p:cNvPicPr/>
                      <p:nvPr/>
                    </p:nvPicPr>
                    <p:blipFill>
                      <a:blip r:embed="rId9"/>
                      <a:stretch>
                        <a:fillRect/>
                      </a:stretch>
                    </p:blipFill>
                    <p:spPr>
                      <a:xfrm>
                        <a:off x="2205038" y="3307098"/>
                        <a:ext cx="2224087" cy="75088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FE80E02E-3A48-4EC5-BB06-4494E23446CE}"/>
              </a:ext>
            </a:extLst>
          </p:cNvPr>
          <p:cNvGraphicFramePr>
            <a:graphicFrameLocks noChangeAspect="1"/>
          </p:cNvGraphicFramePr>
          <p:nvPr>
            <p:extLst>
              <p:ext uri="{D42A27DB-BD31-4B8C-83A1-F6EECF244321}">
                <p14:modId xmlns:p14="http://schemas.microsoft.com/office/powerpoint/2010/main" val="3327738325"/>
              </p:ext>
            </p:extLst>
          </p:nvPr>
        </p:nvGraphicFramePr>
        <p:xfrm>
          <a:off x="4562160" y="2521285"/>
          <a:ext cx="5183188" cy="2282825"/>
        </p:xfrm>
        <a:graphic>
          <a:graphicData uri="http://schemas.openxmlformats.org/presentationml/2006/ole">
            <mc:AlternateContent xmlns:mc="http://schemas.openxmlformats.org/markup-compatibility/2006">
              <mc:Choice xmlns:v="urn:schemas-microsoft-com:vml" Requires="v">
                <p:oleObj spid="_x0000_s84942" name="Equation" r:id="rId10" imgW="2019240" imgH="888840" progId="Equation.DSMT4">
                  <p:embed/>
                </p:oleObj>
              </mc:Choice>
              <mc:Fallback>
                <p:oleObj name="Equation" r:id="rId10" imgW="2019240" imgH="888840" progId="Equation.DSMT4">
                  <p:embed/>
                  <p:pic>
                    <p:nvPicPr>
                      <p:cNvPr id="13" name="对象 12">
                        <a:extLst>
                          <a:ext uri="{FF2B5EF4-FFF2-40B4-BE49-F238E27FC236}">
                            <a16:creationId xmlns:a16="http://schemas.microsoft.com/office/drawing/2014/main" id="{55792DCC-8B89-4C7D-8626-C976B0FF6BC7}"/>
                          </a:ext>
                        </a:extLst>
                      </p:cNvPr>
                      <p:cNvPicPr/>
                      <p:nvPr/>
                    </p:nvPicPr>
                    <p:blipFill>
                      <a:blip r:embed="rId11"/>
                      <a:stretch>
                        <a:fillRect/>
                      </a:stretch>
                    </p:blipFill>
                    <p:spPr>
                      <a:xfrm>
                        <a:off x="4562160" y="2521285"/>
                        <a:ext cx="5183188" cy="2282825"/>
                      </a:xfrm>
                      <a:prstGeom prst="rect">
                        <a:avLst/>
                      </a:prstGeom>
                    </p:spPr>
                  </p:pic>
                </p:oleObj>
              </mc:Fallback>
            </mc:AlternateContent>
          </a:graphicData>
        </a:graphic>
      </p:graphicFrame>
    </p:spTree>
    <p:extLst>
      <p:ext uri="{BB962C8B-B14F-4D97-AF65-F5344CB8AC3E}">
        <p14:creationId xmlns:p14="http://schemas.microsoft.com/office/powerpoint/2010/main" val="63004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4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4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HSI</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18" name="对象 17">
            <a:extLst>
              <a:ext uri="{FF2B5EF4-FFF2-40B4-BE49-F238E27FC236}">
                <a16:creationId xmlns:a16="http://schemas.microsoft.com/office/drawing/2014/main" id="{00F7BCA8-D8A8-4D69-8CFE-478B1EB42A4F}"/>
              </a:ext>
            </a:extLst>
          </p:cNvPr>
          <p:cNvGraphicFramePr>
            <a:graphicFrameLocks noChangeAspect="1"/>
          </p:cNvGraphicFramePr>
          <p:nvPr>
            <p:extLst>
              <p:ext uri="{D42A27DB-BD31-4B8C-83A1-F6EECF244321}">
                <p14:modId xmlns:p14="http://schemas.microsoft.com/office/powerpoint/2010/main" val="1963824803"/>
              </p:ext>
            </p:extLst>
          </p:nvPr>
        </p:nvGraphicFramePr>
        <p:xfrm>
          <a:off x="2142608" y="2447402"/>
          <a:ext cx="6134477" cy="2744708"/>
        </p:xfrm>
        <a:graphic>
          <a:graphicData uri="http://schemas.openxmlformats.org/presentationml/2006/ole">
            <mc:AlternateContent xmlns:mc="http://schemas.openxmlformats.org/markup-compatibility/2006">
              <mc:Choice xmlns:v="urn:schemas-microsoft-com:vml" Requires="v">
                <p:oleObj spid="_x0000_s124344" name="Equation" r:id="rId4" imgW="2666880" imgH="1193760" progId="Equation.DSMT4">
                  <p:embed/>
                </p:oleObj>
              </mc:Choice>
              <mc:Fallback>
                <p:oleObj name="Equation" r:id="rId4" imgW="2666880" imgH="1193760" progId="Equation.DSMT4">
                  <p:embed/>
                  <p:pic>
                    <p:nvPicPr>
                      <p:cNvPr id="58" name="对象 57">
                        <a:extLst>
                          <a:ext uri="{FF2B5EF4-FFF2-40B4-BE49-F238E27FC236}">
                            <a16:creationId xmlns:a16="http://schemas.microsoft.com/office/drawing/2014/main" id="{50FCDEE7-D1ED-4378-A06F-F904F3EBF71E}"/>
                          </a:ext>
                        </a:extLst>
                      </p:cNvPr>
                      <p:cNvPicPr/>
                      <p:nvPr/>
                    </p:nvPicPr>
                    <p:blipFill>
                      <a:blip r:embed="rId5"/>
                      <a:stretch>
                        <a:fillRect/>
                      </a:stretch>
                    </p:blipFill>
                    <p:spPr>
                      <a:xfrm>
                        <a:off x="2142608" y="2447402"/>
                        <a:ext cx="6134477" cy="274470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34D2A63-14D3-47B5-87AE-8B5BAE0B5B3D}"/>
              </a:ext>
            </a:extLst>
          </p:cNvPr>
          <p:cNvGraphicFramePr>
            <a:graphicFrameLocks noChangeAspect="1"/>
          </p:cNvGraphicFramePr>
          <p:nvPr>
            <p:extLst>
              <p:ext uri="{D42A27DB-BD31-4B8C-83A1-F6EECF244321}">
                <p14:modId xmlns:p14="http://schemas.microsoft.com/office/powerpoint/2010/main" val="4151815406"/>
              </p:ext>
            </p:extLst>
          </p:nvPr>
        </p:nvGraphicFramePr>
        <p:xfrm>
          <a:off x="2142608" y="4958826"/>
          <a:ext cx="4703383" cy="905647"/>
        </p:xfrm>
        <a:graphic>
          <a:graphicData uri="http://schemas.openxmlformats.org/presentationml/2006/ole">
            <mc:AlternateContent xmlns:mc="http://schemas.openxmlformats.org/markup-compatibility/2006">
              <mc:Choice xmlns:v="urn:schemas-microsoft-com:vml" Requires="v">
                <p:oleObj spid="_x0000_s124345" name="Equation" r:id="rId6" imgW="2044440" imgH="393480" progId="Equation.DSMT4">
                  <p:embed/>
                </p:oleObj>
              </mc:Choice>
              <mc:Fallback>
                <p:oleObj name="Equation" r:id="rId6" imgW="2044440" imgH="393480" progId="Equation.DSMT4">
                  <p:embed/>
                  <p:pic>
                    <p:nvPicPr>
                      <p:cNvPr id="59" name="对象 58">
                        <a:extLst>
                          <a:ext uri="{FF2B5EF4-FFF2-40B4-BE49-F238E27FC236}">
                            <a16:creationId xmlns:a16="http://schemas.microsoft.com/office/drawing/2014/main" id="{E206A8E3-4B23-49F1-B273-3012E23E86DB}"/>
                          </a:ext>
                        </a:extLst>
                      </p:cNvPr>
                      <p:cNvPicPr/>
                      <p:nvPr/>
                    </p:nvPicPr>
                    <p:blipFill>
                      <a:blip r:embed="rId7"/>
                      <a:stretch>
                        <a:fillRect/>
                      </a:stretch>
                    </p:blipFill>
                    <p:spPr>
                      <a:xfrm>
                        <a:off x="2142608" y="4958826"/>
                        <a:ext cx="4703383" cy="90564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D8538CF-674F-44D5-B7FC-B00261CE486D}"/>
              </a:ext>
            </a:extLst>
          </p:cNvPr>
          <p:cNvGraphicFramePr>
            <a:graphicFrameLocks noChangeAspect="1"/>
          </p:cNvGraphicFramePr>
          <p:nvPr>
            <p:extLst>
              <p:ext uri="{D42A27DB-BD31-4B8C-83A1-F6EECF244321}">
                <p14:modId xmlns:p14="http://schemas.microsoft.com/office/powerpoint/2010/main" val="1106184631"/>
              </p:ext>
            </p:extLst>
          </p:nvPr>
        </p:nvGraphicFramePr>
        <p:xfrm>
          <a:off x="2142609" y="5926293"/>
          <a:ext cx="2046249" cy="905647"/>
        </p:xfrm>
        <a:graphic>
          <a:graphicData uri="http://schemas.openxmlformats.org/presentationml/2006/ole">
            <mc:AlternateContent xmlns:mc="http://schemas.openxmlformats.org/markup-compatibility/2006">
              <mc:Choice xmlns:v="urn:schemas-microsoft-com:vml" Requires="v">
                <p:oleObj spid="_x0000_s124346" name="Equation" r:id="rId8" imgW="888840" imgH="393480" progId="Equation.DSMT4">
                  <p:embed/>
                </p:oleObj>
              </mc:Choice>
              <mc:Fallback>
                <p:oleObj name="Equation" r:id="rId8" imgW="888840" imgH="393480" progId="Equation.DSMT4">
                  <p:embed/>
                  <p:pic>
                    <p:nvPicPr>
                      <p:cNvPr id="60" name="对象 59">
                        <a:extLst>
                          <a:ext uri="{FF2B5EF4-FFF2-40B4-BE49-F238E27FC236}">
                            <a16:creationId xmlns:a16="http://schemas.microsoft.com/office/drawing/2014/main" id="{EB2C6115-1FD7-46D4-AF3F-CC2E80C719CA}"/>
                          </a:ext>
                        </a:extLst>
                      </p:cNvPr>
                      <p:cNvPicPr/>
                      <p:nvPr/>
                    </p:nvPicPr>
                    <p:blipFill>
                      <a:blip r:embed="rId9"/>
                      <a:stretch>
                        <a:fillRect/>
                      </a:stretch>
                    </p:blipFill>
                    <p:spPr>
                      <a:xfrm>
                        <a:off x="2142609" y="5926293"/>
                        <a:ext cx="2046249" cy="905647"/>
                      </a:xfrm>
                      <a:prstGeom prst="rect">
                        <a:avLst/>
                      </a:prstGeom>
                    </p:spPr>
                  </p:pic>
                </p:oleObj>
              </mc:Fallback>
            </mc:AlternateContent>
          </a:graphicData>
        </a:graphic>
      </p:graphicFrame>
      <p:sp>
        <p:nvSpPr>
          <p:cNvPr id="21" name="TextBox 16">
            <a:extLst>
              <a:ext uri="{FF2B5EF4-FFF2-40B4-BE49-F238E27FC236}">
                <a16:creationId xmlns:a16="http://schemas.microsoft.com/office/drawing/2014/main" id="{C2F78E77-ABC8-4188-8F2A-D1E4C77DD626}"/>
              </a:ext>
            </a:extLst>
          </p:cNvPr>
          <p:cNvSpPr txBox="1"/>
          <p:nvPr/>
        </p:nvSpPr>
        <p:spPr>
          <a:xfrm>
            <a:off x="8382845" y="5427221"/>
            <a:ext cx="2160240" cy="954107"/>
          </a:xfrm>
          <a:prstGeom prst="rect">
            <a:avLst/>
          </a:prstGeom>
          <a:noFill/>
        </p:spPr>
        <p:txBody>
          <a:bodyPr wrap="square" rtlCol="0">
            <a:spAutoFit/>
          </a:bodyPr>
          <a:lstStyle/>
          <a:p>
            <a:pPr algn="just"/>
            <a:r>
              <a:rPr lang="zh-CN" altLang="en-US" sz="2800" b="1" i="1" dirty="0">
                <a:solidFill>
                  <a:srgbClr val="FF0000"/>
                </a:solidFill>
                <a:effectLst>
                  <a:outerShdw blurRad="38100" dist="38100" dir="2700000" algn="tl">
                    <a:srgbClr val="000000">
                      <a:alpha val="43137"/>
                    </a:srgbClr>
                  </a:outerShdw>
                </a:effectLst>
                <a:latin typeface="+mn-ea"/>
              </a:rPr>
              <a:t>能较好的保留颜色细节</a:t>
            </a:r>
            <a:endParaRPr lang="en-US" altLang="zh-CN" sz="2800" b="1" dirty="0">
              <a:solidFill>
                <a:srgbClr val="FF0000"/>
              </a:solidFill>
              <a:latin typeface="+mn-ea"/>
            </a:endParaRPr>
          </a:p>
        </p:txBody>
      </p:sp>
      <p:sp>
        <p:nvSpPr>
          <p:cNvPr id="24" name="文本框 23">
            <a:extLst>
              <a:ext uri="{FF2B5EF4-FFF2-40B4-BE49-F238E27FC236}">
                <a16:creationId xmlns:a16="http://schemas.microsoft.com/office/drawing/2014/main" id="{7D41FE1E-6C0B-490B-AD0A-084DA4E13E81}"/>
              </a:ext>
            </a:extLst>
          </p:cNvPr>
          <p:cNvSpPr txBox="1"/>
          <p:nvPr/>
        </p:nvSpPr>
        <p:spPr>
          <a:xfrm>
            <a:off x="6709464" y="1972883"/>
            <a:ext cx="2791888"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几何推导法</a:t>
            </a:r>
          </a:p>
        </p:txBody>
      </p:sp>
    </p:spTree>
    <p:extLst>
      <p:ext uri="{BB962C8B-B14F-4D97-AF65-F5344CB8AC3E}">
        <p14:creationId xmlns:p14="http://schemas.microsoft.com/office/powerpoint/2010/main" val="254267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HSI</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sp>
        <p:nvSpPr>
          <p:cNvPr id="24" name="文本框 23">
            <a:extLst>
              <a:ext uri="{FF2B5EF4-FFF2-40B4-BE49-F238E27FC236}">
                <a16:creationId xmlns:a16="http://schemas.microsoft.com/office/drawing/2014/main" id="{7D41FE1E-6C0B-490B-AD0A-084DA4E13E81}"/>
              </a:ext>
            </a:extLst>
          </p:cNvPr>
          <p:cNvSpPr txBox="1"/>
          <p:nvPr/>
        </p:nvSpPr>
        <p:spPr>
          <a:xfrm>
            <a:off x="6709464" y="1972883"/>
            <a:ext cx="2791888"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方法</a:t>
            </a:r>
            <a:r>
              <a:rPr lang="en-US" altLang="zh-CN"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坐标变换法</a:t>
            </a:r>
          </a:p>
        </p:txBody>
      </p:sp>
      <p:graphicFrame>
        <p:nvGraphicFramePr>
          <p:cNvPr id="13" name="对象 12">
            <a:extLst>
              <a:ext uri="{FF2B5EF4-FFF2-40B4-BE49-F238E27FC236}">
                <a16:creationId xmlns:a16="http://schemas.microsoft.com/office/drawing/2014/main" id="{739F0E37-CC5A-447F-A55C-89BF3B703ADF}"/>
              </a:ext>
            </a:extLst>
          </p:cNvPr>
          <p:cNvGraphicFramePr>
            <a:graphicFrameLocks noChangeAspect="1"/>
          </p:cNvGraphicFramePr>
          <p:nvPr>
            <p:extLst>
              <p:ext uri="{D42A27DB-BD31-4B8C-83A1-F6EECF244321}">
                <p14:modId xmlns:p14="http://schemas.microsoft.com/office/powerpoint/2010/main" val="3396062257"/>
              </p:ext>
            </p:extLst>
          </p:nvPr>
        </p:nvGraphicFramePr>
        <p:xfrm>
          <a:off x="3004348" y="2481769"/>
          <a:ext cx="4126705" cy="2373885"/>
        </p:xfrm>
        <a:graphic>
          <a:graphicData uri="http://schemas.openxmlformats.org/presentationml/2006/ole">
            <mc:AlternateContent xmlns:mc="http://schemas.openxmlformats.org/markup-compatibility/2006">
              <mc:Choice xmlns:v="urn:schemas-microsoft-com:vml" Requires="v">
                <p:oleObj spid="_x0000_s123322" name="Equation" r:id="rId4" imgW="1765080" imgH="1015920" progId="Equation.DSMT4">
                  <p:embed/>
                </p:oleObj>
              </mc:Choice>
              <mc:Fallback>
                <p:oleObj name="Equation" r:id="rId4" imgW="1765080" imgH="1015920" progId="Equation.DSMT4">
                  <p:embed/>
                  <p:pic>
                    <p:nvPicPr>
                      <p:cNvPr id="62" name="对象 61">
                        <a:extLst>
                          <a:ext uri="{FF2B5EF4-FFF2-40B4-BE49-F238E27FC236}">
                            <a16:creationId xmlns:a16="http://schemas.microsoft.com/office/drawing/2014/main" id="{1319C45C-ACF3-49EA-9A2B-66D14099C1E6}"/>
                          </a:ext>
                        </a:extLst>
                      </p:cNvPr>
                      <p:cNvPicPr/>
                      <p:nvPr/>
                    </p:nvPicPr>
                    <p:blipFill>
                      <a:blip r:embed="rId5"/>
                      <a:stretch>
                        <a:fillRect/>
                      </a:stretch>
                    </p:blipFill>
                    <p:spPr>
                      <a:xfrm>
                        <a:off x="3004348" y="2481769"/>
                        <a:ext cx="4126705" cy="237388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BBEF63-BF95-4A70-AE2B-7922DEFE3BD4}"/>
              </a:ext>
            </a:extLst>
          </p:cNvPr>
          <p:cNvGraphicFramePr>
            <a:graphicFrameLocks noChangeAspect="1"/>
          </p:cNvGraphicFramePr>
          <p:nvPr>
            <p:extLst>
              <p:ext uri="{D42A27DB-BD31-4B8C-83A1-F6EECF244321}">
                <p14:modId xmlns:p14="http://schemas.microsoft.com/office/powerpoint/2010/main" val="1941672777"/>
              </p:ext>
            </p:extLst>
          </p:nvPr>
        </p:nvGraphicFramePr>
        <p:xfrm>
          <a:off x="3004348" y="5011306"/>
          <a:ext cx="5249111" cy="978363"/>
        </p:xfrm>
        <a:graphic>
          <a:graphicData uri="http://schemas.openxmlformats.org/presentationml/2006/ole">
            <mc:AlternateContent xmlns:mc="http://schemas.openxmlformats.org/markup-compatibility/2006">
              <mc:Choice xmlns:v="urn:schemas-microsoft-com:vml" Requires="v">
                <p:oleObj spid="_x0000_s123323" name="Equation" r:id="rId6" imgW="2247840" imgH="419040" progId="Equation.DSMT4">
                  <p:embed/>
                </p:oleObj>
              </mc:Choice>
              <mc:Fallback>
                <p:oleObj name="Equation" r:id="rId6" imgW="2247840" imgH="419040" progId="Equation.DSMT4">
                  <p:embed/>
                  <p:pic>
                    <p:nvPicPr>
                      <p:cNvPr id="63" name="对象 62">
                        <a:extLst>
                          <a:ext uri="{FF2B5EF4-FFF2-40B4-BE49-F238E27FC236}">
                            <a16:creationId xmlns:a16="http://schemas.microsoft.com/office/drawing/2014/main" id="{A63F5D99-9776-49E1-9662-81821214A49C}"/>
                          </a:ext>
                        </a:extLst>
                      </p:cNvPr>
                      <p:cNvPicPr/>
                      <p:nvPr/>
                    </p:nvPicPr>
                    <p:blipFill>
                      <a:blip r:embed="rId7"/>
                      <a:stretch>
                        <a:fillRect/>
                      </a:stretch>
                    </p:blipFill>
                    <p:spPr>
                      <a:xfrm>
                        <a:off x="3004348" y="5011306"/>
                        <a:ext cx="5249111" cy="97836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30D9C55D-B97E-4701-A3AC-5EECA3A2AB0C}"/>
              </a:ext>
            </a:extLst>
          </p:cNvPr>
          <p:cNvGraphicFramePr>
            <a:graphicFrameLocks noChangeAspect="1"/>
          </p:cNvGraphicFramePr>
          <p:nvPr>
            <p:extLst>
              <p:ext uri="{D42A27DB-BD31-4B8C-83A1-F6EECF244321}">
                <p14:modId xmlns:p14="http://schemas.microsoft.com/office/powerpoint/2010/main" val="4185036134"/>
              </p:ext>
            </p:extLst>
          </p:nvPr>
        </p:nvGraphicFramePr>
        <p:xfrm>
          <a:off x="8879631" y="5011306"/>
          <a:ext cx="2078319" cy="980233"/>
        </p:xfrm>
        <a:graphic>
          <a:graphicData uri="http://schemas.openxmlformats.org/presentationml/2006/ole">
            <mc:AlternateContent xmlns:mc="http://schemas.openxmlformats.org/markup-compatibility/2006">
              <mc:Choice xmlns:v="urn:schemas-microsoft-com:vml" Requires="v">
                <p:oleObj spid="_x0000_s123324" name="Equation" r:id="rId8" imgW="888840" imgH="419040" progId="Equation.DSMT4">
                  <p:embed/>
                </p:oleObj>
              </mc:Choice>
              <mc:Fallback>
                <p:oleObj name="Equation" r:id="rId8" imgW="888840" imgH="419040" progId="Equation.DSMT4">
                  <p:embed/>
                  <p:pic>
                    <p:nvPicPr>
                      <p:cNvPr id="64" name="对象 63">
                        <a:extLst>
                          <a:ext uri="{FF2B5EF4-FFF2-40B4-BE49-F238E27FC236}">
                            <a16:creationId xmlns:a16="http://schemas.microsoft.com/office/drawing/2014/main" id="{7D0590FE-F362-482F-AD24-F7B0F4452D51}"/>
                          </a:ext>
                        </a:extLst>
                      </p:cNvPr>
                      <p:cNvPicPr/>
                      <p:nvPr/>
                    </p:nvPicPr>
                    <p:blipFill>
                      <a:blip r:embed="rId9"/>
                      <a:stretch>
                        <a:fillRect/>
                      </a:stretch>
                    </p:blipFill>
                    <p:spPr>
                      <a:xfrm>
                        <a:off x="8879631" y="5011306"/>
                        <a:ext cx="2078319" cy="980233"/>
                      </a:xfrm>
                      <a:prstGeom prst="rect">
                        <a:avLst/>
                      </a:prstGeom>
                    </p:spPr>
                  </p:pic>
                </p:oleObj>
              </mc:Fallback>
            </mc:AlternateContent>
          </a:graphicData>
        </a:graphic>
      </p:graphicFrame>
      <p:sp>
        <p:nvSpPr>
          <p:cNvPr id="23" name="TextBox 16">
            <a:extLst>
              <a:ext uri="{FF2B5EF4-FFF2-40B4-BE49-F238E27FC236}">
                <a16:creationId xmlns:a16="http://schemas.microsoft.com/office/drawing/2014/main" id="{EACB992D-FCAE-4250-BE6C-A5F6E71E2329}"/>
              </a:ext>
            </a:extLst>
          </p:cNvPr>
          <p:cNvSpPr txBox="1"/>
          <p:nvPr/>
        </p:nvSpPr>
        <p:spPr>
          <a:xfrm>
            <a:off x="8702566" y="3191657"/>
            <a:ext cx="2160240" cy="954107"/>
          </a:xfrm>
          <a:prstGeom prst="rect">
            <a:avLst/>
          </a:prstGeom>
          <a:noFill/>
        </p:spPr>
        <p:txBody>
          <a:bodyPr wrap="square" rtlCol="0">
            <a:spAutoFit/>
          </a:bodyPr>
          <a:lstStyle/>
          <a:p>
            <a:pPr algn="just"/>
            <a:r>
              <a:rPr lang="zh-CN" altLang="en-US" sz="2800" b="1" i="1" dirty="0">
                <a:solidFill>
                  <a:srgbClr val="FF0000"/>
                </a:solidFill>
                <a:effectLst>
                  <a:outerShdw blurRad="38100" dist="38100" dir="2700000" algn="tl">
                    <a:srgbClr val="000000">
                      <a:alpha val="43137"/>
                    </a:srgbClr>
                  </a:outerShdw>
                </a:effectLst>
                <a:latin typeface="+mn-ea"/>
              </a:rPr>
              <a:t>有较好的数据精度</a:t>
            </a:r>
            <a:endParaRPr lang="en-US" altLang="zh-CN" sz="2800" b="1" dirty="0">
              <a:solidFill>
                <a:srgbClr val="FF0000"/>
              </a:solidFill>
              <a:latin typeface="+mn-ea"/>
            </a:endParaRPr>
          </a:p>
        </p:txBody>
      </p:sp>
    </p:spTree>
    <p:extLst>
      <p:ext uri="{BB962C8B-B14F-4D97-AF65-F5344CB8AC3E}">
        <p14:creationId xmlns:p14="http://schemas.microsoft.com/office/powerpoint/2010/main" val="287087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HSI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18" name="对象 17">
            <a:extLst>
              <a:ext uri="{FF2B5EF4-FFF2-40B4-BE49-F238E27FC236}">
                <a16:creationId xmlns:a16="http://schemas.microsoft.com/office/drawing/2014/main" id="{80C0B4B0-1356-4E8E-A969-7690D67DD2E5}"/>
              </a:ext>
            </a:extLst>
          </p:cNvPr>
          <p:cNvGraphicFramePr>
            <a:graphicFrameLocks noChangeAspect="1"/>
          </p:cNvGraphicFramePr>
          <p:nvPr>
            <p:extLst>
              <p:ext uri="{D42A27DB-BD31-4B8C-83A1-F6EECF244321}">
                <p14:modId xmlns:p14="http://schemas.microsoft.com/office/powerpoint/2010/main" val="1371286679"/>
              </p:ext>
            </p:extLst>
          </p:nvPr>
        </p:nvGraphicFramePr>
        <p:xfrm>
          <a:off x="2544733" y="2623702"/>
          <a:ext cx="4251326" cy="1721524"/>
        </p:xfrm>
        <a:graphic>
          <a:graphicData uri="http://schemas.openxmlformats.org/presentationml/2006/ole">
            <mc:AlternateContent xmlns:mc="http://schemas.openxmlformats.org/markup-compatibility/2006">
              <mc:Choice xmlns:v="urn:schemas-microsoft-com:vml" Requires="v">
                <p:oleObj spid="_x0000_s147198" name="Equation" r:id="rId4" imgW="1942920" imgH="787320" progId="Equation.DSMT4">
                  <p:embed/>
                </p:oleObj>
              </mc:Choice>
              <mc:Fallback>
                <p:oleObj name="Equation" r:id="rId4" imgW="1942920" imgH="787320" progId="Equation.DSMT4">
                  <p:embed/>
                  <p:pic>
                    <p:nvPicPr>
                      <p:cNvPr id="67" name="对象 66">
                        <a:extLst>
                          <a:ext uri="{FF2B5EF4-FFF2-40B4-BE49-F238E27FC236}">
                            <a16:creationId xmlns:a16="http://schemas.microsoft.com/office/drawing/2014/main" id="{4CE367B6-D267-4870-99CD-80F2BAF088B8}"/>
                          </a:ext>
                        </a:extLst>
                      </p:cNvPr>
                      <p:cNvPicPr/>
                      <p:nvPr/>
                    </p:nvPicPr>
                    <p:blipFill>
                      <a:blip r:embed="rId5"/>
                      <a:stretch>
                        <a:fillRect/>
                      </a:stretch>
                    </p:blipFill>
                    <p:spPr>
                      <a:xfrm>
                        <a:off x="2544733" y="2623702"/>
                        <a:ext cx="4251326" cy="1721524"/>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5ED12285-06F5-480A-9269-16D5BFCDDDC8}"/>
              </a:ext>
            </a:extLst>
          </p:cNvPr>
          <p:cNvGrpSpPr/>
          <p:nvPr/>
        </p:nvGrpSpPr>
        <p:grpSpPr>
          <a:xfrm>
            <a:off x="2544733" y="4356136"/>
            <a:ext cx="3719433" cy="2320005"/>
            <a:chOff x="2544733" y="4356136"/>
            <a:chExt cx="3360819" cy="2096319"/>
          </a:xfrm>
        </p:grpSpPr>
        <p:graphicFrame>
          <p:nvGraphicFramePr>
            <p:cNvPr id="17" name="对象 16">
              <a:extLst>
                <a:ext uri="{FF2B5EF4-FFF2-40B4-BE49-F238E27FC236}">
                  <a16:creationId xmlns:a16="http://schemas.microsoft.com/office/drawing/2014/main" id="{696C87E6-A1B4-4C37-B7B5-110E7295A026}"/>
                </a:ext>
              </a:extLst>
            </p:cNvPr>
            <p:cNvGraphicFramePr>
              <a:graphicFrameLocks noChangeAspect="1"/>
            </p:cNvGraphicFramePr>
            <p:nvPr>
              <p:extLst>
                <p:ext uri="{D42A27DB-BD31-4B8C-83A1-F6EECF244321}">
                  <p14:modId xmlns:p14="http://schemas.microsoft.com/office/powerpoint/2010/main" val="3413366270"/>
                </p:ext>
              </p:extLst>
            </p:nvPr>
          </p:nvGraphicFramePr>
          <p:xfrm>
            <a:off x="2544733" y="4356136"/>
            <a:ext cx="1611305" cy="444377"/>
          </p:xfrm>
          <a:graphic>
            <a:graphicData uri="http://schemas.openxmlformats.org/presentationml/2006/ole">
              <mc:AlternateContent xmlns:mc="http://schemas.openxmlformats.org/markup-compatibility/2006">
                <mc:Choice xmlns:v="urn:schemas-microsoft-com:vml" Requires="v">
                  <p:oleObj spid="_x0000_s147199" name="Equation" r:id="rId6" imgW="736560" imgH="203040" progId="Equation.DSMT4">
                    <p:embed/>
                  </p:oleObj>
                </mc:Choice>
                <mc:Fallback>
                  <p:oleObj name="Equation" r:id="rId6" imgW="736560" imgH="203040" progId="Equation.DSMT4">
                    <p:embed/>
                    <p:pic>
                      <p:nvPicPr>
                        <p:cNvPr id="66" name="对象 65">
                          <a:extLst>
                            <a:ext uri="{FF2B5EF4-FFF2-40B4-BE49-F238E27FC236}">
                              <a16:creationId xmlns:a16="http://schemas.microsoft.com/office/drawing/2014/main" id="{40DAD9F6-6524-4C02-B5FB-90EBB196EF90}"/>
                            </a:ext>
                          </a:extLst>
                        </p:cNvPr>
                        <p:cNvPicPr/>
                        <p:nvPr/>
                      </p:nvPicPr>
                      <p:blipFill>
                        <a:blip r:embed="rId7"/>
                        <a:stretch>
                          <a:fillRect/>
                        </a:stretch>
                      </p:blipFill>
                      <p:spPr>
                        <a:xfrm>
                          <a:off x="2544733" y="4356136"/>
                          <a:ext cx="1611305" cy="44437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E039F9CD-3FF2-4781-9A85-2AB5D1F7351C}"/>
                </a:ext>
              </a:extLst>
            </p:cNvPr>
            <p:cNvGraphicFramePr>
              <a:graphicFrameLocks noChangeAspect="1"/>
            </p:cNvGraphicFramePr>
            <p:nvPr>
              <p:extLst>
                <p:ext uri="{D42A27DB-BD31-4B8C-83A1-F6EECF244321}">
                  <p14:modId xmlns:p14="http://schemas.microsoft.com/office/powerpoint/2010/main" val="651903727"/>
                </p:ext>
              </p:extLst>
            </p:nvPr>
          </p:nvGraphicFramePr>
          <p:xfrm>
            <a:off x="2544733" y="4929695"/>
            <a:ext cx="3360819" cy="1000723"/>
          </p:xfrm>
          <a:graphic>
            <a:graphicData uri="http://schemas.openxmlformats.org/presentationml/2006/ole">
              <mc:AlternateContent xmlns:mc="http://schemas.openxmlformats.org/markup-compatibility/2006">
                <mc:Choice xmlns:v="urn:schemas-microsoft-com:vml" Requires="v">
                  <p:oleObj spid="_x0000_s147200" name="Equation" r:id="rId8" imgW="1536480" imgH="457200" progId="Equation.DSMT4">
                    <p:embed/>
                  </p:oleObj>
                </mc:Choice>
                <mc:Fallback>
                  <p:oleObj name="Equation" r:id="rId8" imgW="1536480" imgH="457200" progId="Equation.DSMT4">
                    <p:embed/>
                    <p:pic>
                      <p:nvPicPr>
                        <p:cNvPr id="68" name="对象 67">
                          <a:extLst>
                            <a:ext uri="{FF2B5EF4-FFF2-40B4-BE49-F238E27FC236}">
                              <a16:creationId xmlns:a16="http://schemas.microsoft.com/office/drawing/2014/main" id="{E44E9484-9750-40C2-A200-00791635BD5B}"/>
                            </a:ext>
                          </a:extLst>
                        </p:cNvPr>
                        <p:cNvPicPr/>
                        <p:nvPr/>
                      </p:nvPicPr>
                      <p:blipFill>
                        <a:blip r:embed="rId9"/>
                        <a:stretch>
                          <a:fillRect/>
                        </a:stretch>
                      </p:blipFill>
                      <p:spPr>
                        <a:xfrm>
                          <a:off x="2544733" y="4929695"/>
                          <a:ext cx="3360819" cy="100072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AA74B08C-FDA4-496D-A5AB-A525C22AAFC4}"/>
                </a:ext>
              </a:extLst>
            </p:cNvPr>
            <p:cNvGraphicFramePr>
              <a:graphicFrameLocks noChangeAspect="1"/>
            </p:cNvGraphicFramePr>
            <p:nvPr>
              <p:extLst>
                <p:ext uri="{D42A27DB-BD31-4B8C-83A1-F6EECF244321}">
                  <p14:modId xmlns:p14="http://schemas.microsoft.com/office/powerpoint/2010/main" val="794019640"/>
                </p:ext>
              </p:extLst>
            </p:nvPr>
          </p:nvGraphicFramePr>
          <p:xfrm>
            <a:off x="2544733" y="6008078"/>
            <a:ext cx="2083674" cy="444377"/>
          </p:xfrm>
          <a:graphic>
            <a:graphicData uri="http://schemas.openxmlformats.org/presentationml/2006/ole">
              <mc:AlternateContent xmlns:mc="http://schemas.openxmlformats.org/markup-compatibility/2006">
                <mc:Choice xmlns:v="urn:schemas-microsoft-com:vml" Requires="v">
                  <p:oleObj spid="_x0000_s147201" name="Equation" r:id="rId10" imgW="952200" imgH="203040" progId="Equation.DSMT4">
                    <p:embed/>
                  </p:oleObj>
                </mc:Choice>
                <mc:Fallback>
                  <p:oleObj name="Equation" r:id="rId10" imgW="952200" imgH="203040" progId="Equation.DSMT4">
                    <p:embed/>
                    <p:pic>
                      <p:nvPicPr>
                        <p:cNvPr id="69" name="对象 68">
                          <a:extLst>
                            <a:ext uri="{FF2B5EF4-FFF2-40B4-BE49-F238E27FC236}">
                              <a16:creationId xmlns:a16="http://schemas.microsoft.com/office/drawing/2014/main" id="{F5485CC3-D8D5-4788-B61A-23A9464F29B2}"/>
                            </a:ext>
                          </a:extLst>
                        </p:cNvPr>
                        <p:cNvPicPr/>
                        <p:nvPr/>
                      </p:nvPicPr>
                      <p:blipFill>
                        <a:blip r:embed="rId11"/>
                        <a:stretch>
                          <a:fillRect/>
                        </a:stretch>
                      </p:blipFill>
                      <p:spPr>
                        <a:xfrm>
                          <a:off x="2544733" y="6008078"/>
                          <a:ext cx="2083674" cy="444377"/>
                        </a:xfrm>
                        <a:prstGeom prst="rect">
                          <a:avLst/>
                        </a:prstGeom>
                      </p:spPr>
                    </p:pic>
                  </p:oleObj>
                </mc:Fallback>
              </mc:AlternateContent>
            </a:graphicData>
          </a:graphic>
        </p:graphicFrame>
      </p:grpSp>
      <p:grpSp>
        <p:nvGrpSpPr>
          <p:cNvPr id="21" name="组合 20">
            <a:extLst>
              <a:ext uri="{FF2B5EF4-FFF2-40B4-BE49-F238E27FC236}">
                <a16:creationId xmlns:a16="http://schemas.microsoft.com/office/drawing/2014/main" id="{2B2DFB1E-D812-4F45-836D-FF9BEB311593}"/>
              </a:ext>
            </a:extLst>
          </p:cNvPr>
          <p:cNvGrpSpPr/>
          <p:nvPr/>
        </p:nvGrpSpPr>
        <p:grpSpPr>
          <a:xfrm>
            <a:off x="7361280" y="1839193"/>
            <a:ext cx="3412468" cy="1555320"/>
            <a:chOff x="4653722" y="1738312"/>
            <a:chExt cx="3096453" cy="1411288"/>
          </a:xfrm>
        </p:grpSpPr>
        <p:sp>
          <p:nvSpPr>
            <p:cNvPr id="25" name="TextBox 11">
              <a:extLst>
                <a:ext uri="{FF2B5EF4-FFF2-40B4-BE49-F238E27FC236}">
                  <a16:creationId xmlns:a16="http://schemas.microsoft.com/office/drawing/2014/main" id="{3F676647-BDE7-4D32-8E84-65F952E98F7F}"/>
                </a:ext>
              </a:extLst>
            </p:cNvPr>
            <p:cNvSpPr txBox="1"/>
            <p:nvPr/>
          </p:nvSpPr>
          <p:spPr>
            <a:xfrm>
              <a:off x="4653722" y="2179629"/>
              <a:ext cx="496968"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a:t>
              </a:r>
            </a:p>
          </p:txBody>
        </p:sp>
        <p:graphicFrame>
          <p:nvGraphicFramePr>
            <p:cNvPr id="26" name="对象 25">
              <a:extLst>
                <a:ext uri="{FF2B5EF4-FFF2-40B4-BE49-F238E27FC236}">
                  <a16:creationId xmlns:a16="http://schemas.microsoft.com/office/drawing/2014/main" id="{B5786935-C814-4676-9E42-3C316835DCE7}"/>
                </a:ext>
              </a:extLst>
            </p:cNvPr>
            <p:cNvGraphicFramePr>
              <a:graphicFrameLocks noChangeAspect="1"/>
            </p:cNvGraphicFramePr>
            <p:nvPr>
              <p:extLst>
                <p:ext uri="{D42A27DB-BD31-4B8C-83A1-F6EECF244321}">
                  <p14:modId xmlns:p14="http://schemas.microsoft.com/office/powerpoint/2010/main" val="2979844482"/>
                </p:ext>
              </p:extLst>
            </p:nvPr>
          </p:nvGraphicFramePr>
          <p:xfrm>
            <a:off x="5111032" y="2235984"/>
            <a:ext cx="1711325" cy="403225"/>
          </p:xfrm>
          <a:graphic>
            <a:graphicData uri="http://schemas.openxmlformats.org/presentationml/2006/ole">
              <mc:AlternateContent xmlns:mc="http://schemas.openxmlformats.org/markup-compatibility/2006">
                <mc:Choice xmlns:v="urn:schemas-microsoft-com:vml" Requires="v">
                  <p:oleObj spid="_x0000_s147202" name="Equation" r:id="rId12" imgW="863280" imgH="203040" progId="Equation.DSMT4">
                    <p:embed/>
                  </p:oleObj>
                </mc:Choice>
                <mc:Fallback>
                  <p:oleObj name="Equation" r:id="rId12" imgW="863280" imgH="203040" progId="Equation.DSMT4">
                    <p:embed/>
                    <p:pic>
                      <p:nvPicPr>
                        <p:cNvPr id="72" name="对象 71">
                          <a:extLst>
                            <a:ext uri="{FF2B5EF4-FFF2-40B4-BE49-F238E27FC236}">
                              <a16:creationId xmlns:a16="http://schemas.microsoft.com/office/drawing/2014/main" id="{B611E88A-5528-49C9-A164-9610DE5659DF}"/>
                            </a:ext>
                          </a:extLst>
                        </p:cNvPr>
                        <p:cNvPicPr/>
                        <p:nvPr/>
                      </p:nvPicPr>
                      <p:blipFill>
                        <a:blip r:embed="rId13"/>
                        <a:stretch>
                          <a:fillRect/>
                        </a:stretch>
                      </p:blipFill>
                      <p:spPr>
                        <a:xfrm>
                          <a:off x="5111032" y="2235984"/>
                          <a:ext cx="1711325" cy="4032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5A6AEC2B-83FE-45A4-AF0A-F54F2128A515}"/>
                </a:ext>
              </a:extLst>
            </p:cNvPr>
            <p:cNvGraphicFramePr>
              <a:graphicFrameLocks noChangeAspect="1"/>
            </p:cNvGraphicFramePr>
            <p:nvPr>
              <p:extLst>
                <p:ext uri="{D42A27DB-BD31-4B8C-83A1-F6EECF244321}">
                  <p14:modId xmlns:p14="http://schemas.microsoft.com/office/powerpoint/2010/main" val="3793139951"/>
                </p:ext>
              </p:extLst>
            </p:nvPr>
          </p:nvGraphicFramePr>
          <p:xfrm>
            <a:off x="6816725" y="1738312"/>
            <a:ext cx="933450" cy="1411288"/>
          </p:xfrm>
          <a:graphic>
            <a:graphicData uri="http://schemas.openxmlformats.org/presentationml/2006/ole">
              <mc:AlternateContent xmlns:mc="http://schemas.openxmlformats.org/markup-compatibility/2006">
                <mc:Choice xmlns:v="urn:schemas-microsoft-com:vml" Requires="v">
                  <p:oleObj spid="_x0000_s147203" name="Equation" r:id="rId14" imgW="469800" imgH="711000" progId="Equation.DSMT4">
                    <p:embed/>
                  </p:oleObj>
                </mc:Choice>
                <mc:Fallback>
                  <p:oleObj name="Equation" r:id="rId14" imgW="469800" imgH="711000" progId="Equation.DSMT4">
                    <p:embed/>
                    <p:pic>
                      <p:nvPicPr>
                        <p:cNvPr id="73" name="对象 72">
                          <a:extLst>
                            <a:ext uri="{FF2B5EF4-FFF2-40B4-BE49-F238E27FC236}">
                              <a16:creationId xmlns:a16="http://schemas.microsoft.com/office/drawing/2014/main" id="{1304C612-9440-4399-9781-A7FE5D03CB08}"/>
                            </a:ext>
                          </a:extLst>
                        </p:cNvPr>
                        <p:cNvPicPr/>
                        <p:nvPr/>
                      </p:nvPicPr>
                      <p:blipFill>
                        <a:blip r:embed="rId15"/>
                        <a:stretch>
                          <a:fillRect/>
                        </a:stretch>
                      </p:blipFill>
                      <p:spPr>
                        <a:xfrm>
                          <a:off x="6816725" y="1738312"/>
                          <a:ext cx="933450" cy="1411288"/>
                        </a:xfrm>
                        <a:prstGeom prst="rect">
                          <a:avLst/>
                        </a:prstGeom>
                      </p:spPr>
                    </p:pic>
                  </p:oleObj>
                </mc:Fallback>
              </mc:AlternateContent>
            </a:graphicData>
          </a:graphic>
        </p:graphicFrame>
      </p:grpSp>
      <p:grpSp>
        <p:nvGrpSpPr>
          <p:cNvPr id="28" name="组合 27">
            <a:extLst>
              <a:ext uri="{FF2B5EF4-FFF2-40B4-BE49-F238E27FC236}">
                <a16:creationId xmlns:a16="http://schemas.microsoft.com/office/drawing/2014/main" id="{E0074B2A-F362-46F6-9237-2AF9D16B7B42}"/>
              </a:ext>
            </a:extLst>
          </p:cNvPr>
          <p:cNvGrpSpPr/>
          <p:nvPr/>
        </p:nvGrpSpPr>
        <p:grpSpPr>
          <a:xfrm>
            <a:off x="7361280" y="3368613"/>
            <a:ext cx="3804669" cy="1555320"/>
            <a:chOff x="4323241" y="3394192"/>
            <a:chExt cx="3452334" cy="1411288"/>
          </a:xfrm>
        </p:grpSpPr>
        <p:sp>
          <p:nvSpPr>
            <p:cNvPr id="29" name="TextBox 11">
              <a:extLst>
                <a:ext uri="{FF2B5EF4-FFF2-40B4-BE49-F238E27FC236}">
                  <a16:creationId xmlns:a16="http://schemas.microsoft.com/office/drawing/2014/main" id="{7555A916-E073-4A57-9A2E-9FCBDA7A40F4}"/>
                </a:ext>
              </a:extLst>
            </p:cNvPr>
            <p:cNvSpPr txBox="1"/>
            <p:nvPr/>
          </p:nvSpPr>
          <p:spPr>
            <a:xfrm>
              <a:off x="4323241" y="3867424"/>
              <a:ext cx="458321"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a:t>
              </a:r>
            </a:p>
          </p:txBody>
        </p:sp>
        <p:graphicFrame>
          <p:nvGraphicFramePr>
            <p:cNvPr id="30" name="对象 29">
              <a:extLst>
                <a:ext uri="{FF2B5EF4-FFF2-40B4-BE49-F238E27FC236}">
                  <a16:creationId xmlns:a16="http://schemas.microsoft.com/office/drawing/2014/main" id="{21F65EE6-34C6-49C0-93EA-0A4391F50589}"/>
                </a:ext>
              </a:extLst>
            </p:cNvPr>
            <p:cNvGraphicFramePr>
              <a:graphicFrameLocks noChangeAspect="1"/>
            </p:cNvGraphicFramePr>
            <p:nvPr>
              <p:extLst>
                <p:ext uri="{D42A27DB-BD31-4B8C-83A1-F6EECF244321}">
                  <p14:modId xmlns:p14="http://schemas.microsoft.com/office/powerpoint/2010/main" val="3059420745"/>
                </p:ext>
              </p:extLst>
            </p:nvPr>
          </p:nvGraphicFramePr>
          <p:xfrm>
            <a:off x="4806963" y="3894548"/>
            <a:ext cx="2014537" cy="403225"/>
          </p:xfrm>
          <a:graphic>
            <a:graphicData uri="http://schemas.openxmlformats.org/presentationml/2006/ole">
              <mc:AlternateContent xmlns:mc="http://schemas.openxmlformats.org/markup-compatibility/2006">
                <mc:Choice xmlns:v="urn:schemas-microsoft-com:vml" Requires="v">
                  <p:oleObj spid="_x0000_s147204" name="Equation" r:id="rId16" imgW="1015920" imgH="203040" progId="Equation.DSMT4">
                    <p:embed/>
                  </p:oleObj>
                </mc:Choice>
                <mc:Fallback>
                  <p:oleObj name="Equation" r:id="rId16" imgW="1015920" imgH="203040" progId="Equation.DSMT4">
                    <p:embed/>
                    <p:pic>
                      <p:nvPicPr>
                        <p:cNvPr id="76" name="对象 75">
                          <a:extLst>
                            <a:ext uri="{FF2B5EF4-FFF2-40B4-BE49-F238E27FC236}">
                              <a16:creationId xmlns:a16="http://schemas.microsoft.com/office/drawing/2014/main" id="{941BD114-AEA8-48F0-AB03-2D5D2FE97D1C}"/>
                            </a:ext>
                          </a:extLst>
                        </p:cNvPr>
                        <p:cNvPicPr/>
                        <p:nvPr/>
                      </p:nvPicPr>
                      <p:blipFill>
                        <a:blip r:embed="rId17"/>
                        <a:stretch>
                          <a:fillRect/>
                        </a:stretch>
                      </p:blipFill>
                      <p:spPr>
                        <a:xfrm>
                          <a:off x="4806963" y="3894548"/>
                          <a:ext cx="2014537" cy="40322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725F8CA3-0C26-42FF-B06A-EA4E7A42C3BA}"/>
                </a:ext>
              </a:extLst>
            </p:cNvPr>
            <p:cNvGraphicFramePr>
              <a:graphicFrameLocks noChangeAspect="1"/>
            </p:cNvGraphicFramePr>
            <p:nvPr>
              <p:extLst>
                <p:ext uri="{D42A27DB-BD31-4B8C-83A1-F6EECF244321}">
                  <p14:modId xmlns:p14="http://schemas.microsoft.com/office/powerpoint/2010/main" val="3079865376"/>
                </p:ext>
              </p:extLst>
            </p:nvPr>
          </p:nvGraphicFramePr>
          <p:xfrm>
            <a:off x="6816725" y="3394192"/>
            <a:ext cx="958850" cy="1411288"/>
          </p:xfrm>
          <a:graphic>
            <a:graphicData uri="http://schemas.openxmlformats.org/presentationml/2006/ole">
              <mc:AlternateContent xmlns:mc="http://schemas.openxmlformats.org/markup-compatibility/2006">
                <mc:Choice xmlns:v="urn:schemas-microsoft-com:vml" Requires="v">
                  <p:oleObj spid="_x0000_s147205" name="Equation" r:id="rId18" imgW="482400" imgH="711000" progId="Equation.DSMT4">
                    <p:embed/>
                  </p:oleObj>
                </mc:Choice>
                <mc:Fallback>
                  <p:oleObj name="Equation" r:id="rId18" imgW="482400" imgH="711000" progId="Equation.DSMT4">
                    <p:embed/>
                    <p:pic>
                      <p:nvPicPr>
                        <p:cNvPr id="77" name="对象 76">
                          <a:extLst>
                            <a:ext uri="{FF2B5EF4-FFF2-40B4-BE49-F238E27FC236}">
                              <a16:creationId xmlns:a16="http://schemas.microsoft.com/office/drawing/2014/main" id="{77BCC374-A238-473C-A547-060FA0DFB866}"/>
                            </a:ext>
                          </a:extLst>
                        </p:cNvPr>
                        <p:cNvPicPr/>
                        <p:nvPr/>
                      </p:nvPicPr>
                      <p:blipFill>
                        <a:blip r:embed="rId19"/>
                        <a:stretch>
                          <a:fillRect/>
                        </a:stretch>
                      </p:blipFill>
                      <p:spPr>
                        <a:xfrm>
                          <a:off x="6816725" y="3394192"/>
                          <a:ext cx="958850" cy="1411288"/>
                        </a:xfrm>
                        <a:prstGeom prst="rect">
                          <a:avLst/>
                        </a:prstGeom>
                      </p:spPr>
                    </p:pic>
                  </p:oleObj>
                </mc:Fallback>
              </mc:AlternateContent>
            </a:graphicData>
          </a:graphic>
        </p:graphicFrame>
      </p:grpSp>
      <p:grpSp>
        <p:nvGrpSpPr>
          <p:cNvPr id="33" name="组合 32">
            <a:extLst>
              <a:ext uri="{FF2B5EF4-FFF2-40B4-BE49-F238E27FC236}">
                <a16:creationId xmlns:a16="http://schemas.microsoft.com/office/drawing/2014/main" id="{428D4A28-1F3A-413F-883E-361791A4FB3F}"/>
              </a:ext>
            </a:extLst>
          </p:cNvPr>
          <p:cNvGrpSpPr/>
          <p:nvPr/>
        </p:nvGrpSpPr>
        <p:grpSpPr>
          <a:xfrm>
            <a:off x="7361280" y="4898033"/>
            <a:ext cx="3776677" cy="1555319"/>
            <a:chOff x="4323241" y="5050072"/>
            <a:chExt cx="3426934" cy="1411287"/>
          </a:xfrm>
        </p:grpSpPr>
        <p:sp>
          <p:nvSpPr>
            <p:cNvPr id="34" name="TextBox 11">
              <a:extLst>
                <a:ext uri="{FF2B5EF4-FFF2-40B4-BE49-F238E27FC236}">
                  <a16:creationId xmlns:a16="http://schemas.microsoft.com/office/drawing/2014/main" id="{43A98711-C33E-4306-823D-3BD5FF4C0298}"/>
                </a:ext>
              </a:extLst>
            </p:cNvPr>
            <p:cNvSpPr txBox="1"/>
            <p:nvPr/>
          </p:nvSpPr>
          <p:spPr>
            <a:xfrm>
              <a:off x="4323241" y="5505247"/>
              <a:ext cx="458321" cy="523220"/>
            </a:xfrm>
            <a:prstGeom prst="rect">
              <a:avLst/>
            </a:prstGeom>
            <a:noFill/>
          </p:spPr>
          <p:txBody>
            <a:bodyPr wrap="square" rtlCol="0">
              <a:spAutoFit/>
            </a:bodyPr>
            <a:lstStyle/>
            <a:p>
              <a:pPr algn="just"/>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当</a:t>
              </a:r>
            </a:p>
          </p:txBody>
        </p:sp>
        <p:graphicFrame>
          <p:nvGraphicFramePr>
            <p:cNvPr id="35" name="对象 34">
              <a:extLst>
                <a:ext uri="{FF2B5EF4-FFF2-40B4-BE49-F238E27FC236}">
                  <a16:creationId xmlns:a16="http://schemas.microsoft.com/office/drawing/2014/main" id="{79AA245E-2470-483D-BAB3-9D19D1B01949}"/>
                </a:ext>
              </a:extLst>
            </p:cNvPr>
            <p:cNvGraphicFramePr>
              <a:graphicFrameLocks noChangeAspect="1"/>
            </p:cNvGraphicFramePr>
            <p:nvPr>
              <p:extLst>
                <p:ext uri="{D42A27DB-BD31-4B8C-83A1-F6EECF244321}">
                  <p14:modId xmlns:p14="http://schemas.microsoft.com/office/powerpoint/2010/main" val="1279992512"/>
                </p:ext>
              </p:extLst>
            </p:nvPr>
          </p:nvGraphicFramePr>
          <p:xfrm>
            <a:off x="4781562" y="5551928"/>
            <a:ext cx="2039938" cy="403225"/>
          </p:xfrm>
          <a:graphic>
            <a:graphicData uri="http://schemas.openxmlformats.org/presentationml/2006/ole">
              <mc:AlternateContent xmlns:mc="http://schemas.openxmlformats.org/markup-compatibility/2006">
                <mc:Choice xmlns:v="urn:schemas-microsoft-com:vml" Requires="v">
                  <p:oleObj spid="_x0000_s147206" name="Equation" r:id="rId20" imgW="1028520" imgH="203040" progId="Equation.DSMT4">
                    <p:embed/>
                  </p:oleObj>
                </mc:Choice>
                <mc:Fallback>
                  <p:oleObj name="Equation" r:id="rId20" imgW="1028520" imgH="203040" progId="Equation.DSMT4">
                    <p:embed/>
                    <p:pic>
                      <p:nvPicPr>
                        <p:cNvPr id="80" name="对象 79">
                          <a:extLst>
                            <a:ext uri="{FF2B5EF4-FFF2-40B4-BE49-F238E27FC236}">
                              <a16:creationId xmlns:a16="http://schemas.microsoft.com/office/drawing/2014/main" id="{917946F8-7180-472B-9BA9-A34717812628}"/>
                            </a:ext>
                          </a:extLst>
                        </p:cNvPr>
                        <p:cNvPicPr/>
                        <p:nvPr/>
                      </p:nvPicPr>
                      <p:blipFill>
                        <a:blip r:embed="rId21"/>
                        <a:stretch>
                          <a:fillRect/>
                        </a:stretch>
                      </p:blipFill>
                      <p:spPr>
                        <a:xfrm>
                          <a:off x="4781562" y="5551928"/>
                          <a:ext cx="2039938" cy="403225"/>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339706F4-B6A2-48F4-9D09-756DEA1290CA}"/>
                </a:ext>
              </a:extLst>
            </p:cNvPr>
            <p:cNvGraphicFramePr>
              <a:graphicFrameLocks noChangeAspect="1"/>
            </p:cNvGraphicFramePr>
            <p:nvPr>
              <p:extLst>
                <p:ext uri="{D42A27DB-BD31-4B8C-83A1-F6EECF244321}">
                  <p14:modId xmlns:p14="http://schemas.microsoft.com/office/powerpoint/2010/main" val="4047947431"/>
                </p:ext>
              </p:extLst>
            </p:nvPr>
          </p:nvGraphicFramePr>
          <p:xfrm>
            <a:off x="6816725" y="5050072"/>
            <a:ext cx="933450" cy="1411287"/>
          </p:xfrm>
          <a:graphic>
            <a:graphicData uri="http://schemas.openxmlformats.org/presentationml/2006/ole">
              <mc:AlternateContent xmlns:mc="http://schemas.openxmlformats.org/markup-compatibility/2006">
                <mc:Choice xmlns:v="urn:schemas-microsoft-com:vml" Requires="v">
                  <p:oleObj spid="_x0000_s147207" name="Equation" r:id="rId22" imgW="469800" imgH="711000" progId="Equation.DSMT4">
                    <p:embed/>
                  </p:oleObj>
                </mc:Choice>
                <mc:Fallback>
                  <p:oleObj name="Equation" r:id="rId22" imgW="469800" imgH="711000" progId="Equation.DSMT4">
                    <p:embed/>
                    <p:pic>
                      <p:nvPicPr>
                        <p:cNvPr id="81" name="对象 80">
                          <a:extLst>
                            <a:ext uri="{FF2B5EF4-FFF2-40B4-BE49-F238E27FC236}">
                              <a16:creationId xmlns:a16="http://schemas.microsoft.com/office/drawing/2014/main" id="{DCF26B5A-46E6-407D-BE21-0CE74A50688C}"/>
                            </a:ext>
                          </a:extLst>
                        </p:cNvPr>
                        <p:cNvPicPr/>
                        <p:nvPr/>
                      </p:nvPicPr>
                      <p:blipFill>
                        <a:blip r:embed="rId23"/>
                        <a:stretch>
                          <a:fillRect/>
                        </a:stretch>
                      </p:blipFill>
                      <p:spPr>
                        <a:xfrm>
                          <a:off x="6816725" y="5050072"/>
                          <a:ext cx="933450" cy="1411287"/>
                        </a:xfrm>
                        <a:prstGeom prst="rect">
                          <a:avLst/>
                        </a:prstGeom>
                      </p:spPr>
                    </p:pic>
                  </p:oleObj>
                </mc:Fallback>
              </mc:AlternateContent>
            </a:graphicData>
          </a:graphic>
        </p:graphicFrame>
      </p:grpSp>
    </p:spTree>
    <p:extLst>
      <p:ext uri="{BB962C8B-B14F-4D97-AF65-F5344CB8AC3E}">
        <p14:creationId xmlns:p14="http://schemas.microsoft.com/office/powerpoint/2010/main" val="14008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HSV</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7" name="对象 36">
            <a:extLst>
              <a:ext uri="{FF2B5EF4-FFF2-40B4-BE49-F238E27FC236}">
                <a16:creationId xmlns:a16="http://schemas.microsoft.com/office/drawing/2014/main" id="{3EACB1C5-4E3D-4BD0-97F6-C232736F700F}"/>
              </a:ext>
            </a:extLst>
          </p:cNvPr>
          <p:cNvGraphicFramePr>
            <a:graphicFrameLocks noChangeAspect="1"/>
          </p:cNvGraphicFramePr>
          <p:nvPr>
            <p:extLst>
              <p:ext uri="{D42A27DB-BD31-4B8C-83A1-F6EECF244321}">
                <p14:modId xmlns:p14="http://schemas.microsoft.com/office/powerpoint/2010/main" val="4281556521"/>
              </p:ext>
            </p:extLst>
          </p:nvPr>
        </p:nvGraphicFramePr>
        <p:xfrm>
          <a:off x="1754429" y="3458658"/>
          <a:ext cx="3911600" cy="2216150"/>
        </p:xfrm>
        <a:graphic>
          <a:graphicData uri="http://schemas.openxmlformats.org/presentationml/2006/ole">
            <mc:AlternateContent xmlns:mc="http://schemas.openxmlformats.org/markup-compatibility/2006">
              <mc:Choice xmlns:v="urn:schemas-microsoft-com:vml" Requires="v">
                <p:oleObj spid="_x0000_s126375" name="Equation" r:id="rId4" imgW="1384200" imgH="787320" progId="Equation.DSMT4">
                  <p:embed/>
                </p:oleObj>
              </mc:Choice>
              <mc:Fallback>
                <p:oleObj name="Equation" r:id="rId4" imgW="1384200" imgH="787320" progId="Equation.DSMT4">
                  <p:embed/>
                  <p:pic>
                    <p:nvPicPr>
                      <p:cNvPr id="13" name="对象 12">
                        <a:extLst>
                          <a:ext uri="{FF2B5EF4-FFF2-40B4-BE49-F238E27FC236}">
                            <a16:creationId xmlns:a16="http://schemas.microsoft.com/office/drawing/2014/main" id="{55792DCC-8B89-4C7D-8626-C976B0FF6BC7}"/>
                          </a:ext>
                        </a:extLst>
                      </p:cNvPr>
                      <p:cNvPicPr/>
                      <p:nvPr/>
                    </p:nvPicPr>
                    <p:blipFill>
                      <a:blip r:embed="rId5"/>
                      <a:stretch>
                        <a:fillRect/>
                      </a:stretch>
                    </p:blipFill>
                    <p:spPr>
                      <a:xfrm>
                        <a:off x="1754429" y="3458658"/>
                        <a:ext cx="3911600" cy="2216150"/>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99C67E0C-4634-4AAC-AC37-1FC53B934F66}"/>
              </a:ext>
            </a:extLst>
          </p:cNvPr>
          <p:cNvGraphicFramePr>
            <a:graphicFrameLocks noChangeAspect="1"/>
          </p:cNvGraphicFramePr>
          <p:nvPr>
            <p:extLst>
              <p:ext uri="{D42A27DB-BD31-4B8C-83A1-F6EECF244321}">
                <p14:modId xmlns:p14="http://schemas.microsoft.com/office/powerpoint/2010/main" val="3224806689"/>
              </p:ext>
            </p:extLst>
          </p:nvPr>
        </p:nvGraphicFramePr>
        <p:xfrm>
          <a:off x="6248451" y="2422020"/>
          <a:ext cx="4268787" cy="2073275"/>
        </p:xfrm>
        <a:graphic>
          <a:graphicData uri="http://schemas.openxmlformats.org/presentationml/2006/ole">
            <mc:AlternateContent xmlns:mc="http://schemas.openxmlformats.org/markup-compatibility/2006">
              <mc:Choice xmlns:v="urn:schemas-microsoft-com:vml" Requires="v">
                <p:oleObj spid="_x0000_s126376" name="Equation" r:id="rId6" imgW="1511280" imgH="736560" progId="Equation.DSMT4">
                  <p:embed/>
                </p:oleObj>
              </mc:Choice>
              <mc:Fallback>
                <p:oleObj name="Equation" r:id="rId6" imgW="1511280" imgH="736560" progId="Equation.DSMT4">
                  <p:embed/>
                  <p:pic>
                    <p:nvPicPr>
                      <p:cNvPr id="37" name="对象 36">
                        <a:extLst>
                          <a:ext uri="{FF2B5EF4-FFF2-40B4-BE49-F238E27FC236}">
                            <a16:creationId xmlns:a16="http://schemas.microsoft.com/office/drawing/2014/main" id="{3EACB1C5-4E3D-4BD0-97F6-C232736F700F}"/>
                          </a:ext>
                        </a:extLst>
                      </p:cNvPr>
                      <p:cNvPicPr/>
                      <p:nvPr/>
                    </p:nvPicPr>
                    <p:blipFill>
                      <a:blip r:embed="rId7"/>
                      <a:stretch>
                        <a:fillRect/>
                      </a:stretch>
                    </p:blipFill>
                    <p:spPr>
                      <a:xfrm>
                        <a:off x="6248451" y="2422020"/>
                        <a:ext cx="4268787" cy="2073275"/>
                      </a:xfrm>
                      <a:prstGeom prst="rect">
                        <a:avLst/>
                      </a:prstGeom>
                    </p:spPr>
                  </p:pic>
                </p:oleObj>
              </mc:Fallback>
            </mc:AlternateContent>
          </a:graphicData>
        </a:graphic>
      </p:graphicFrame>
      <p:graphicFrame>
        <p:nvGraphicFramePr>
          <p:cNvPr id="40" name="对象 39">
            <a:extLst>
              <a:ext uri="{FF2B5EF4-FFF2-40B4-BE49-F238E27FC236}">
                <a16:creationId xmlns:a16="http://schemas.microsoft.com/office/drawing/2014/main" id="{5DA0CE15-2B73-4810-BA9E-4D500A12B422}"/>
              </a:ext>
            </a:extLst>
          </p:cNvPr>
          <p:cNvGraphicFramePr>
            <a:graphicFrameLocks noChangeAspect="1"/>
          </p:cNvGraphicFramePr>
          <p:nvPr>
            <p:extLst>
              <p:ext uri="{D42A27DB-BD31-4B8C-83A1-F6EECF244321}">
                <p14:modId xmlns:p14="http://schemas.microsoft.com/office/powerpoint/2010/main" val="1549342309"/>
              </p:ext>
            </p:extLst>
          </p:nvPr>
        </p:nvGraphicFramePr>
        <p:xfrm>
          <a:off x="6248451" y="4697413"/>
          <a:ext cx="2151063" cy="1287462"/>
        </p:xfrm>
        <a:graphic>
          <a:graphicData uri="http://schemas.openxmlformats.org/presentationml/2006/ole">
            <mc:AlternateContent xmlns:mc="http://schemas.openxmlformats.org/markup-compatibility/2006">
              <mc:Choice xmlns:v="urn:schemas-microsoft-com:vml" Requires="v">
                <p:oleObj spid="_x0000_s126377" name="Equation" r:id="rId8" imgW="761760" imgH="457200" progId="Equation.DSMT4">
                  <p:embed/>
                </p:oleObj>
              </mc:Choice>
              <mc:Fallback>
                <p:oleObj name="Equation" r:id="rId8" imgW="761760" imgH="457200" progId="Equation.DSMT4">
                  <p:embed/>
                  <p:pic>
                    <p:nvPicPr>
                      <p:cNvPr id="39" name="对象 38">
                        <a:extLst>
                          <a:ext uri="{FF2B5EF4-FFF2-40B4-BE49-F238E27FC236}">
                            <a16:creationId xmlns:a16="http://schemas.microsoft.com/office/drawing/2014/main" id="{99C67E0C-4634-4AAC-AC37-1FC53B934F66}"/>
                          </a:ext>
                        </a:extLst>
                      </p:cNvPr>
                      <p:cNvPicPr/>
                      <p:nvPr/>
                    </p:nvPicPr>
                    <p:blipFill>
                      <a:blip r:embed="rId9"/>
                      <a:stretch>
                        <a:fillRect/>
                      </a:stretch>
                    </p:blipFill>
                    <p:spPr>
                      <a:xfrm>
                        <a:off x="6248451" y="4697413"/>
                        <a:ext cx="2151063" cy="1287462"/>
                      </a:xfrm>
                      <a:prstGeom prst="rect">
                        <a:avLst/>
                      </a:prstGeom>
                    </p:spPr>
                  </p:pic>
                </p:oleObj>
              </mc:Fallback>
            </mc:AlternateContent>
          </a:graphicData>
        </a:graphic>
      </p:graphicFrame>
    </p:spTree>
    <p:extLst>
      <p:ext uri="{BB962C8B-B14F-4D97-AF65-F5344CB8AC3E}">
        <p14:creationId xmlns:p14="http://schemas.microsoft.com/office/powerpoint/2010/main" val="13843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4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4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HSV</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7" name="对象 36">
            <a:extLst>
              <a:ext uri="{FF2B5EF4-FFF2-40B4-BE49-F238E27FC236}">
                <a16:creationId xmlns:a16="http://schemas.microsoft.com/office/drawing/2014/main" id="{3EACB1C5-4E3D-4BD0-97F6-C232736F700F}"/>
              </a:ext>
            </a:extLst>
          </p:cNvPr>
          <p:cNvGraphicFramePr>
            <a:graphicFrameLocks noChangeAspect="1"/>
          </p:cNvGraphicFramePr>
          <p:nvPr>
            <p:extLst>
              <p:ext uri="{D42A27DB-BD31-4B8C-83A1-F6EECF244321}">
                <p14:modId xmlns:p14="http://schemas.microsoft.com/office/powerpoint/2010/main" val="3847176831"/>
              </p:ext>
            </p:extLst>
          </p:nvPr>
        </p:nvGraphicFramePr>
        <p:xfrm>
          <a:off x="1826179" y="2483142"/>
          <a:ext cx="8216901" cy="1322388"/>
        </p:xfrm>
        <a:graphic>
          <a:graphicData uri="http://schemas.openxmlformats.org/presentationml/2006/ole">
            <mc:AlternateContent xmlns:mc="http://schemas.openxmlformats.org/markup-compatibility/2006">
              <mc:Choice xmlns:v="urn:schemas-microsoft-com:vml" Requires="v">
                <p:oleObj spid="_x0000_s94088" name="Equation" r:id="rId4" imgW="2908080" imgH="469800" progId="Equation.DSMT4">
                  <p:embed/>
                </p:oleObj>
              </mc:Choice>
              <mc:Fallback>
                <p:oleObj name="Equation" r:id="rId4" imgW="2908080" imgH="469800" progId="Equation.DSMT4">
                  <p:embed/>
                  <p:pic>
                    <p:nvPicPr>
                      <p:cNvPr id="37" name="对象 36">
                        <a:extLst>
                          <a:ext uri="{FF2B5EF4-FFF2-40B4-BE49-F238E27FC236}">
                            <a16:creationId xmlns:a16="http://schemas.microsoft.com/office/drawing/2014/main" id="{3EACB1C5-4E3D-4BD0-97F6-C232736F700F}"/>
                          </a:ext>
                        </a:extLst>
                      </p:cNvPr>
                      <p:cNvPicPr/>
                      <p:nvPr/>
                    </p:nvPicPr>
                    <p:blipFill>
                      <a:blip r:embed="rId5"/>
                      <a:stretch>
                        <a:fillRect/>
                      </a:stretch>
                    </p:blipFill>
                    <p:spPr>
                      <a:xfrm>
                        <a:off x="1826179" y="2483142"/>
                        <a:ext cx="8216901" cy="132238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BB750F4-7219-448F-8D37-BEEB4ACE5C42}"/>
              </a:ext>
            </a:extLst>
          </p:cNvPr>
          <p:cNvGraphicFramePr>
            <a:graphicFrameLocks noChangeAspect="1"/>
          </p:cNvGraphicFramePr>
          <p:nvPr>
            <p:extLst>
              <p:ext uri="{D42A27DB-BD31-4B8C-83A1-F6EECF244321}">
                <p14:modId xmlns:p14="http://schemas.microsoft.com/office/powerpoint/2010/main" val="2550521048"/>
              </p:ext>
            </p:extLst>
          </p:nvPr>
        </p:nvGraphicFramePr>
        <p:xfrm>
          <a:off x="1826179" y="3967670"/>
          <a:ext cx="5310188" cy="2216150"/>
        </p:xfrm>
        <a:graphic>
          <a:graphicData uri="http://schemas.openxmlformats.org/presentationml/2006/ole">
            <mc:AlternateContent xmlns:mc="http://schemas.openxmlformats.org/markup-compatibility/2006">
              <mc:Choice xmlns:v="urn:schemas-microsoft-com:vml" Requires="v">
                <p:oleObj spid="_x0000_s94089" name="Equation" r:id="rId6" imgW="1879560" imgH="787320" progId="Equation.DSMT4">
                  <p:embed/>
                </p:oleObj>
              </mc:Choice>
              <mc:Fallback>
                <p:oleObj name="Equation" r:id="rId6" imgW="1879560" imgH="787320" progId="Equation.DSMT4">
                  <p:embed/>
                  <p:pic>
                    <p:nvPicPr>
                      <p:cNvPr id="37" name="对象 36">
                        <a:extLst>
                          <a:ext uri="{FF2B5EF4-FFF2-40B4-BE49-F238E27FC236}">
                            <a16:creationId xmlns:a16="http://schemas.microsoft.com/office/drawing/2014/main" id="{3EACB1C5-4E3D-4BD0-97F6-C232736F700F}"/>
                          </a:ext>
                        </a:extLst>
                      </p:cNvPr>
                      <p:cNvPicPr/>
                      <p:nvPr/>
                    </p:nvPicPr>
                    <p:blipFill>
                      <a:blip r:embed="rId7"/>
                      <a:stretch>
                        <a:fillRect/>
                      </a:stretch>
                    </p:blipFill>
                    <p:spPr>
                      <a:xfrm>
                        <a:off x="1826179" y="3967670"/>
                        <a:ext cx="5310188" cy="22161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F5BB3AD1-1F6E-4798-84F8-4D70087F6B58}"/>
              </a:ext>
            </a:extLst>
          </p:cNvPr>
          <p:cNvGraphicFramePr>
            <a:graphicFrameLocks noChangeAspect="1"/>
          </p:cNvGraphicFramePr>
          <p:nvPr>
            <p:extLst>
              <p:ext uri="{D42A27DB-BD31-4B8C-83A1-F6EECF244321}">
                <p14:modId xmlns:p14="http://schemas.microsoft.com/office/powerpoint/2010/main" val="1385055589"/>
              </p:ext>
            </p:extLst>
          </p:nvPr>
        </p:nvGraphicFramePr>
        <p:xfrm>
          <a:off x="7433432" y="4005892"/>
          <a:ext cx="4484687" cy="1428750"/>
        </p:xfrm>
        <a:graphic>
          <a:graphicData uri="http://schemas.openxmlformats.org/presentationml/2006/ole">
            <mc:AlternateContent xmlns:mc="http://schemas.openxmlformats.org/markup-compatibility/2006">
              <mc:Choice xmlns:v="urn:schemas-microsoft-com:vml" Requires="v">
                <p:oleObj spid="_x0000_s94090" name="Equation" r:id="rId8" imgW="1587240" imgH="507960" progId="Equation.DSMT4">
                  <p:embed/>
                </p:oleObj>
              </mc:Choice>
              <mc:Fallback>
                <p:oleObj name="Equation" r:id="rId8" imgW="1587240" imgH="507960" progId="Equation.DSMT4">
                  <p:embed/>
                  <p:pic>
                    <p:nvPicPr>
                      <p:cNvPr id="15" name="对象 14">
                        <a:extLst>
                          <a:ext uri="{FF2B5EF4-FFF2-40B4-BE49-F238E27FC236}">
                            <a16:creationId xmlns:a16="http://schemas.microsoft.com/office/drawing/2014/main" id="{4BB750F4-7219-448F-8D37-BEEB4ACE5C42}"/>
                          </a:ext>
                        </a:extLst>
                      </p:cNvPr>
                      <p:cNvPicPr/>
                      <p:nvPr/>
                    </p:nvPicPr>
                    <p:blipFill>
                      <a:blip r:embed="rId9"/>
                      <a:stretch>
                        <a:fillRect/>
                      </a:stretch>
                    </p:blipFill>
                    <p:spPr>
                      <a:xfrm>
                        <a:off x="7433432" y="4005892"/>
                        <a:ext cx="4484687" cy="142875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CF969989-68EE-4393-948C-48B8DA5D5B7B}"/>
              </a:ext>
            </a:extLst>
          </p:cNvPr>
          <p:cNvGraphicFramePr>
            <a:graphicFrameLocks noChangeAspect="1"/>
          </p:cNvGraphicFramePr>
          <p:nvPr>
            <p:extLst>
              <p:ext uri="{D42A27DB-BD31-4B8C-83A1-F6EECF244321}">
                <p14:modId xmlns:p14="http://schemas.microsoft.com/office/powerpoint/2010/main" val="4136281976"/>
              </p:ext>
            </p:extLst>
          </p:nvPr>
        </p:nvGraphicFramePr>
        <p:xfrm>
          <a:off x="7433432" y="5692633"/>
          <a:ext cx="3265488" cy="714375"/>
        </p:xfrm>
        <a:graphic>
          <a:graphicData uri="http://schemas.openxmlformats.org/presentationml/2006/ole">
            <mc:AlternateContent xmlns:mc="http://schemas.openxmlformats.org/markup-compatibility/2006">
              <mc:Choice xmlns:v="urn:schemas-microsoft-com:vml" Requires="v">
                <p:oleObj spid="_x0000_s94091" name="Equation" r:id="rId10" imgW="1155600" imgH="253800" progId="Equation.DSMT4">
                  <p:embed/>
                </p:oleObj>
              </mc:Choice>
              <mc:Fallback>
                <p:oleObj name="Equation" r:id="rId10" imgW="1155600" imgH="25380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11"/>
                      <a:stretch>
                        <a:fillRect/>
                      </a:stretch>
                    </p:blipFill>
                    <p:spPr>
                      <a:xfrm>
                        <a:off x="7433432" y="5692633"/>
                        <a:ext cx="3265488" cy="714375"/>
                      </a:xfrm>
                      <a:prstGeom prst="rect">
                        <a:avLst/>
                      </a:prstGeom>
                    </p:spPr>
                  </p:pic>
                </p:oleObj>
              </mc:Fallback>
            </mc:AlternateContent>
          </a:graphicData>
        </a:graphic>
      </p:graphicFrame>
    </p:spTree>
    <p:extLst>
      <p:ext uri="{BB962C8B-B14F-4D97-AF65-F5344CB8AC3E}">
        <p14:creationId xmlns:p14="http://schemas.microsoft.com/office/powerpoint/2010/main" val="29868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4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4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4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3120263"/>
            <a:ext cx="903890" cy="2554545"/>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HSV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7" name="对象 36">
            <a:extLst>
              <a:ext uri="{FF2B5EF4-FFF2-40B4-BE49-F238E27FC236}">
                <a16:creationId xmlns:a16="http://schemas.microsoft.com/office/drawing/2014/main" id="{3EACB1C5-4E3D-4BD0-97F6-C232736F700F}"/>
              </a:ext>
            </a:extLst>
          </p:cNvPr>
          <p:cNvGraphicFramePr>
            <a:graphicFrameLocks noChangeAspect="1"/>
          </p:cNvGraphicFramePr>
          <p:nvPr>
            <p:extLst>
              <p:ext uri="{D42A27DB-BD31-4B8C-83A1-F6EECF244321}">
                <p14:modId xmlns:p14="http://schemas.microsoft.com/office/powerpoint/2010/main" val="1556982923"/>
              </p:ext>
            </p:extLst>
          </p:nvPr>
        </p:nvGraphicFramePr>
        <p:xfrm>
          <a:off x="1962021" y="2570163"/>
          <a:ext cx="3911600" cy="715962"/>
        </p:xfrm>
        <a:graphic>
          <a:graphicData uri="http://schemas.openxmlformats.org/presentationml/2006/ole">
            <mc:AlternateContent xmlns:mc="http://schemas.openxmlformats.org/markup-compatibility/2006">
              <mc:Choice xmlns:v="urn:schemas-microsoft-com:vml" Requires="v">
                <p:oleObj spid="_x0000_s92046" name="Equation" r:id="rId4" imgW="1384200" imgH="253800" progId="Equation.DSMT4">
                  <p:embed/>
                </p:oleObj>
              </mc:Choice>
              <mc:Fallback>
                <p:oleObj name="Equation" r:id="rId4" imgW="1384200" imgH="253800" progId="Equation.DSMT4">
                  <p:embed/>
                  <p:pic>
                    <p:nvPicPr>
                      <p:cNvPr id="37" name="对象 36">
                        <a:extLst>
                          <a:ext uri="{FF2B5EF4-FFF2-40B4-BE49-F238E27FC236}">
                            <a16:creationId xmlns:a16="http://schemas.microsoft.com/office/drawing/2014/main" id="{3EACB1C5-4E3D-4BD0-97F6-C232736F700F}"/>
                          </a:ext>
                        </a:extLst>
                      </p:cNvPr>
                      <p:cNvPicPr/>
                      <p:nvPr/>
                    </p:nvPicPr>
                    <p:blipFill>
                      <a:blip r:embed="rId5"/>
                      <a:stretch>
                        <a:fillRect/>
                      </a:stretch>
                    </p:blipFill>
                    <p:spPr>
                      <a:xfrm>
                        <a:off x="1962021" y="2570163"/>
                        <a:ext cx="3911600" cy="71596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BB750F4-7219-448F-8D37-BEEB4ACE5C42}"/>
              </a:ext>
            </a:extLst>
          </p:cNvPr>
          <p:cNvGraphicFramePr>
            <a:graphicFrameLocks noChangeAspect="1"/>
          </p:cNvGraphicFramePr>
          <p:nvPr>
            <p:extLst>
              <p:ext uri="{D42A27DB-BD31-4B8C-83A1-F6EECF244321}">
                <p14:modId xmlns:p14="http://schemas.microsoft.com/office/powerpoint/2010/main" val="366654714"/>
              </p:ext>
            </p:extLst>
          </p:nvPr>
        </p:nvGraphicFramePr>
        <p:xfrm>
          <a:off x="1989138" y="3286125"/>
          <a:ext cx="4986337" cy="3578225"/>
        </p:xfrm>
        <a:graphic>
          <a:graphicData uri="http://schemas.openxmlformats.org/presentationml/2006/ole">
            <mc:AlternateContent xmlns:mc="http://schemas.openxmlformats.org/markup-compatibility/2006">
              <mc:Choice xmlns:v="urn:schemas-microsoft-com:vml" Requires="v">
                <p:oleObj spid="_x0000_s92047" name="Equation" r:id="rId6" imgW="1765080" imgH="1269720" progId="Equation.DSMT4">
                  <p:embed/>
                </p:oleObj>
              </mc:Choice>
              <mc:Fallback>
                <p:oleObj name="Equation" r:id="rId6" imgW="1765080" imgH="1269720" progId="Equation.DSMT4">
                  <p:embed/>
                  <p:pic>
                    <p:nvPicPr>
                      <p:cNvPr id="15" name="对象 14">
                        <a:extLst>
                          <a:ext uri="{FF2B5EF4-FFF2-40B4-BE49-F238E27FC236}">
                            <a16:creationId xmlns:a16="http://schemas.microsoft.com/office/drawing/2014/main" id="{4BB750F4-7219-448F-8D37-BEEB4ACE5C42}"/>
                          </a:ext>
                        </a:extLst>
                      </p:cNvPr>
                      <p:cNvPicPr/>
                      <p:nvPr/>
                    </p:nvPicPr>
                    <p:blipFill>
                      <a:blip r:embed="rId7"/>
                      <a:stretch>
                        <a:fillRect/>
                      </a:stretch>
                    </p:blipFill>
                    <p:spPr>
                      <a:xfrm>
                        <a:off x="1989138" y="3286125"/>
                        <a:ext cx="4986337" cy="357822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F5BB3AD1-1F6E-4798-84F8-4D70087F6B58}"/>
              </a:ext>
            </a:extLst>
          </p:cNvPr>
          <p:cNvGraphicFramePr>
            <a:graphicFrameLocks noChangeAspect="1"/>
          </p:cNvGraphicFramePr>
          <p:nvPr>
            <p:extLst>
              <p:ext uri="{D42A27DB-BD31-4B8C-83A1-F6EECF244321}">
                <p14:modId xmlns:p14="http://schemas.microsoft.com/office/powerpoint/2010/main" val="2798369691"/>
              </p:ext>
            </p:extLst>
          </p:nvPr>
        </p:nvGraphicFramePr>
        <p:xfrm>
          <a:off x="6022086" y="2218680"/>
          <a:ext cx="5202237" cy="4357688"/>
        </p:xfrm>
        <a:graphic>
          <a:graphicData uri="http://schemas.openxmlformats.org/presentationml/2006/ole">
            <mc:AlternateContent xmlns:mc="http://schemas.openxmlformats.org/markup-compatibility/2006">
              <mc:Choice xmlns:v="urn:schemas-microsoft-com:vml" Requires="v">
                <p:oleObj spid="_x0000_s92048" name="Equation" r:id="rId8" imgW="1841400" imgH="1549080" progId="Equation.DSMT4">
                  <p:embed/>
                </p:oleObj>
              </mc:Choice>
              <mc:Fallback>
                <p:oleObj name="Equation" r:id="rId8" imgW="1841400" imgH="154908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9"/>
                      <a:stretch>
                        <a:fillRect/>
                      </a:stretch>
                    </p:blipFill>
                    <p:spPr>
                      <a:xfrm>
                        <a:off x="6022086" y="2218680"/>
                        <a:ext cx="5202237" cy="43576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CF969989-68EE-4393-948C-48B8DA5D5B7B}"/>
              </a:ext>
            </a:extLst>
          </p:cNvPr>
          <p:cNvGraphicFramePr>
            <a:graphicFrameLocks noChangeAspect="1"/>
          </p:cNvGraphicFramePr>
          <p:nvPr>
            <p:extLst>
              <p:ext uri="{D42A27DB-BD31-4B8C-83A1-F6EECF244321}">
                <p14:modId xmlns:p14="http://schemas.microsoft.com/office/powerpoint/2010/main" val="1815793632"/>
              </p:ext>
            </p:extLst>
          </p:nvPr>
        </p:nvGraphicFramePr>
        <p:xfrm>
          <a:off x="6022086" y="2849123"/>
          <a:ext cx="5822950" cy="2357437"/>
        </p:xfrm>
        <a:graphic>
          <a:graphicData uri="http://schemas.openxmlformats.org/presentationml/2006/ole">
            <mc:AlternateContent xmlns:mc="http://schemas.openxmlformats.org/markup-compatibility/2006">
              <mc:Choice xmlns:v="urn:schemas-microsoft-com:vml" Requires="v">
                <p:oleObj spid="_x0000_s92049" name="Equation" r:id="rId10" imgW="2057400" imgH="838080" progId="Equation.DSMT4">
                  <p:embed/>
                </p:oleObj>
              </mc:Choice>
              <mc:Fallback>
                <p:oleObj name="Equation" r:id="rId10" imgW="2057400" imgH="838080" progId="Equation.DSMT4">
                  <p:embed/>
                  <p:pic>
                    <p:nvPicPr>
                      <p:cNvPr id="18" name="对象 17">
                        <a:extLst>
                          <a:ext uri="{FF2B5EF4-FFF2-40B4-BE49-F238E27FC236}">
                            <a16:creationId xmlns:a16="http://schemas.microsoft.com/office/drawing/2014/main" id="{CF969989-68EE-4393-948C-48B8DA5D5B7B}"/>
                          </a:ext>
                        </a:extLst>
                      </p:cNvPr>
                      <p:cNvPicPr/>
                      <p:nvPr/>
                    </p:nvPicPr>
                    <p:blipFill>
                      <a:blip r:embed="rId11"/>
                      <a:stretch>
                        <a:fillRect/>
                      </a:stretch>
                    </p:blipFill>
                    <p:spPr>
                      <a:xfrm>
                        <a:off x="6022086" y="2849123"/>
                        <a:ext cx="5822950" cy="2357437"/>
                      </a:xfrm>
                      <a:prstGeom prst="rect">
                        <a:avLst/>
                      </a:prstGeom>
                    </p:spPr>
                  </p:pic>
                </p:oleObj>
              </mc:Fallback>
            </mc:AlternateContent>
          </a:graphicData>
        </a:graphic>
      </p:graphicFrame>
    </p:spTree>
    <p:extLst>
      <p:ext uri="{BB962C8B-B14F-4D97-AF65-F5344CB8AC3E}">
        <p14:creationId xmlns:p14="http://schemas.microsoft.com/office/powerpoint/2010/main" val="37734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4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nodeType="clickEffect">
                                  <p:stCondLst>
                                    <p:cond delay="0"/>
                                  </p:stCondLst>
                                  <p:childTnLst>
                                    <p:animEffect transition="out" filter="wipe(right)">
                                      <p:cBhvr>
                                        <p:cTn id="26" dur="400"/>
                                        <p:tgtEl>
                                          <p:spTgt spid="17"/>
                                        </p:tgtEl>
                                      </p:cBhvr>
                                    </p:animEffect>
                                    <p:set>
                                      <p:cBhvr>
                                        <p:cTn id="27" dur="1" fill="hold">
                                          <p:stCondLst>
                                            <p:cond delay="399"/>
                                          </p:stCondLst>
                                        </p:cTn>
                                        <p:tgtEl>
                                          <p:spTgt spid="17"/>
                                        </p:tgtEl>
                                        <p:attrNameLst>
                                          <p:attrName>style.visibility</p:attrName>
                                        </p:attrNameLst>
                                      </p:cBhvr>
                                      <p:to>
                                        <p:strVal val="hidden"/>
                                      </p:to>
                                    </p:set>
                                  </p:childTnLst>
                                </p:cTn>
                              </p:par>
                            </p:childTnLst>
                          </p:cTn>
                        </p:par>
                        <p:par>
                          <p:cTn id="28" fill="hold">
                            <p:stCondLst>
                              <p:cond delay="40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17" name="文本框 16">
            <a:extLst>
              <a:ext uri="{FF2B5EF4-FFF2-40B4-BE49-F238E27FC236}">
                <a16:creationId xmlns:a16="http://schemas.microsoft.com/office/drawing/2014/main" id="{2B01CC5D-4767-4CEF-80B4-68B13B456F46}"/>
              </a:ext>
            </a:extLst>
          </p:cNvPr>
          <p:cNvSpPr txBox="1"/>
          <p:nvPr/>
        </p:nvSpPr>
        <p:spPr>
          <a:xfrm>
            <a:off x="2258325" y="2687569"/>
            <a:ext cx="292673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继承</a:t>
            </a:r>
          </a:p>
        </p:txBody>
      </p:sp>
      <p:grpSp>
        <p:nvGrpSpPr>
          <p:cNvPr id="47" name="组合 46">
            <a:extLst>
              <a:ext uri="{FF2B5EF4-FFF2-40B4-BE49-F238E27FC236}">
                <a16:creationId xmlns:a16="http://schemas.microsoft.com/office/drawing/2014/main" id="{EFBA4B98-941D-45A4-8EB1-6D38D267C9F3}"/>
              </a:ext>
            </a:extLst>
          </p:cNvPr>
          <p:cNvGrpSpPr/>
          <p:nvPr/>
        </p:nvGrpSpPr>
        <p:grpSpPr>
          <a:xfrm>
            <a:off x="1939031" y="3080494"/>
            <a:ext cx="7994644" cy="3394003"/>
            <a:chOff x="363698" y="3267531"/>
            <a:chExt cx="7994644" cy="3394003"/>
          </a:xfrm>
        </p:grpSpPr>
        <p:grpSp>
          <p:nvGrpSpPr>
            <p:cNvPr id="13" name="组合 12">
              <a:extLst>
                <a:ext uri="{FF2B5EF4-FFF2-40B4-BE49-F238E27FC236}">
                  <a16:creationId xmlns:a16="http://schemas.microsoft.com/office/drawing/2014/main" id="{09005B9E-D6FF-41CF-802E-457CB3BB3EDC}"/>
                </a:ext>
              </a:extLst>
            </p:cNvPr>
            <p:cNvGrpSpPr/>
            <p:nvPr/>
          </p:nvGrpSpPr>
          <p:grpSpPr>
            <a:xfrm>
              <a:off x="363698" y="3554655"/>
              <a:ext cx="4464627" cy="3106879"/>
              <a:chOff x="1631373" y="3647212"/>
              <a:chExt cx="4464627" cy="3106879"/>
            </a:xfrm>
          </p:grpSpPr>
          <p:sp>
            <p:nvSpPr>
              <p:cNvPr id="3" name="矩形 2">
                <a:extLst>
                  <a:ext uri="{FF2B5EF4-FFF2-40B4-BE49-F238E27FC236}">
                    <a16:creationId xmlns:a16="http://schemas.microsoft.com/office/drawing/2014/main" id="{925AD4BE-2366-4354-80B3-AD899C17DB62}"/>
                  </a:ext>
                </a:extLst>
              </p:cNvPr>
              <p:cNvSpPr/>
              <p:nvPr/>
            </p:nvSpPr>
            <p:spPr>
              <a:xfrm>
                <a:off x="1631373" y="3647212"/>
                <a:ext cx="4464627" cy="3106879"/>
              </a:xfrm>
              <a:prstGeom prst="rect">
                <a:avLst/>
              </a:prstGeom>
              <a:solidFill>
                <a:schemeClr val="tx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1F9F9AFC-434A-4C5C-9ECC-476969FBF3CB}"/>
                  </a:ext>
                </a:extLst>
              </p:cNvPr>
              <p:cNvCxnSpPr>
                <a:cxnSpLocks/>
              </p:cNvCxnSpPr>
              <p:nvPr/>
            </p:nvCxnSpPr>
            <p:spPr>
              <a:xfrm>
                <a:off x="1631373" y="4335357"/>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055532D-644B-49F3-A5AA-28CED36225CC}"/>
                  </a:ext>
                </a:extLst>
              </p:cNvPr>
              <p:cNvCxnSpPr>
                <a:cxnSpLocks/>
              </p:cNvCxnSpPr>
              <p:nvPr/>
            </p:nvCxnSpPr>
            <p:spPr>
              <a:xfrm>
                <a:off x="1631373" y="5412551"/>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9AC7C8C-B684-43EB-9027-F794C8EE5227}"/>
                  </a:ext>
                </a:extLst>
              </p:cNvPr>
              <p:cNvSpPr txBox="1"/>
              <p:nvPr/>
            </p:nvSpPr>
            <p:spPr>
              <a:xfrm>
                <a:off x="3416894" y="3688111"/>
                <a:ext cx="737753"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08ECE5FB-C2F8-4664-8975-2EE9E3003DED}"/>
                  </a:ext>
                </a:extLst>
              </p:cNvPr>
              <p:cNvSpPr txBox="1"/>
              <p:nvPr/>
            </p:nvSpPr>
            <p:spPr>
              <a:xfrm>
                <a:off x="1690270" y="4316174"/>
                <a:ext cx="2197661"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petName</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petColor</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382E97CC-E975-4CDF-B93E-7DBA6F333AD4}"/>
                  </a:ext>
                </a:extLst>
              </p:cNvPr>
              <p:cNvSpPr txBox="1"/>
              <p:nvPr/>
            </p:nvSpPr>
            <p:spPr>
              <a:xfrm>
                <a:off x="1690270" y="5658732"/>
                <a:ext cx="4191000"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petName,petColor</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MyPet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nvGrpSpPr>
            <p:cNvPr id="23" name="组合 22">
              <a:extLst>
                <a:ext uri="{FF2B5EF4-FFF2-40B4-BE49-F238E27FC236}">
                  <a16:creationId xmlns:a16="http://schemas.microsoft.com/office/drawing/2014/main" id="{DE0BA970-3C1B-4F8A-8979-18AA7444E3C4}"/>
                </a:ext>
              </a:extLst>
            </p:cNvPr>
            <p:cNvGrpSpPr/>
            <p:nvPr/>
          </p:nvGrpSpPr>
          <p:grpSpPr>
            <a:xfrm>
              <a:off x="6160681" y="3267531"/>
              <a:ext cx="2197661" cy="1376565"/>
              <a:chOff x="1631373" y="3647212"/>
              <a:chExt cx="4464627" cy="1376565"/>
            </a:xfrm>
          </p:grpSpPr>
          <p:sp>
            <p:nvSpPr>
              <p:cNvPr id="24" name="矩形 23">
                <a:extLst>
                  <a:ext uri="{FF2B5EF4-FFF2-40B4-BE49-F238E27FC236}">
                    <a16:creationId xmlns:a16="http://schemas.microsoft.com/office/drawing/2014/main" id="{D25EFE72-57A7-4631-9DA5-E10618CE2D3A}"/>
                  </a:ext>
                </a:extLst>
              </p:cNvPr>
              <p:cNvSpPr/>
              <p:nvPr/>
            </p:nvSpPr>
            <p:spPr>
              <a:xfrm>
                <a:off x="1631373" y="3647212"/>
                <a:ext cx="4464627" cy="1376565"/>
              </a:xfrm>
              <a:prstGeom prst="rect">
                <a:avLst/>
              </a:prstGeom>
              <a:solidFill>
                <a:schemeClr val="tx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CB7D35FC-BF92-4A94-B3B9-E0FD19FC18AC}"/>
                  </a:ext>
                </a:extLst>
              </p:cNvPr>
              <p:cNvCxnSpPr>
                <a:cxnSpLocks/>
              </p:cNvCxnSpPr>
              <p:nvPr/>
            </p:nvCxnSpPr>
            <p:spPr>
              <a:xfrm>
                <a:off x="1631373" y="4335357"/>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C81D41B-EE3E-42A3-91AA-654AD5B9AB76}"/>
                  </a:ext>
                </a:extLst>
              </p:cNvPr>
              <p:cNvSpPr txBox="1"/>
              <p:nvPr/>
            </p:nvSpPr>
            <p:spPr>
              <a:xfrm>
                <a:off x="3110993" y="3688111"/>
                <a:ext cx="1505386"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Dog</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412EBDAB-86C9-4F37-8E89-1AF5CD11F1B6}"/>
                  </a:ext>
                </a:extLst>
              </p:cNvPr>
              <p:cNvSpPr txBox="1"/>
              <p:nvPr/>
            </p:nvSpPr>
            <p:spPr>
              <a:xfrm>
                <a:off x="1690269" y="4359868"/>
                <a:ext cx="419099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+Bark()</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nvGrpSpPr>
            <p:cNvPr id="30" name="组合 29">
              <a:extLst>
                <a:ext uri="{FF2B5EF4-FFF2-40B4-BE49-F238E27FC236}">
                  <a16:creationId xmlns:a16="http://schemas.microsoft.com/office/drawing/2014/main" id="{93B5955C-AFFB-46F1-BEBB-ECD951D6D536}"/>
                </a:ext>
              </a:extLst>
            </p:cNvPr>
            <p:cNvGrpSpPr/>
            <p:nvPr/>
          </p:nvGrpSpPr>
          <p:grpSpPr>
            <a:xfrm>
              <a:off x="6160681" y="5187461"/>
              <a:ext cx="2197661" cy="1376565"/>
              <a:chOff x="1631373" y="3647212"/>
              <a:chExt cx="4464627" cy="1376565"/>
            </a:xfrm>
          </p:grpSpPr>
          <p:sp>
            <p:nvSpPr>
              <p:cNvPr id="31" name="矩形 30">
                <a:extLst>
                  <a:ext uri="{FF2B5EF4-FFF2-40B4-BE49-F238E27FC236}">
                    <a16:creationId xmlns:a16="http://schemas.microsoft.com/office/drawing/2014/main" id="{604ADC2C-DB2D-4378-A4E0-F7530DEFC470}"/>
                  </a:ext>
                </a:extLst>
              </p:cNvPr>
              <p:cNvSpPr/>
              <p:nvPr/>
            </p:nvSpPr>
            <p:spPr>
              <a:xfrm>
                <a:off x="1631373" y="3647212"/>
                <a:ext cx="4464627" cy="1376565"/>
              </a:xfrm>
              <a:prstGeom prst="rect">
                <a:avLst/>
              </a:prstGeom>
              <a:solidFill>
                <a:schemeClr val="tx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C692039D-BFA5-4E68-8B8D-3BDDE2052A4C}"/>
                  </a:ext>
                </a:extLst>
              </p:cNvPr>
              <p:cNvCxnSpPr>
                <a:cxnSpLocks/>
              </p:cNvCxnSpPr>
              <p:nvPr/>
            </p:nvCxnSpPr>
            <p:spPr>
              <a:xfrm>
                <a:off x="1631373" y="4335357"/>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F29A275-4621-4E5D-8BE3-8A1B809331A2}"/>
                  </a:ext>
                </a:extLst>
              </p:cNvPr>
              <p:cNvSpPr txBox="1"/>
              <p:nvPr/>
            </p:nvSpPr>
            <p:spPr>
              <a:xfrm>
                <a:off x="3110993" y="3688111"/>
                <a:ext cx="1505386"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4700669D-4A1E-4537-9F39-1E0D35DB60A2}"/>
                  </a:ext>
                </a:extLst>
              </p:cNvPr>
              <p:cNvSpPr txBox="1"/>
              <p:nvPr/>
            </p:nvSpPr>
            <p:spPr>
              <a:xfrm>
                <a:off x="1690269" y="4359868"/>
                <a:ext cx="419099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+Meow()</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nvGrpSpPr>
            <p:cNvPr id="44" name="组合 43">
              <a:extLst>
                <a:ext uri="{FF2B5EF4-FFF2-40B4-BE49-F238E27FC236}">
                  <a16:creationId xmlns:a16="http://schemas.microsoft.com/office/drawing/2014/main" id="{79F14A8C-1910-4F13-8271-29F2AA89C5E9}"/>
                </a:ext>
              </a:extLst>
            </p:cNvPr>
            <p:cNvGrpSpPr/>
            <p:nvPr/>
          </p:nvGrpSpPr>
          <p:grpSpPr>
            <a:xfrm>
              <a:off x="4841735" y="4118774"/>
              <a:ext cx="1319645" cy="1756970"/>
              <a:chOff x="5382491" y="3897104"/>
              <a:chExt cx="1319645" cy="1756970"/>
            </a:xfrm>
          </p:grpSpPr>
          <p:sp>
            <p:nvSpPr>
              <p:cNvPr id="15" name="等腰三角形 14">
                <a:extLst>
                  <a:ext uri="{FF2B5EF4-FFF2-40B4-BE49-F238E27FC236}">
                    <a16:creationId xmlns:a16="http://schemas.microsoft.com/office/drawing/2014/main" id="{AA5166E2-52A7-4F68-A252-236FCF495DD4}"/>
                  </a:ext>
                </a:extLst>
              </p:cNvPr>
              <p:cNvSpPr/>
              <p:nvPr/>
            </p:nvSpPr>
            <p:spPr>
              <a:xfrm rot="16200000">
                <a:off x="5382491" y="4735757"/>
                <a:ext cx="301336" cy="301336"/>
              </a:xfrm>
              <a:prstGeom prst="triangle">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6A9D3BBD-9A35-49F2-90BA-DAD363849F65}"/>
                  </a:ext>
                </a:extLst>
              </p:cNvPr>
              <p:cNvCxnSpPr/>
              <p:nvPr/>
            </p:nvCxnSpPr>
            <p:spPr>
              <a:xfrm flipV="1">
                <a:off x="5683827" y="4883827"/>
                <a:ext cx="412173" cy="5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F9ABE53-285B-4C8F-9643-A60778A2DCEB}"/>
                  </a:ext>
                </a:extLst>
              </p:cNvPr>
              <p:cNvCxnSpPr>
                <a:cxnSpLocks/>
              </p:cNvCxnSpPr>
              <p:nvPr/>
            </p:nvCxnSpPr>
            <p:spPr>
              <a:xfrm flipV="1">
                <a:off x="6096000" y="3897104"/>
                <a:ext cx="0" cy="17569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1C98BD4-A820-40AC-9C92-3E636A590C0D}"/>
                  </a:ext>
                </a:extLst>
              </p:cNvPr>
              <p:cNvCxnSpPr>
                <a:cxnSpLocks/>
              </p:cNvCxnSpPr>
              <p:nvPr/>
            </p:nvCxnSpPr>
            <p:spPr>
              <a:xfrm>
                <a:off x="6096000" y="3897104"/>
                <a:ext cx="60613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329497D-FF2D-4A51-B65E-68F4E3FBBAC0}"/>
                  </a:ext>
                </a:extLst>
              </p:cNvPr>
              <p:cNvCxnSpPr/>
              <p:nvPr/>
            </p:nvCxnSpPr>
            <p:spPr>
              <a:xfrm>
                <a:off x="6096000" y="5654074"/>
                <a:ext cx="60613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8" name="文本框 47">
            <a:extLst>
              <a:ext uri="{FF2B5EF4-FFF2-40B4-BE49-F238E27FC236}">
                <a16:creationId xmlns:a16="http://schemas.microsoft.com/office/drawing/2014/main" id="{3B8CE671-FD46-4613-A761-0BE1A261D529}"/>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49" name="文本框 48">
            <a:extLst>
              <a:ext uri="{FF2B5EF4-FFF2-40B4-BE49-F238E27FC236}">
                <a16:creationId xmlns:a16="http://schemas.microsoft.com/office/drawing/2014/main" id="{36E939DE-BD03-4A3D-B04D-B699807491F2}"/>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Tree>
    <p:extLst>
      <p:ext uri="{BB962C8B-B14F-4D97-AF65-F5344CB8AC3E}">
        <p14:creationId xmlns:p14="http://schemas.microsoft.com/office/powerpoint/2010/main" val="308701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1" y="2878533"/>
            <a:ext cx="903890" cy="3539430"/>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到灰度图转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37" name="对象 36">
            <a:extLst>
              <a:ext uri="{FF2B5EF4-FFF2-40B4-BE49-F238E27FC236}">
                <a16:creationId xmlns:a16="http://schemas.microsoft.com/office/drawing/2014/main" id="{3EACB1C5-4E3D-4BD0-97F6-C232736F700F}"/>
              </a:ext>
            </a:extLst>
          </p:cNvPr>
          <p:cNvGraphicFramePr>
            <a:graphicFrameLocks noChangeAspect="1"/>
          </p:cNvGraphicFramePr>
          <p:nvPr>
            <p:extLst>
              <p:ext uri="{D42A27DB-BD31-4B8C-83A1-F6EECF244321}">
                <p14:modId xmlns:p14="http://schemas.microsoft.com/office/powerpoint/2010/main" val="4015574618"/>
              </p:ext>
            </p:extLst>
          </p:nvPr>
        </p:nvGraphicFramePr>
        <p:xfrm>
          <a:off x="2285618" y="2677471"/>
          <a:ext cx="2547937" cy="1111250"/>
        </p:xfrm>
        <a:graphic>
          <a:graphicData uri="http://schemas.openxmlformats.org/presentationml/2006/ole">
            <mc:AlternateContent xmlns:mc="http://schemas.openxmlformats.org/markup-compatibility/2006">
              <mc:Choice xmlns:v="urn:schemas-microsoft-com:vml" Requires="v">
                <p:oleObj spid="_x0000_s98164" name="Equation" r:id="rId4" imgW="901440" imgH="393480" progId="Equation.DSMT4">
                  <p:embed/>
                </p:oleObj>
              </mc:Choice>
              <mc:Fallback>
                <p:oleObj name="Equation" r:id="rId4" imgW="901440" imgH="393480" progId="Equation.DSMT4">
                  <p:embed/>
                  <p:pic>
                    <p:nvPicPr>
                      <p:cNvPr id="37" name="对象 36">
                        <a:extLst>
                          <a:ext uri="{FF2B5EF4-FFF2-40B4-BE49-F238E27FC236}">
                            <a16:creationId xmlns:a16="http://schemas.microsoft.com/office/drawing/2014/main" id="{3EACB1C5-4E3D-4BD0-97F6-C232736F700F}"/>
                          </a:ext>
                        </a:extLst>
                      </p:cNvPr>
                      <p:cNvPicPr/>
                      <p:nvPr/>
                    </p:nvPicPr>
                    <p:blipFill>
                      <a:blip r:embed="rId5"/>
                      <a:stretch>
                        <a:fillRect/>
                      </a:stretch>
                    </p:blipFill>
                    <p:spPr>
                      <a:xfrm>
                        <a:off x="2285618" y="2677471"/>
                        <a:ext cx="2547937" cy="11112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F5BB3AD1-1F6E-4798-84F8-4D70087F6B58}"/>
              </a:ext>
            </a:extLst>
          </p:cNvPr>
          <p:cNvGraphicFramePr>
            <a:graphicFrameLocks noChangeAspect="1"/>
          </p:cNvGraphicFramePr>
          <p:nvPr>
            <p:extLst>
              <p:ext uri="{D42A27DB-BD31-4B8C-83A1-F6EECF244321}">
                <p14:modId xmlns:p14="http://schemas.microsoft.com/office/powerpoint/2010/main" val="918090691"/>
              </p:ext>
            </p:extLst>
          </p:nvPr>
        </p:nvGraphicFramePr>
        <p:xfrm>
          <a:off x="2285618" y="3788721"/>
          <a:ext cx="7785100" cy="714375"/>
        </p:xfrm>
        <a:graphic>
          <a:graphicData uri="http://schemas.openxmlformats.org/presentationml/2006/ole">
            <mc:AlternateContent xmlns:mc="http://schemas.openxmlformats.org/markup-compatibility/2006">
              <mc:Choice xmlns:v="urn:schemas-microsoft-com:vml" Requires="v">
                <p:oleObj spid="_x0000_s98165" name="Equation" r:id="rId6" imgW="2755800" imgH="253800" progId="Equation.DSMT4">
                  <p:embed/>
                </p:oleObj>
              </mc:Choice>
              <mc:Fallback>
                <p:oleObj name="Equation" r:id="rId6" imgW="2755800" imgH="25380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7"/>
                      <a:stretch>
                        <a:fillRect/>
                      </a:stretch>
                    </p:blipFill>
                    <p:spPr>
                      <a:xfrm>
                        <a:off x="2285618" y="3788721"/>
                        <a:ext cx="7785100" cy="71437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BAA4FBC3-67F9-4238-9868-C153C1B40D5B}"/>
              </a:ext>
            </a:extLst>
          </p:cNvPr>
          <p:cNvGraphicFramePr>
            <a:graphicFrameLocks noChangeAspect="1"/>
          </p:cNvGraphicFramePr>
          <p:nvPr>
            <p:extLst>
              <p:ext uri="{D42A27DB-BD31-4B8C-83A1-F6EECF244321}">
                <p14:modId xmlns:p14="http://schemas.microsoft.com/office/powerpoint/2010/main" val="1434840882"/>
              </p:ext>
            </p:extLst>
          </p:nvPr>
        </p:nvGraphicFramePr>
        <p:xfrm>
          <a:off x="3110460" y="4452382"/>
          <a:ext cx="6457950" cy="642937"/>
        </p:xfrm>
        <a:graphic>
          <a:graphicData uri="http://schemas.openxmlformats.org/presentationml/2006/ole">
            <mc:AlternateContent xmlns:mc="http://schemas.openxmlformats.org/markup-compatibility/2006">
              <mc:Choice xmlns:v="urn:schemas-microsoft-com:vml" Requires="v">
                <p:oleObj spid="_x0000_s98166" name="Equation" r:id="rId8" imgW="2286000" imgH="228600" progId="Equation.DSMT4">
                  <p:embed/>
                </p:oleObj>
              </mc:Choice>
              <mc:Fallback>
                <p:oleObj name="Equation" r:id="rId8" imgW="2286000" imgH="22860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9"/>
                      <a:stretch>
                        <a:fillRect/>
                      </a:stretch>
                    </p:blipFill>
                    <p:spPr>
                      <a:xfrm>
                        <a:off x="3110460" y="4452382"/>
                        <a:ext cx="6457950" cy="6429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A85BCBA5-ADB9-4EDB-853F-D054FF717333}"/>
              </a:ext>
            </a:extLst>
          </p:cNvPr>
          <p:cNvGraphicFramePr>
            <a:graphicFrameLocks noChangeAspect="1"/>
          </p:cNvGraphicFramePr>
          <p:nvPr>
            <p:extLst>
              <p:ext uri="{D42A27DB-BD31-4B8C-83A1-F6EECF244321}">
                <p14:modId xmlns:p14="http://schemas.microsoft.com/office/powerpoint/2010/main" val="295549456"/>
              </p:ext>
            </p:extLst>
          </p:nvPr>
        </p:nvGraphicFramePr>
        <p:xfrm>
          <a:off x="3110460" y="5004680"/>
          <a:ext cx="7067550" cy="642938"/>
        </p:xfrm>
        <a:graphic>
          <a:graphicData uri="http://schemas.openxmlformats.org/presentationml/2006/ole">
            <mc:AlternateContent xmlns:mc="http://schemas.openxmlformats.org/markup-compatibility/2006">
              <mc:Choice xmlns:v="urn:schemas-microsoft-com:vml" Requires="v">
                <p:oleObj spid="_x0000_s98167" name="Equation" r:id="rId10" imgW="2501640" imgH="228600" progId="Equation.DSMT4">
                  <p:embed/>
                </p:oleObj>
              </mc:Choice>
              <mc:Fallback>
                <p:oleObj name="Equation" r:id="rId10" imgW="2501640" imgH="228600" progId="Equation.DSMT4">
                  <p:embed/>
                  <p:pic>
                    <p:nvPicPr>
                      <p:cNvPr id="19" name="对象 18">
                        <a:extLst>
                          <a:ext uri="{FF2B5EF4-FFF2-40B4-BE49-F238E27FC236}">
                            <a16:creationId xmlns:a16="http://schemas.microsoft.com/office/drawing/2014/main" id="{BAA4FBC3-67F9-4238-9868-C153C1B40D5B}"/>
                          </a:ext>
                        </a:extLst>
                      </p:cNvPr>
                      <p:cNvPicPr/>
                      <p:nvPr/>
                    </p:nvPicPr>
                    <p:blipFill>
                      <a:blip r:embed="rId11"/>
                      <a:stretch>
                        <a:fillRect/>
                      </a:stretch>
                    </p:blipFill>
                    <p:spPr>
                      <a:xfrm>
                        <a:off x="3110460" y="5004680"/>
                        <a:ext cx="7067550" cy="642938"/>
                      </a:xfrm>
                      <a:prstGeom prst="rect">
                        <a:avLst/>
                      </a:prstGeom>
                    </p:spPr>
                  </p:pic>
                </p:oleObj>
              </mc:Fallback>
            </mc:AlternateContent>
          </a:graphicData>
        </a:graphic>
      </p:graphicFrame>
    </p:spTree>
    <p:extLst>
      <p:ext uri="{BB962C8B-B14F-4D97-AF65-F5344CB8AC3E}">
        <p14:creationId xmlns:p14="http://schemas.microsoft.com/office/powerpoint/2010/main" val="7116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4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4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809157" y="23801"/>
            <a:ext cx="4573688"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数字图像与颜色空间</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361037"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数字图像颜色空间</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31" name="文本框 30">
            <a:extLst>
              <a:ext uri="{FF2B5EF4-FFF2-40B4-BE49-F238E27FC236}">
                <a16:creationId xmlns:a16="http://schemas.microsoft.com/office/drawing/2014/main" id="{995A767C-5632-4912-B078-37479EB091F5}"/>
              </a:ext>
            </a:extLst>
          </p:cNvPr>
          <p:cNvSpPr txBox="1"/>
          <p:nvPr/>
        </p:nvSpPr>
        <p:spPr>
          <a:xfrm>
            <a:off x="2123244" y="1972883"/>
            <a:ext cx="317397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三、颜色空间变换</a:t>
            </a:r>
          </a:p>
        </p:txBody>
      </p:sp>
      <p:sp>
        <p:nvSpPr>
          <p:cNvPr id="9" name="TextBox 64">
            <a:extLst>
              <a:ext uri="{FF2B5EF4-FFF2-40B4-BE49-F238E27FC236}">
                <a16:creationId xmlns:a16="http://schemas.microsoft.com/office/drawing/2014/main" id="{6CCA3205-5A4B-4AB5-BD50-C070F2A0F4F8}"/>
              </a:ext>
            </a:extLst>
          </p:cNvPr>
          <p:cNvSpPr txBox="1"/>
          <p:nvPr/>
        </p:nvSpPr>
        <p:spPr>
          <a:xfrm>
            <a:off x="609600" y="2878533"/>
            <a:ext cx="1066417" cy="3539430"/>
          </a:xfrm>
          <a:prstGeom prst="rect">
            <a:avLst/>
          </a:prstGeom>
          <a:noFill/>
        </p:spPr>
        <p:txBody>
          <a:bodyPr wrap="square"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sRGB </a:t>
            </a: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到</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灰</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度</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图</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转</a:t>
            </a:r>
            <a:endParaRPr lang="en-US" altLang="zh-CN" sz="3200" b="1" dirty="0">
              <a:solidFill>
                <a:schemeClr val="bg1"/>
              </a:solidFill>
              <a:effectLst>
                <a:outerShdw blurRad="38100" dist="38100" dir="2700000" algn="tl">
                  <a:srgbClr val="000000">
                    <a:alpha val="43137"/>
                  </a:srgbClr>
                </a:outerShdw>
              </a:effectLst>
              <a:latin typeface="隶书" pitchFamily="49" charset="-122"/>
              <a:ea typeface="隶书" pitchFamily="49" charset="-122"/>
            </a:endParaRPr>
          </a:p>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换</a:t>
            </a:r>
          </a:p>
        </p:txBody>
      </p:sp>
      <p:graphicFrame>
        <p:nvGraphicFramePr>
          <p:cNvPr id="17" name="对象 16">
            <a:extLst>
              <a:ext uri="{FF2B5EF4-FFF2-40B4-BE49-F238E27FC236}">
                <a16:creationId xmlns:a16="http://schemas.microsoft.com/office/drawing/2014/main" id="{F5BB3AD1-1F6E-4798-84F8-4D70087F6B58}"/>
              </a:ext>
            </a:extLst>
          </p:cNvPr>
          <p:cNvGraphicFramePr>
            <a:graphicFrameLocks noChangeAspect="1"/>
          </p:cNvGraphicFramePr>
          <p:nvPr>
            <p:extLst>
              <p:ext uri="{D42A27DB-BD31-4B8C-83A1-F6EECF244321}">
                <p14:modId xmlns:p14="http://schemas.microsoft.com/office/powerpoint/2010/main" val="3042680534"/>
              </p:ext>
            </p:extLst>
          </p:nvPr>
        </p:nvGraphicFramePr>
        <p:xfrm>
          <a:off x="2466808" y="2781300"/>
          <a:ext cx="9148762" cy="857250"/>
        </p:xfrm>
        <a:graphic>
          <a:graphicData uri="http://schemas.openxmlformats.org/presentationml/2006/ole">
            <mc:AlternateContent xmlns:mc="http://schemas.openxmlformats.org/markup-compatibility/2006">
              <mc:Choice xmlns:v="urn:schemas-microsoft-com:vml" Requires="v">
                <p:oleObj spid="_x0000_s96120" name="Equation" r:id="rId4" imgW="3238200" imgH="304560" progId="Equation.DSMT4">
                  <p:embed/>
                </p:oleObj>
              </mc:Choice>
              <mc:Fallback>
                <p:oleObj name="Equation" r:id="rId4" imgW="3238200" imgH="30456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5"/>
                      <a:stretch>
                        <a:fillRect/>
                      </a:stretch>
                    </p:blipFill>
                    <p:spPr>
                      <a:xfrm>
                        <a:off x="2466808" y="2781300"/>
                        <a:ext cx="9148762" cy="85725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BAA4FBC3-67F9-4238-9868-C153C1B40D5B}"/>
              </a:ext>
            </a:extLst>
          </p:cNvPr>
          <p:cNvGraphicFramePr>
            <a:graphicFrameLocks noChangeAspect="1"/>
          </p:cNvGraphicFramePr>
          <p:nvPr>
            <p:extLst>
              <p:ext uri="{D42A27DB-BD31-4B8C-83A1-F6EECF244321}">
                <p14:modId xmlns:p14="http://schemas.microsoft.com/office/powerpoint/2010/main" val="2691896586"/>
              </p:ext>
            </p:extLst>
          </p:nvPr>
        </p:nvGraphicFramePr>
        <p:xfrm>
          <a:off x="3110460" y="3580038"/>
          <a:ext cx="6457950" cy="642937"/>
        </p:xfrm>
        <a:graphic>
          <a:graphicData uri="http://schemas.openxmlformats.org/presentationml/2006/ole">
            <mc:AlternateContent xmlns:mc="http://schemas.openxmlformats.org/markup-compatibility/2006">
              <mc:Choice xmlns:v="urn:schemas-microsoft-com:vml" Requires="v">
                <p:oleObj spid="_x0000_s96121" name="Equation" r:id="rId6" imgW="2286000" imgH="228600" progId="Equation.DSMT4">
                  <p:embed/>
                </p:oleObj>
              </mc:Choice>
              <mc:Fallback>
                <p:oleObj name="Equation" r:id="rId6" imgW="2286000" imgH="228600" progId="Equation.DSMT4">
                  <p:embed/>
                  <p:pic>
                    <p:nvPicPr>
                      <p:cNvPr id="19" name="对象 18">
                        <a:extLst>
                          <a:ext uri="{FF2B5EF4-FFF2-40B4-BE49-F238E27FC236}">
                            <a16:creationId xmlns:a16="http://schemas.microsoft.com/office/drawing/2014/main" id="{BAA4FBC3-67F9-4238-9868-C153C1B40D5B}"/>
                          </a:ext>
                        </a:extLst>
                      </p:cNvPr>
                      <p:cNvPicPr/>
                      <p:nvPr/>
                    </p:nvPicPr>
                    <p:blipFill>
                      <a:blip r:embed="rId7"/>
                      <a:stretch>
                        <a:fillRect/>
                      </a:stretch>
                    </p:blipFill>
                    <p:spPr>
                      <a:xfrm>
                        <a:off x="3110460" y="3580038"/>
                        <a:ext cx="6457950" cy="6429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A85BCBA5-ADB9-4EDB-853F-D054FF717333}"/>
              </a:ext>
            </a:extLst>
          </p:cNvPr>
          <p:cNvGraphicFramePr>
            <a:graphicFrameLocks noChangeAspect="1"/>
          </p:cNvGraphicFramePr>
          <p:nvPr>
            <p:extLst>
              <p:ext uri="{D42A27DB-BD31-4B8C-83A1-F6EECF244321}">
                <p14:modId xmlns:p14="http://schemas.microsoft.com/office/powerpoint/2010/main" val="2557174544"/>
              </p:ext>
            </p:extLst>
          </p:nvPr>
        </p:nvGraphicFramePr>
        <p:xfrm>
          <a:off x="3110460" y="4174376"/>
          <a:ext cx="7067550" cy="642938"/>
        </p:xfrm>
        <a:graphic>
          <a:graphicData uri="http://schemas.openxmlformats.org/presentationml/2006/ole">
            <mc:AlternateContent xmlns:mc="http://schemas.openxmlformats.org/markup-compatibility/2006">
              <mc:Choice xmlns:v="urn:schemas-microsoft-com:vml" Requires="v">
                <p:oleObj spid="_x0000_s96122" name="Equation" r:id="rId8" imgW="2501640" imgH="228600" progId="Equation.DSMT4">
                  <p:embed/>
                </p:oleObj>
              </mc:Choice>
              <mc:Fallback>
                <p:oleObj name="Equation" r:id="rId8" imgW="2501640" imgH="228600" progId="Equation.DSMT4">
                  <p:embed/>
                  <p:pic>
                    <p:nvPicPr>
                      <p:cNvPr id="20" name="对象 19">
                        <a:extLst>
                          <a:ext uri="{FF2B5EF4-FFF2-40B4-BE49-F238E27FC236}">
                            <a16:creationId xmlns:a16="http://schemas.microsoft.com/office/drawing/2014/main" id="{A85BCBA5-ADB9-4EDB-853F-D054FF717333}"/>
                          </a:ext>
                        </a:extLst>
                      </p:cNvPr>
                      <p:cNvPicPr/>
                      <p:nvPr/>
                    </p:nvPicPr>
                    <p:blipFill>
                      <a:blip r:embed="rId9"/>
                      <a:stretch>
                        <a:fillRect/>
                      </a:stretch>
                    </p:blipFill>
                    <p:spPr>
                      <a:xfrm>
                        <a:off x="3110460" y="4174376"/>
                        <a:ext cx="7067550" cy="6429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DBB8C3F-AD6A-4122-B70F-F35ACAB8AA89}"/>
              </a:ext>
            </a:extLst>
          </p:cNvPr>
          <p:cNvGraphicFramePr>
            <a:graphicFrameLocks noChangeAspect="1"/>
          </p:cNvGraphicFramePr>
          <p:nvPr>
            <p:extLst>
              <p:ext uri="{D42A27DB-BD31-4B8C-83A1-F6EECF244321}">
                <p14:modId xmlns:p14="http://schemas.microsoft.com/office/powerpoint/2010/main" val="1483107329"/>
              </p:ext>
            </p:extLst>
          </p:nvPr>
        </p:nvGraphicFramePr>
        <p:xfrm>
          <a:off x="2466808" y="5022515"/>
          <a:ext cx="6600825" cy="1285875"/>
        </p:xfrm>
        <a:graphic>
          <a:graphicData uri="http://schemas.openxmlformats.org/presentationml/2006/ole">
            <mc:AlternateContent xmlns:mc="http://schemas.openxmlformats.org/markup-compatibility/2006">
              <mc:Choice xmlns:v="urn:schemas-microsoft-com:vml" Requires="v">
                <p:oleObj spid="_x0000_s96123" name="Equation" r:id="rId10" imgW="2336760" imgH="457200" progId="Equation.DSMT4">
                  <p:embed/>
                </p:oleObj>
              </mc:Choice>
              <mc:Fallback>
                <p:oleObj name="Equation" r:id="rId10" imgW="2336760" imgH="457200" progId="Equation.DSMT4">
                  <p:embed/>
                  <p:pic>
                    <p:nvPicPr>
                      <p:cNvPr id="17" name="对象 16">
                        <a:extLst>
                          <a:ext uri="{FF2B5EF4-FFF2-40B4-BE49-F238E27FC236}">
                            <a16:creationId xmlns:a16="http://schemas.microsoft.com/office/drawing/2014/main" id="{F5BB3AD1-1F6E-4798-84F8-4D70087F6B58}"/>
                          </a:ext>
                        </a:extLst>
                      </p:cNvPr>
                      <p:cNvPicPr/>
                      <p:nvPr/>
                    </p:nvPicPr>
                    <p:blipFill>
                      <a:blip r:embed="rId11"/>
                      <a:stretch>
                        <a:fillRect/>
                      </a:stretch>
                    </p:blipFill>
                    <p:spPr>
                      <a:xfrm>
                        <a:off x="2466808" y="5022515"/>
                        <a:ext cx="6600825" cy="1285875"/>
                      </a:xfrm>
                      <a:prstGeom prst="rect">
                        <a:avLst/>
                      </a:prstGeom>
                    </p:spPr>
                  </p:pic>
                </p:oleObj>
              </mc:Fallback>
            </mc:AlternateContent>
          </a:graphicData>
        </a:graphic>
      </p:graphicFrame>
    </p:spTree>
    <p:extLst>
      <p:ext uri="{BB962C8B-B14F-4D97-AF65-F5344CB8AC3E}">
        <p14:creationId xmlns:p14="http://schemas.microsoft.com/office/powerpoint/2010/main" val="11755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4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4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4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chemeClr val="bg1"/>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19" name="文本框 18">
            <a:extLst>
              <a:ext uri="{FF2B5EF4-FFF2-40B4-BE49-F238E27FC236}">
                <a16:creationId xmlns:a16="http://schemas.microsoft.com/office/drawing/2014/main" id="{600A0E00-BF35-42F6-A655-1930AD43209C}"/>
              </a:ext>
            </a:extLst>
          </p:cNvPr>
          <p:cNvSpPr txBox="1"/>
          <p:nvPr/>
        </p:nvSpPr>
        <p:spPr>
          <a:xfrm>
            <a:off x="3525426" y="3479579"/>
            <a:ext cx="4493538" cy="830997"/>
          </a:xfrm>
          <a:prstGeom prst="rect">
            <a:avLst/>
          </a:prstGeom>
          <a:noFill/>
        </p:spPr>
        <p:txBody>
          <a:bodyPr wrap="none" rtlCol="0">
            <a:spAutoFit/>
          </a:bodyPr>
          <a:lstStyle/>
          <a:p>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直方图及其应用</a:t>
            </a:r>
          </a:p>
        </p:txBody>
      </p:sp>
      <p:sp>
        <p:nvSpPr>
          <p:cNvPr id="20" name="文本框 19">
            <a:extLst>
              <a:ext uri="{FF2B5EF4-FFF2-40B4-BE49-F238E27FC236}">
                <a16:creationId xmlns:a16="http://schemas.microsoft.com/office/drawing/2014/main" id="{019EDD48-83F9-48E6-8D65-306E97E4ECA2}"/>
              </a:ext>
            </a:extLst>
          </p:cNvPr>
          <p:cNvSpPr txBox="1"/>
          <p:nvPr/>
        </p:nvSpPr>
        <p:spPr>
          <a:xfrm>
            <a:off x="1275144" y="1953470"/>
            <a:ext cx="3262432" cy="830997"/>
          </a:xfrm>
          <a:prstGeom prst="rect">
            <a:avLst/>
          </a:prstGeom>
          <a:noFill/>
        </p:spPr>
        <p:txBody>
          <a:bodyPr wrap="none" rtlCol="0">
            <a:spAutoFit/>
          </a:bodyPr>
          <a:lstStyle/>
          <a:p>
            <a:r>
              <a:rPr lang="zh-CN" altLang="en-US" sz="4800" b="1" dirty="0">
                <a:solidFill>
                  <a:schemeClr val="bg1"/>
                </a:solidFill>
                <a:effectLst>
                  <a:outerShdw blurRad="38100" dist="38100" dir="2700000" algn="tl">
                    <a:srgbClr val="000000">
                      <a:alpha val="43137"/>
                    </a:srgbClr>
                  </a:outerShdw>
                </a:effectLst>
              </a:rPr>
              <a:t>第四部分：</a:t>
            </a:r>
          </a:p>
        </p:txBody>
      </p:sp>
      <p:sp>
        <p:nvSpPr>
          <p:cNvPr id="8" name="文本框 7">
            <a:extLst>
              <a:ext uri="{FF2B5EF4-FFF2-40B4-BE49-F238E27FC236}">
                <a16:creationId xmlns:a16="http://schemas.microsoft.com/office/drawing/2014/main" id="{ADC75ABF-8BB4-4C8D-9CF6-387B20DBC675}"/>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Tree>
    <p:extLst>
      <p:ext uri="{BB962C8B-B14F-4D97-AF65-F5344CB8AC3E}">
        <p14:creationId xmlns:p14="http://schemas.microsoft.com/office/powerpoint/2010/main" val="32384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700"/>
                                        <p:tgtEl>
                                          <p:spTgt spid="20"/>
                                        </p:tgtEl>
                                      </p:cBhvr>
                                    </p:animEffect>
                                  </p:childTnLst>
                                </p:cTn>
                              </p:par>
                            </p:childTnLst>
                          </p:cTn>
                        </p:par>
                        <p:par>
                          <p:cTn id="8" fill="hold">
                            <p:stCondLst>
                              <p:cond delay="7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一、直方图的概念</a:t>
            </a:r>
          </a:p>
        </p:txBody>
      </p:sp>
      <p:grpSp>
        <p:nvGrpSpPr>
          <p:cNvPr id="5" name="组合 4">
            <a:extLst>
              <a:ext uri="{FF2B5EF4-FFF2-40B4-BE49-F238E27FC236}">
                <a16:creationId xmlns:a16="http://schemas.microsoft.com/office/drawing/2014/main" id="{D6EA835F-7BD0-40C2-AB4C-4399E1DD550E}"/>
              </a:ext>
            </a:extLst>
          </p:cNvPr>
          <p:cNvGrpSpPr/>
          <p:nvPr/>
        </p:nvGrpSpPr>
        <p:grpSpPr>
          <a:xfrm>
            <a:off x="759337" y="3015659"/>
            <a:ext cx="6021554" cy="2436770"/>
            <a:chOff x="2113203" y="3112849"/>
            <a:chExt cx="5990568" cy="2436770"/>
          </a:xfrm>
        </p:grpSpPr>
        <p:sp>
          <p:nvSpPr>
            <p:cNvPr id="12" name="文本框 11">
              <a:extLst>
                <a:ext uri="{FF2B5EF4-FFF2-40B4-BE49-F238E27FC236}">
                  <a16:creationId xmlns:a16="http://schemas.microsoft.com/office/drawing/2014/main" id="{1D4D3B7B-B619-4A3C-A477-CEF23A8BEF1B}"/>
                </a:ext>
              </a:extLst>
            </p:cNvPr>
            <p:cNvSpPr txBox="1"/>
            <p:nvPr/>
          </p:nvSpPr>
          <p:spPr>
            <a:xfrm>
              <a:off x="2332653" y="3112849"/>
              <a:ext cx="5749981"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直方图所定义的是一种频率分布；而图像的</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直方图</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就是指在</a:t>
              </a:r>
              <a:r>
                <a:rPr lang="zh-CN" altLang="en-US" sz="2800" b="1" u="sng"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一幅图像中</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不同能量值所出现的</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频率</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或</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频数</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graphicFrame>
          <p:nvGraphicFramePr>
            <p:cNvPr id="15" name="对象 14">
              <a:extLst>
                <a:ext uri="{FF2B5EF4-FFF2-40B4-BE49-F238E27FC236}">
                  <a16:creationId xmlns:a16="http://schemas.microsoft.com/office/drawing/2014/main" id="{35F25EAF-8A4C-410D-AF90-8A1C5CDD21A0}"/>
                </a:ext>
              </a:extLst>
            </p:cNvPr>
            <p:cNvGraphicFramePr>
              <a:graphicFrameLocks noChangeAspect="1"/>
            </p:cNvGraphicFramePr>
            <p:nvPr>
              <p:extLst>
                <p:ext uri="{D42A27DB-BD31-4B8C-83A1-F6EECF244321}">
                  <p14:modId xmlns:p14="http://schemas.microsoft.com/office/powerpoint/2010/main" val="3007089076"/>
                </p:ext>
              </p:extLst>
            </p:nvPr>
          </p:nvGraphicFramePr>
          <p:xfrm>
            <a:off x="2113203" y="4737889"/>
            <a:ext cx="5990568" cy="811730"/>
          </p:xfrm>
          <a:graphic>
            <a:graphicData uri="http://schemas.openxmlformats.org/presentationml/2006/ole">
              <mc:AlternateContent xmlns:mc="http://schemas.openxmlformats.org/markup-compatibility/2006">
                <mc:Choice xmlns:v="urn:schemas-microsoft-com:vml" Requires="v">
                  <p:oleObj spid="_x0000_s21978" name="Equation" r:id="rId4" imgW="1866600" imgH="253800" progId="Equation.DSMT4">
                    <p:embed/>
                  </p:oleObj>
                </mc:Choice>
                <mc:Fallback>
                  <p:oleObj name="Equation" r:id="rId4" imgW="1866600" imgH="253800" progId="Equation.DSMT4">
                    <p:embed/>
                    <p:pic>
                      <p:nvPicPr>
                        <p:cNvPr id="15" name="对象 14">
                          <a:extLst>
                            <a:ext uri="{FF2B5EF4-FFF2-40B4-BE49-F238E27FC236}">
                              <a16:creationId xmlns:a16="http://schemas.microsoft.com/office/drawing/2014/main" id="{CDBB8C3F-AD6A-4122-B70F-F35ACAB8AA89}"/>
                            </a:ext>
                          </a:extLst>
                        </p:cNvPr>
                        <p:cNvPicPr/>
                        <p:nvPr/>
                      </p:nvPicPr>
                      <p:blipFill>
                        <a:blip r:embed="rId5"/>
                        <a:stretch>
                          <a:fillRect/>
                        </a:stretch>
                      </p:blipFill>
                      <p:spPr>
                        <a:xfrm>
                          <a:off x="2113203" y="4737889"/>
                          <a:ext cx="5990568" cy="811730"/>
                        </a:xfrm>
                        <a:prstGeom prst="rect">
                          <a:avLst/>
                        </a:prstGeom>
                      </p:spPr>
                    </p:pic>
                  </p:oleObj>
                </mc:Fallback>
              </mc:AlternateContent>
            </a:graphicData>
          </a:graphic>
        </p:graphicFrame>
      </p:grpSp>
      <p:grpSp>
        <p:nvGrpSpPr>
          <p:cNvPr id="7" name="组合 6">
            <a:extLst>
              <a:ext uri="{FF2B5EF4-FFF2-40B4-BE49-F238E27FC236}">
                <a16:creationId xmlns:a16="http://schemas.microsoft.com/office/drawing/2014/main" id="{A5DE0B9D-EA55-4B09-85D4-A225E9DABA13}"/>
              </a:ext>
            </a:extLst>
          </p:cNvPr>
          <p:cNvGrpSpPr/>
          <p:nvPr/>
        </p:nvGrpSpPr>
        <p:grpSpPr>
          <a:xfrm>
            <a:off x="7583545" y="1757249"/>
            <a:ext cx="3705837" cy="4874315"/>
            <a:chOff x="7583545" y="1757249"/>
            <a:chExt cx="3705837" cy="4874315"/>
          </a:xfrm>
        </p:grpSpPr>
        <p:pic>
          <p:nvPicPr>
            <p:cNvPr id="6" name="图片 5">
              <a:extLst>
                <a:ext uri="{FF2B5EF4-FFF2-40B4-BE49-F238E27FC236}">
                  <a16:creationId xmlns:a16="http://schemas.microsoft.com/office/drawing/2014/main" id="{DF89B617-83AF-4BF3-89FD-DAB1D6757D42}"/>
                </a:ext>
              </a:extLst>
            </p:cNvPr>
            <p:cNvPicPr>
              <a:picLocks noChangeAspect="1"/>
            </p:cNvPicPr>
            <p:nvPr/>
          </p:nvPicPr>
          <p:blipFill rotWithShape="1">
            <a:blip r:embed="rId6"/>
            <a:srcRect l="56466" t="13298" r="4138" b="29841"/>
            <a:stretch/>
          </p:blipFill>
          <p:spPr>
            <a:xfrm>
              <a:off x="7775924" y="4668928"/>
              <a:ext cx="3321078" cy="1962636"/>
            </a:xfrm>
            <a:prstGeom prst="rect">
              <a:avLst/>
            </a:prstGeom>
          </p:spPr>
        </p:pic>
        <p:pic>
          <p:nvPicPr>
            <p:cNvPr id="18" name="图片 17">
              <a:extLst>
                <a:ext uri="{FF2B5EF4-FFF2-40B4-BE49-F238E27FC236}">
                  <a16:creationId xmlns:a16="http://schemas.microsoft.com/office/drawing/2014/main" id="{8FE629B6-3E71-47D5-B39B-754B6B87FADD}"/>
                </a:ext>
              </a:extLst>
            </p:cNvPr>
            <p:cNvPicPr>
              <a:picLocks noChangeAspect="1"/>
            </p:cNvPicPr>
            <p:nvPr/>
          </p:nvPicPr>
          <p:blipFill rotWithShape="1">
            <a:blip r:embed="rId6"/>
            <a:srcRect l="1638" t="4034" r="48060" b="3748"/>
            <a:stretch/>
          </p:blipFill>
          <p:spPr>
            <a:xfrm>
              <a:off x="7583545" y="1757249"/>
              <a:ext cx="3705837" cy="2781759"/>
            </a:xfrm>
            <a:prstGeom prst="rect">
              <a:avLst/>
            </a:prstGeom>
          </p:spPr>
        </p:pic>
      </p:grpSp>
    </p:spTree>
    <p:extLst>
      <p:ext uri="{BB962C8B-B14F-4D97-AF65-F5344CB8AC3E}">
        <p14:creationId xmlns:p14="http://schemas.microsoft.com/office/powerpoint/2010/main" val="21423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400"/>
                                        <p:tgtEl>
                                          <p:spTgt spid="7"/>
                                        </p:tgtEl>
                                      </p:cBhvr>
                                    </p:animEffect>
                                    <p:set>
                                      <p:cBhvr>
                                        <p:cTn id="27" dur="1" fill="hold">
                                          <p:stCondLst>
                                            <p:cond delay="3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二、直方图的解释</a:t>
            </a:r>
          </a:p>
        </p:txBody>
      </p:sp>
      <p:pic>
        <p:nvPicPr>
          <p:cNvPr id="2" name="图片 1">
            <a:extLst>
              <a:ext uri="{FF2B5EF4-FFF2-40B4-BE49-F238E27FC236}">
                <a16:creationId xmlns:a16="http://schemas.microsoft.com/office/drawing/2014/main" id="{853C79FE-6C18-4870-925D-F93F9B807797}"/>
              </a:ext>
            </a:extLst>
          </p:cNvPr>
          <p:cNvPicPr>
            <a:picLocks noChangeAspect="1"/>
          </p:cNvPicPr>
          <p:nvPr/>
        </p:nvPicPr>
        <p:blipFill rotWithShape="1">
          <a:blip r:embed="rId3"/>
          <a:srcRect l="1208" t="1843" r="431" b="1563"/>
          <a:stretch/>
        </p:blipFill>
        <p:spPr>
          <a:xfrm>
            <a:off x="6096000" y="1649696"/>
            <a:ext cx="5119341" cy="2324118"/>
          </a:xfrm>
          <a:prstGeom prst="rect">
            <a:avLst/>
          </a:prstGeom>
        </p:spPr>
      </p:pic>
      <p:sp>
        <p:nvSpPr>
          <p:cNvPr id="3" name="文本框 2">
            <a:extLst>
              <a:ext uri="{FF2B5EF4-FFF2-40B4-BE49-F238E27FC236}">
                <a16:creationId xmlns:a16="http://schemas.microsoft.com/office/drawing/2014/main" id="{79C8E093-0A91-4009-97FB-D9546DBAD9A7}"/>
              </a:ext>
            </a:extLst>
          </p:cNvPr>
          <p:cNvSpPr txBox="1"/>
          <p:nvPr/>
        </p:nvSpPr>
        <p:spPr>
          <a:xfrm>
            <a:off x="855785" y="4149969"/>
            <a:ext cx="9754262" cy="2585323"/>
          </a:xfrm>
          <a:prstGeom prst="rect">
            <a:avLst/>
          </a:prstGeom>
          <a:noFill/>
        </p:spPr>
        <p:txBody>
          <a:bodyPr wrap="square" rtlCol="0">
            <a:spAutoFit/>
          </a:bodyPr>
          <a:lstStyle/>
          <a:p>
            <a:r>
              <a:rPr lang="en-US" altLang="zh-CN" sz="2400" dirty="0"/>
              <a:t>1</a:t>
            </a:r>
            <a:r>
              <a:rPr lang="en-US" altLang="zh-CN" sz="2400" dirty="0">
                <a:solidFill>
                  <a:schemeClr val="bg1"/>
                </a:solidFill>
              </a:rPr>
              <a:t>.</a:t>
            </a:r>
            <a:r>
              <a:rPr lang="zh-CN" altLang="en-US" sz="2400" dirty="0">
                <a:solidFill>
                  <a:schemeClr val="bg1"/>
                </a:solidFill>
              </a:rPr>
              <a:t>最左图的低值部分太多（问题是无法区分出轮胎和地面，等）</a:t>
            </a:r>
            <a:endParaRPr lang="en-US" altLang="zh-CN" sz="2400" dirty="0">
              <a:solidFill>
                <a:schemeClr val="bg1"/>
              </a:solidFill>
            </a:endParaRPr>
          </a:p>
          <a:p>
            <a:r>
              <a:rPr lang="en-US" altLang="zh-CN" sz="2400" dirty="0">
                <a:solidFill>
                  <a:schemeClr val="bg1"/>
                </a:solidFill>
              </a:rPr>
              <a:t>2.</a:t>
            </a:r>
            <a:r>
              <a:rPr lang="zh-CN" altLang="en-US" sz="2400" dirty="0">
                <a:solidFill>
                  <a:schemeClr val="bg1"/>
                </a:solidFill>
              </a:rPr>
              <a:t>最左图的高值部分未利用（将</a:t>
            </a:r>
            <a:r>
              <a:rPr lang="en-US" altLang="zh-CN" sz="2400" dirty="0">
                <a:solidFill>
                  <a:schemeClr val="bg1"/>
                </a:solidFill>
              </a:rPr>
              <a:t>1</a:t>
            </a:r>
            <a:r>
              <a:rPr lang="zh-CN" altLang="en-US" sz="2400" dirty="0">
                <a:solidFill>
                  <a:schemeClr val="bg1"/>
                </a:solidFill>
              </a:rPr>
              <a:t>、</a:t>
            </a:r>
            <a:r>
              <a:rPr lang="en-US" altLang="zh-CN" sz="2400" dirty="0">
                <a:solidFill>
                  <a:schemeClr val="bg1"/>
                </a:solidFill>
              </a:rPr>
              <a:t>2</a:t>
            </a:r>
            <a:r>
              <a:rPr lang="zh-CN" altLang="en-US" sz="2400" dirty="0">
                <a:solidFill>
                  <a:schemeClr val="bg1"/>
                </a:solidFill>
              </a:rPr>
              <a:t>两个问题合在一起处理即可有效解决）</a:t>
            </a:r>
            <a:endParaRPr lang="en-US" altLang="zh-CN" sz="2400" dirty="0">
              <a:solidFill>
                <a:schemeClr val="bg1"/>
              </a:solidFill>
            </a:endParaRPr>
          </a:p>
          <a:p>
            <a:r>
              <a:rPr lang="en-US" altLang="zh-CN" sz="2400" dirty="0">
                <a:solidFill>
                  <a:schemeClr val="bg1"/>
                </a:solidFill>
              </a:rPr>
              <a:t>3.</a:t>
            </a:r>
            <a:r>
              <a:rPr lang="zh-CN" altLang="en-US" sz="2400" dirty="0">
                <a:solidFill>
                  <a:schemeClr val="bg1"/>
                </a:solidFill>
              </a:rPr>
              <a:t>最右图的高值部分太多，使得一些亮的细节没办法区分（有没有办法处理，没有）</a:t>
            </a:r>
            <a:endParaRPr lang="en-US" altLang="zh-CN" sz="2400" dirty="0">
              <a:solidFill>
                <a:schemeClr val="bg1"/>
              </a:solidFill>
            </a:endParaRPr>
          </a:p>
          <a:p>
            <a:r>
              <a:rPr lang="zh-CN" altLang="en-US" sz="2400" dirty="0">
                <a:solidFill>
                  <a:schemeClr val="bg1"/>
                </a:solidFill>
              </a:rPr>
              <a:t>从而引出相关的概念</a:t>
            </a:r>
            <a:endParaRPr lang="en-US" altLang="zh-CN" sz="2400" dirty="0">
              <a:solidFill>
                <a:schemeClr val="bg1"/>
              </a:solidFill>
            </a:endParaRPr>
          </a:p>
          <a:p>
            <a:endParaRPr lang="zh-CN" altLang="en-US" dirty="0"/>
          </a:p>
        </p:txBody>
      </p:sp>
    </p:spTree>
    <p:extLst>
      <p:ext uri="{BB962C8B-B14F-4D97-AF65-F5344CB8AC3E}">
        <p14:creationId xmlns:p14="http://schemas.microsoft.com/office/powerpoint/2010/main" val="161393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二、直方图的解释</a:t>
            </a:r>
          </a:p>
        </p:txBody>
      </p:sp>
      <p:sp>
        <p:nvSpPr>
          <p:cNvPr id="9" name="TextBox 64">
            <a:extLst>
              <a:ext uri="{FF2B5EF4-FFF2-40B4-BE49-F238E27FC236}">
                <a16:creationId xmlns:a16="http://schemas.microsoft.com/office/drawing/2014/main" id="{A2B3C310-E39D-403F-BC78-38847631AB9E}"/>
              </a:ext>
            </a:extLst>
          </p:cNvPr>
          <p:cNvSpPr txBox="1"/>
          <p:nvPr/>
        </p:nvSpPr>
        <p:spPr>
          <a:xfrm>
            <a:off x="777761" y="3551202"/>
            <a:ext cx="790150" cy="1569660"/>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对比度</a:t>
            </a:r>
          </a:p>
        </p:txBody>
      </p:sp>
      <p:grpSp>
        <p:nvGrpSpPr>
          <p:cNvPr id="5" name="组合 4">
            <a:extLst>
              <a:ext uri="{FF2B5EF4-FFF2-40B4-BE49-F238E27FC236}">
                <a16:creationId xmlns:a16="http://schemas.microsoft.com/office/drawing/2014/main" id="{0A43A140-16D8-4A00-BAF2-C5190795C6DF}"/>
              </a:ext>
            </a:extLst>
          </p:cNvPr>
          <p:cNvGrpSpPr/>
          <p:nvPr/>
        </p:nvGrpSpPr>
        <p:grpSpPr>
          <a:xfrm>
            <a:off x="2371022" y="2878533"/>
            <a:ext cx="6972676" cy="1576394"/>
            <a:chOff x="2371022" y="2878533"/>
            <a:chExt cx="6972676" cy="1576394"/>
          </a:xfrm>
        </p:grpSpPr>
        <p:sp>
          <p:nvSpPr>
            <p:cNvPr id="11" name="文本框 10">
              <a:extLst>
                <a:ext uri="{FF2B5EF4-FFF2-40B4-BE49-F238E27FC236}">
                  <a16:creationId xmlns:a16="http://schemas.microsoft.com/office/drawing/2014/main" id="{7C0AF5E1-EDF3-4484-BB42-DA6F8D528AB5}"/>
                </a:ext>
              </a:extLst>
            </p:cNvPr>
            <p:cNvSpPr txBox="1"/>
            <p:nvPr/>
          </p:nvSpPr>
          <p:spPr>
            <a:xfrm>
              <a:off x="2371022" y="2878533"/>
              <a:ext cx="6972676" cy="1576394"/>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一幅图像中，被有效利用的亮度值范围： </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是区分细节的一种有效途径。</a:t>
              </a:r>
            </a:p>
          </p:txBody>
        </p:sp>
        <p:graphicFrame>
          <p:nvGraphicFramePr>
            <p:cNvPr id="12" name="对象 11">
              <a:extLst>
                <a:ext uri="{FF2B5EF4-FFF2-40B4-BE49-F238E27FC236}">
                  <a16:creationId xmlns:a16="http://schemas.microsoft.com/office/drawing/2014/main" id="{4789CF20-F142-49A0-B09A-704CBF27975F}"/>
                </a:ext>
              </a:extLst>
            </p:cNvPr>
            <p:cNvGraphicFramePr>
              <a:graphicFrameLocks noChangeAspect="1"/>
            </p:cNvGraphicFramePr>
            <p:nvPr>
              <p:extLst>
                <p:ext uri="{D42A27DB-BD31-4B8C-83A1-F6EECF244321}">
                  <p14:modId xmlns:p14="http://schemas.microsoft.com/office/powerpoint/2010/main" val="3772430703"/>
                </p:ext>
              </p:extLst>
            </p:nvPr>
          </p:nvGraphicFramePr>
          <p:xfrm>
            <a:off x="3467007" y="3284890"/>
            <a:ext cx="1793875" cy="677863"/>
          </p:xfrm>
          <a:graphic>
            <a:graphicData uri="http://schemas.openxmlformats.org/presentationml/2006/ole">
              <mc:AlternateContent xmlns:mc="http://schemas.openxmlformats.org/markup-compatibility/2006">
                <mc:Choice xmlns:v="urn:schemas-microsoft-com:vml" Requires="v">
                  <p:oleObj spid="_x0000_s27094" name="Equation" r:id="rId4" imgW="634680" imgH="241200" progId="Equation.DSMT4">
                    <p:embed/>
                  </p:oleObj>
                </mc:Choice>
                <mc:Fallback>
                  <p:oleObj name="Equation" r:id="rId4" imgW="634680" imgH="241200" progId="Equation.DSMT4">
                    <p:embed/>
                    <p:pic>
                      <p:nvPicPr>
                        <p:cNvPr id="15" name="对象 14">
                          <a:extLst>
                            <a:ext uri="{FF2B5EF4-FFF2-40B4-BE49-F238E27FC236}">
                              <a16:creationId xmlns:a16="http://schemas.microsoft.com/office/drawing/2014/main" id="{CDBB8C3F-AD6A-4122-B70F-F35ACAB8AA89}"/>
                            </a:ext>
                          </a:extLst>
                        </p:cNvPr>
                        <p:cNvPicPr/>
                        <p:nvPr/>
                      </p:nvPicPr>
                      <p:blipFill>
                        <a:blip r:embed="rId5"/>
                        <a:stretch>
                          <a:fillRect/>
                        </a:stretch>
                      </p:blipFill>
                      <p:spPr>
                        <a:xfrm>
                          <a:off x="3467007" y="3284890"/>
                          <a:ext cx="1793875" cy="677863"/>
                        </a:xfrm>
                        <a:prstGeom prst="rect">
                          <a:avLst/>
                        </a:prstGeom>
                      </p:spPr>
                    </p:pic>
                  </p:oleObj>
                </mc:Fallback>
              </mc:AlternateContent>
            </a:graphicData>
          </a:graphic>
        </p:graphicFrame>
      </p:grpSp>
      <p:grpSp>
        <p:nvGrpSpPr>
          <p:cNvPr id="7" name="组合 6">
            <a:extLst>
              <a:ext uri="{FF2B5EF4-FFF2-40B4-BE49-F238E27FC236}">
                <a16:creationId xmlns:a16="http://schemas.microsoft.com/office/drawing/2014/main" id="{5F48C394-0155-48FA-AA3A-9AEE869362D9}"/>
              </a:ext>
            </a:extLst>
          </p:cNvPr>
          <p:cNvGrpSpPr/>
          <p:nvPr/>
        </p:nvGrpSpPr>
        <p:grpSpPr>
          <a:xfrm>
            <a:off x="7256988" y="3434862"/>
            <a:ext cx="4829505" cy="3249190"/>
            <a:chOff x="3389189" y="2401398"/>
            <a:chExt cx="7176193" cy="4146332"/>
          </a:xfrm>
        </p:grpSpPr>
        <p:pic>
          <p:nvPicPr>
            <p:cNvPr id="6" name="图片 5">
              <a:extLst>
                <a:ext uri="{FF2B5EF4-FFF2-40B4-BE49-F238E27FC236}">
                  <a16:creationId xmlns:a16="http://schemas.microsoft.com/office/drawing/2014/main" id="{CFB1760E-D7EF-4F3C-AC5C-0572FBC50B59}"/>
                </a:ext>
              </a:extLst>
            </p:cNvPr>
            <p:cNvPicPr>
              <a:picLocks noChangeAspect="1"/>
            </p:cNvPicPr>
            <p:nvPr/>
          </p:nvPicPr>
          <p:blipFill rotWithShape="1">
            <a:blip r:embed="rId6"/>
            <a:srcRect l="752" t="1226" r="67703" b="1302"/>
            <a:stretch/>
          </p:blipFill>
          <p:spPr>
            <a:xfrm>
              <a:off x="3389189" y="2401398"/>
              <a:ext cx="2183994" cy="4146331"/>
            </a:xfrm>
            <a:prstGeom prst="rect">
              <a:avLst/>
            </a:prstGeom>
          </p:spPr>
        </p:pic>
        <p:pic>
          <p:nvPicPr>
            <p:cNvPr id="14" name="图片 13">
              <a:extLst>
                <a:ext uri="{FF2B5EF4-FFF2-40B4-BE49-F238E27FC236}">
                  <a16:creationId xmlns:a16="http://schemas.microsoft.com/office/drawing/2014/main" id="{4CE43D6E-A6CF-4CA4-8DE2-375EB17FFC38}"/>
                </a:ext>
              </a:extLst>
            </p:cNvPr>
            <p:cNvPicPr>
              <a:picLocks noChangeAspect="1"/>
            </p:cNvPicPr>
            <p:nvPr/>
          </p:nvPicPr>
          <p:blipFill rotWithShape="1">
            <a:blip r:embed="rId6"/>
            <a:srcRect l="34087" t="1226" r="34462" b="1302"/>
            <a:stretch/>
          </p:blipFill>
          <p:spPr>
            <a:xfrm>
              <a:off x="5895066" y="2401398"/>
              <a:ext cx="2177475" cy="4146331"/>
            </a:xfrm>
            <a:prstGeom prst="rect">
              <a:avLst/>
            </a:prstGeom>
          </p:spPr>
        </p:pic>
        <p:pic>
          <p:nvPicPr>
            <p:cNvPr id="15" name="图片 14">
              <a:extLst>
                <a:ext uri="{FF2B5EF4-FFF2-40B4-BE49-F238E27FC236}">
                  <a16:creationId xmlns:a16="http://schemas.microsoft.com/office/drawing/2014/main" id="{FA42ABC0-3C52-409E-ABED-C0452383E8EA}"/>
                </a:ext>
              </a:extLst>
            </p:cNvPr>
            <p:cNvPicPr>
              <a:picLocks noChangeAspect="1"/>
            </p:cNvPicPr>
            <p:nvPr/>
          </p:nvPicPr>
          <p:blipFill rotWithShape="1">
            <a:blip r:embed="rId6"/>
            <a:srcRect l="67609" t="1226" r="1034" b="1302"/>
            <a:stretch/>
          </p:blipFill>
          <p:spPr>
            <a:xfrm>
              <a:off x="8394425" y="2401398"/>
              <a:ext cx="2170957" cy="4146332"/>
            </a:xfrm>
            <a:prstGeom prst="rect">
              <a:avLst/>
            </a:prstGeom>
          </p:spPr>
        </p:pic>
      </p:grpSp>
      <p:sp>
        <p:nvSpPr>
          <p:cNvPr id="2" name="文本框 1">
            <a:extLst>
              <a:ext uri="{FF2B5EF4-FFF2-40B4-BE49-F238E27FC236}">
                <a16:creationId xmlns:a16="http://schemas.microsoft.com/office/drawing/2014/main" id="{C12F2BCF-A274-481D-A735-DD4C3FA05CAE}"/>
              </a:ext>
            </a:extLst>
          </p:cNvPr>
          <p:cNvSpPr txBox="1"/>
          <p:nvPr/>
        </p:nvSpPr>
        <p:spPr>
          <a:xfrm>
            <a:off x="2773955" y="5899563"/>
            <a:ext cx="4483033" cy="1107996"/>
          </a:xfrm>
          <a:prstGeom prst="rect">
            <a:avLst/>
          </a:prstGeom>
          <a:noFill/>
        </p:spPr>
        <p:txBody>
          <a:bodyPr wrap="square" rtlCol="0">
            <a:spAutoFit/>
          </a:bodyPr>
          <a:lstStyle/>
          <a:p>
            <a:r>
              <a:rPr lang="zh-CN" altLang="en-US" sz="2400" dirty="0">
                <a:solidFill>
                  <a:schemeClr val="bg1"/>
                </a:solidFill>
              </a:rPr>
              <a:t>第一图：低对比度  第二图 较合理的对比度   第三图 高对比度</a:t>
            </a:r>
            <a:endParaRPr lang="en-US" altLang="zh-CN" sz="2400" dirty="0">
              <a:solidFill>
                <a:schemeClr val="bg1"/>
              </a:solidFill>
            </a:endParaRPr>
          </a:p>
          <a:p>
            <a:endParaRPr lang="zh-CN" altLang="en-US" dirty="0"/>
          </a:p>
        </p:txBody>
      </p:sp>
    </p:spTree>
    <p:extLst>
      <p:ext uri="{BB962C8B-B14F-4D97-AF65-F5344CB8AC3E}">
        <p14:creationId xmlns:p14="http://schemas.microsoft.com/office/powerpoint/2010/main" val="350837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400"/>
                                        <p:tgtEl>
                                          <p:spTgt spid="5"/>
                                        </p:tgtEl>
                                      </p:cBhvr>
                                    </p:animEffect>
                                    <p:set>
                                      <p:cBhvr>
                                        <p:cTn id="17" dur="1" fill="hold">
                                          <p:stCondLst>
                                            <p:cond delay="399"/>
                                          </p:stCondLst>
                                        </p:cTn>
                                        <p:tgtEl>
                                          <p:spTgt spid="5"/>
                                        </p:tgtEl>
                                        <p:attrNameLst>
                                          <p:attrName>style.visibility</p:attrName>
                                        </p:attrNameLst>
                                      </p:cBhvr>
                                      <p:to>
                                        <p:strVal val="hidden"/>
                                      </p:to>
                                    </p:set>
                                  </p:childTnLst>
                                </p:cTn>
                              </p:par>
                            </p:childTnLst>
                          </p:cTn>
                        </p:par>
                        <p:par>
                          <p:cTn id="18" fill="hold">
                            <p:stCondLst>
                              <p:cond delay="4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二、直方图的解释</a:t>
            </a:r>
          </a:p>
        </p:txBody>
      </p:sp>
      <p:sp>
        <p:nvSpPr>
          <p:cNvPr id="9" name="TextBox 64">
            <a:extLst>
              <a:ext uri="{FF2B5EF4-FFF2-40B4-BE49-F238E27FC236}">
                <a16:creationId xmlns:a16="http://schemas.microsoft.com/office/drawing/2014/main" id="{A2B3C310-E39D-403F-BC78-38847631AB9E}"/>
              </a:ext>
            </a:extLst>
          </p:cNvPr>
          <p:cNvSpPr txBox="1"/>
          <p:nvPr/>
        </p:nvSpPr>
        <p:spPr>
          <a:xfrm>
            <a:off x="777761" y="3551202"/>
            <a:ext cx="790150" cy="2062103"/>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动态范围</a:t>
            </a:r>
          </a:p>
        </p:txBody>
      </p:sp>
      <p:sp>
        <p:nvSpPr>
          <p:cNvPr id="11" name="文本框 10">
            <a:extLst>
              <a:ext uri="{FF2B5EF4-FFF2-40B4-BE49-F238E27FC236}">
                <a16:creationId xmlns:a16="http://schemas.microsoft.com/office/drawing/2014/main" id="{7C0AF5E1-EDF3-4484-BB42-DA6F8D528AB5}"/>
              </a:ext>
            </a:extLst>
          </p:cNvPr>
          <p:cNvSpPr txBox="1"/>
          <p:nvPr/>
        </p:nvSpPr>
        <p:spPr>
          <a:xfrm>
            <a:off x="1970844" y="2508628"/>
            <a:ext cx="7887076" cy="960840"/>
          </a:xfrm>
          <a:prstGeom prst="rect">
            <a:avLst/>
          </a:prstGeom>
          <a:noFill/>
        </p:spPr>
        <p:txBody>
          <a:bodyPr wrap="square" rtlCol="0">
            <a:spAutoFit/>
          </a:bodyPr>
          <a:lstStyle/>
          <a:p>
            <a:pPr>
              <a:lnSpc>
                <a:spcPts val="3600"/>
              </a:lnSpc>
            </a:pPr>
            <a:r>
              <a:rPr lang="zh-CN" altLang="en-US" sz="2800" dirty="0">
                <a:solidFill>
                  <a:schemeClr val="bg1"/>
                </a:solidFill>
              </a:rPr>
              <a:t>动态范围</a:t>
            </a:r>
            <a:r>
              <a:rPr lang="en-US" altLang="zh-CN" sz="2800" dirty="0">
                <a:solidFill>
                  <a:schemeClr val="bg1"/>
                </a:solidFill>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一幅图像中，被真正利用的不同亮度值的数量。</a:t>
            </a:r>
          </a:p>
        </p:txBody>
      </p:sp>
      <p:pic>
        <p:nvPicPr>
          <p:cNvPr id="2" name="图片 1">
            <a:extLst>
              <a:ext uri="{FF2B5EF4-FFF2-40B4-BE49-F238E27FC236}">
                <a16:creationId xmlns:a16="http://schemas.microsoft.com/office/drawing/2014/main" id="{16DD4C9B-C86C-43B3-93B0-39B89E65CC1D}"/>
              </a:ext>
            </a:extLst>
          </p:cNvPr>
          <p:cNvPicPr>
            <a:picLocks noChangeAspect="1"/>
          </p:cNvPicPr>
          <p:nvPr/>
        </p:nvPicPr>
        <p:blipFill rotWithShape="1">
          <a:blip r:embed="rId3"/>
          <a:srcRect l="695" t="766" r="603"/>
          <a:stretch/>
        </p:blipFill>
        <p:spPr>
          <a:xfrm>
            <a:off x="2142010" y="3551202"/>
            <a:ext cx="5141868" cy="3143870"/>
          </a:xfrm>
          <a:prstGeom prst="rect">
            <a:avLst/>
          </a:prstGeom>
        </p:spPr>
      </p:pic>
      <p:sp>
        <p:nvSpPr>
          <p:cNvPr id="3" name="文本框 2">
            <a:extLst>
              <a:ext uri="{FF2B5EF4-FFF2-40B4-BE49-F238E27FC236}">
                <a16:creationId xmlns:a16="http://schemas.microsoft.com/office/drawing/2014/main" id="{CF22036C-403F-47D2-8985-0A7FF4471D8A}"/>
              </a:ext>
            </a:extLst>
          </p:cNvPr>
          <p:cNvSpPr txBox="1"/>
          <p:nvPr/>
        </p:nvSpPr>
        <p:spPr>
          <a:xfrm>
            <a:off x="7877908" y="3774831"/>
            <a:ext cx="4079630" cy="2308324"/>
          </a:xfrm>
          <a:prstGeom prst="rect">
            <a:avLst/>
          </a:prstGeom>
          <a:noFill/>
        </p:spPr>
        <p:txBody>
          <a:bodyPr wrap="square" rtlCol="0">
            <a:spAutoFit/>
          </a:bodyPr>
          <a:lstStyle/>
          <a:p>
            <a:r>
              <a:rPr lang="zh-CN" altLang="en-US" sz="2400" dirty="0">
                <a:solidFill>
                  <a:schemeClr val="bg1"/>
                </a:solidFill>
              </a:rPr>
              <a:t>第一图：高动态范围  第二图 中等动态范围 第三图 低动态范围</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动态范围越大，区分细节和不同目标的效果越好</a:t>
            </a:r>
          </a:p>
        </p:txBody>
      </p:sp>
    </p:spTree>
    <p:extLst>
      <p:ext uri="{BB962C8B-B14F-4D97-AF65-F5344CB8AC3E}">
        <p14:creationId xmlns:p14="http://schemas.microsoft.com/office/powerpoint/2010/main" val="38415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1" nodeType="clickEffect">
                                  <p:stCondLst>
                                    <p:cond delay="0"/>
                                  </p:stCondLst>
                                  <p:childTnLst>
                                    <p:animEffect transition="out" filter="wipe(right)">
                                      <p:cBhvr>
                                        <p:cTn id="16" dur="400"/>
                                        <p:tgtEl>
                                          <p:spTgt spid="11"/>
                                        </p:tgtEl>
                                      </p:cBhvr>
                                    </p:animEffect>
                                    <p:set>
                                      <p:cBhvr>
                                        <p:cTn id="17" dur="1" fill="hold">
                                          <p:stCondLst>
                                            <p:cond delay="399"/>
                                          </p:stCondLst>
                                        </p:cTn>
                                        <p:tgtEl>
                                          <p:spTgt spid="11"/>
                                        </p:tgtEl>
                                        <p:attrNameLst>
                                          <p:attrName>style.visibility</p:attrName>
                                        </p:attrNameLst>
                                      </p:cBhvr>
                                      <p:to>
                                        <p:strVal val="hidden"/>
                                      </p:to>
                                    </p:set>
                                  </p:childTnLst>
                                </p:cTn>
                              </p:par>
                            </p:childTnLst>
                          </p:cTn>
                        </p:par>
                        <p:par>
                          <p:cTn id="18" fill="hold">
                            <p:stCondLst>
                              <p:cond delay="4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二、直方图的解释</a:t>
            </a:r>
          </a:p>
        </p:txBody>
      </p:sp>
      <p:sp>
        <p:nvSpPr>
          <p:cNvPr id="9" name="TextBox 64">
            <a:extLst>
              <a:ext uri="{FF2B5EF4-FFF2-40B4-BE49-F238E27FC236}">
                <a16:creationId xmlns:a16="http://schemas.microsoft.com/office/drawing/2014/main" id="{A2B3C310-E39D-403F-BC78-38847631AB9E}"/>
              </a:ext>
            </a:extLst>
          </p:cNvPr>
          <p:cNvSpPr txBox="1"/>
          <p:nvPr/>
        </p:nvSpPr>
        <p:spPr>
          <a:xfrm>
            <a:off x="777761" y="3551202"/>
            <a:ext cx="790150" cy="1569660"/>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饱和度</a:t>
            </a:r>
          </a:p>
        </p:txBody>
      </p:sp>
      <p:sp>
        <p:nvSpPr>
          <p:cNvPr id="11" name="文本框 10">
            <a:extLst>
              <a:ext uri="{FF2B5EF4-FFF2-40B4-BE49-F238E27FC236}">
                <a16:creationId xmlns:a16="http://schemas.microsoft.com/office/drawing/2014/main" id="{7C0AF5E1-EDF3-4484-BB42-DA6F8D528AB5}"/>
              </a:ext>
            </a:extLst>
          </p:cNvPr>
          <p:cNvSpPr txBox="1"/>
          <p:nvPr/>
        </p:nvSpPr>
        <p:spPr>
          <a:xfrm>
            <a:off x="2371021" y="2878533"/>
            <a:ext cx="7372069" cy="234583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是指实际对比度与成像传感器可用对比度的对比关系。比值过低称为低饱和度，而当成像传感器接收到的能量超过其可用的对比度范围时，其超过部分会被分别映射到最大值和最小值，此时称为过饱和。</a:t>
            </a:r>
          </a:p>
        </p:txBody>
      </p:sp>
      <p:grpSp>
        <p:nvGrpSpPr>
          <p:cNvPr id="18" name="组合 17">
            <a:extLst>
              <a:ext uri="{FF2B5EF4-FFF2-40B4-BE49-F238E27FC236}">
                <a16:creationId xmlns:a16="http://schemas.microsoft.com/office/drawing/2014/main" id="{A3A60D87-8F9C-4B26-8FBF-CCF1096BAB7F}"/>
              </a:ext>
            </a:extLst>
          </p:cNvPr>
          <p:cNvGrpSpPr/>
          <p:nvPr/>
        </p:nvGrpSpPr>
        <p:grpSpPr>
          <a:xfrm>
            <a:off x="8480275" y="423911"/>
            <a:ext cx="3090402" cy="2345835"/>
            <a:chOff x="1008993" y="1734206"/>
            <a:chExt cx="8033618" cy="5176364"/>
          </a:xfrm>
        </p:grpSpPr>
        <p:pic>
          <p:nvPicPr>
            <p:cNvPr id="3" name="图片 2">
              <a:extLst>
                <a:ext uri="{FF2B5EF4-FFF2-40B4-BE49-F238E27FC236}">
                  <a16:creationId xmlns:a16="http://schemas.microsoft.com/office/drawing/2014/main" id="{9D5216B8-2AD2-4A7A-B13D-078D321695C6}"/>
                </a:ext>
              </a:extLst>
            </p:cNvPr>
            <p:cNvPicPr>
              <a:picLocks noChangeAspect="1"/>
            </p:cNvPicPr>
            <p:nvPr/>
          </p:nvPicPr>
          <p:blipFill rotWithShape="1">
            <a:blip r:embed="rId3"/>
            <a:srcRect l="1208" t="1412" r="66551" b="44813"/>
            <a:stretch/>
          </p:blipFill>
          <p:spPr>
            <a:xfrm>
              <a:off x="1008993" y="1734206"/>
              <a:ext cx="3930869" cy="2995449"/>
            </a:xfrm>
            <a:prstGeom prst="rect">
              <a:avLst/>
            </a:prstGeom>
          </p:spPr>
        </p:pic>
        <p:pic>
          <p:nvPicPr>
            <p:cNvPr id="12" name="图片 11">
              <a:extLst>
                <a:ext uri="{FF2B5EF4-FFF2-40B4-BE49-F238E27FC236}">
                  <a16:creationId xmlns:a16="http://schemas.microsoft.com/office/drawing/2014/main" id="{A2613C4F-2054-4304-8F93-3D4E2CC12BE2}"/>
                </a:ext>
              </a:extLst>
            </p:cNvPr>
            <p:cNvPicPr>
              <a:picLocks noChangeAspect="1"/>
            </p:cNvPicPr>
            <p:nvPr/>
          </p:nvPicPr>
          <p:blipFill rotWithShape="1">
            <a:blip r:embed="rId3"/>
            <a:srcRect l="66724" t="1412" r="949" b="44939"/>
            <a:stretch/>
          </p:blipFill>
          <p:spPr>
            <a:xfrm>
              <a:off x="5101232" y="1734206"/>
              <a:ext cx="3941379" cy="2988401"/>
            </a:xfrm>
            <a:prstGeom prst="rect">
              <a:avLst/>
            </a:prstGeom>
          </p:spPr>
        </p:pic>
        <p:pic>
          <p:nvPicPr>
            <p:cNvPr id="14" name="图片 13">
              <a:extLst>
                <a:ext uri="{FF2B5EF4-FFF2-40B4-BE49-F238E27FC236}">
                  <a16:creationId xmlns:a16="http://schemas.microsoft.com/office/drawing/2014/main" id="{E7BCF572-B612-4F40-B8E8-72AD21E6ECB8}"/>
                </a:ext>
              </a:extLst>
            </p:cNvPr>
            <p:cNvPicPr>
              <a:picLocks noChangeAspect="1"/>
            </p:cNvPicPr>
            <p:nvPr/>
          </p:nvPicPr>
          <p:blipFill rotWithShape="1">
            <a:blip r:embed="rId3"/>
            <a:srcRect l="1208" t="60848" r="66551"/>
            <a:stretch/>
          </p:blipFill>
          <p:spPr>
            <a:xfrm>
              <a:off x="1008993" y="4729655"/>
              <a:ext cx="3930869" cy="2180915"/>
            </a:xfrm>
            <a:prstGeom prst="rect">
              <a:avLst/>
            </a:prstGeom>
          </p:spPr>
        </p:pic>
        <p:pic>
          <p:nvPicPr>
            <p:cNvPr id="17" name="图片 16">
              <a:extLst>
                <a:ext uri="{FF2B5EF4-FFF2-40B4-BE49-F238E27FC236}">
                  <a16:creationId xmlns:a16="http://schemas.microsoft.com/office/drawing/2014/main" id="{705B47A8-12CA-4D50-8990-D09DBD7FEF60}"/>
                </a:ext>
              </a:extLst>
            </p:cNvPr>
            <p:cNvPicPr>
              <a:picLocks noChangeAspect="1"/>
            </p:cNvPicPr>
            <p:nvPr/>
          </p:nvPicPr>
          <p:blipFill rotWithShape="1">
            <a:blip r:embed="rId3"/>
            <a:srcRect l="66724" t="60855" r="949" b="-1"/>
            <a:stretch/>
          </p:blipFill>
          <p:spPr>
            <a:xfrm>
              <a:off x="5101232" y="4718897"/>
              <a:ext cx="3941379" cy="2180545"/>
            </a:xfrm>
            <a:prstGeom prst="rect">
              <a:avLst/>
            </a:prstGeom>
          </p:spPr>
        </p:pic>
      </p:grpSp>
    </p:spTree>
    <p:extLst>
      <p:ext uri="{BB962C8B-B14F-4D97-AF65-F5344CB8AC3E}">
        <p14:creationId xmlns:p14="http://schemas.microsoft.com/office/powerpoint/2010/main" val="151927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1" nodeType="clickEffect">
                                  <p:stCondLst>
                                    <p:cond delay="0"/>
                                  </p:stCondLst>
                                  <p:childTnLst>
                                    <p:animEffect transition="out" filter="wipe(right)">
                                      <p:cBhvr>
                                        <p:cTn id="16" dur="400"/>
                                        <p:tgtEl>
                                          <p:spTgt spid="11"/>
                                        </p:tgtEl>
                                      </p:cBhvr>
                                    </p:animEffect>
                                    <p:set>
                                      <p:cBhvr>
                                        <p:cTn id="17" dur="1" fill="hold">
                                          <p:stCondLst>
                                            <p:cond delay="399"/>
                                          </p:stCondLst>
                                        </p:cTn>
                                        <p:tgtEl>
                                          <p:spTgt spid="11"/>
                                        </p:tgtEl>
                                        <p:attrNameLst>
                                          <p:attrName>style.visibility</p:attrName>
                                        </p:attrNameLst>
                                      </p:cBhvr>
                                      <p:to>
                                        <p:strVal val="hidden"/>
                                      </p:to>
                                    </p:set>
                                  </p:childTnLst>
                                </p:cTn>
                              </p:par>
                            </p:childTnLst>
                          </p:cTn>
                        </p:par>
                        <p:par>
                          <p:cTn id="18" fill="hold">
                            <p:stCondLst>
                              <p:cond delay="4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034" y="488941"/>
            <a:ext cx="6875600"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直方图的概念与解释</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318973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二、直方图的解释</a:t>
            </a:r>
          </a:p>
        </p:txBody>
      </p:sp>
      <p:sp>
        <p:nvSpPr>
          <p:cNvPr id="9" name="TextBox 64">
            <a:extLst>
              <a:ext uri="{FF2B5EF4-FFF2-40B4-BE49-F238E27FC236}">
                <a16:creationId xmlns:a16="http://schemas.microsoft.com/office/drawing/2014/main" id="{A2B3C310-E39D-403F-BC78-38847631AB9E}"/>
              </a:ext>
            </a:extLst>
          </p:cNvPr>
          <p:cNvSpPr txBox="1"/>
          <p:nvPr/>
        </p:nvSpPr>
        <p:spPr>
          <a:xfrm>
            <a:off x="777761" y="3551202"/>
            <a:ext cx="790150" cy="2554545"/>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隶书" pitchFamily="49" charset="-122"/>
                <a:ea typeface="隶书" pitchFamily="49" charset="-122"/>
              </a:rPr>
              <a:t>突峰与间隙</a:t>
            </a:r>
          </a:p>
        </p:txBody>
      </p:sp>
      <p:grpSp>
        <p:nvGrpSpPr>
          <p:cNvPr id="5" name="组合 4">
            <a:extLst>
              <a:ext uri="{FF2B5EF4-FFF2-40B4-BE49-F238E27FC236}">
                <a16:creationId xmlns:a16="http://schemas.microsoft.com/office/drawing/2014/main" id="{48F9D6A2-776D-40B6-B770-18A149DBEC24}"/>
              </a:ext>
            </a:extLst>
          </p:cNvPr>
          <p:cNvGrpSpPr/>
          <p:nvPr/>
        </p:nvGrpSpPr>
        <p:grpSpPr>
          <a:xfrm>
            <a:off x="1567911" y="2774975"/>
            <a:ext cx="5496756" cy="3098285"/>
            <a:chOff x="1745784" y="2381705"/>
            <a:chExt cx="9967271" cy="4270378"/>
          </a:xfrm>
        </p:grpSpPr>
        <p:pic>
          <p:nvPicPr>
            <p:cNvPr id="2" name="图片 1">
              <a:extLst>
                <a:ext uri="{FF2B5EF4-FFF2-40B4-BE49-F238E27FC236}">
                  <a16:creationId xmlns:a16="http://schemas.microsoft.com/office/drawing/2014/main" id="{38B100D9-A1B9-49CD-BB4D-A0E834A86A03}"/>
                </a:ext>
              </a:extLst>
            </p:cNvPr>
            <p:cNvPicPr>
              <a:picLocks noChangeAspect="1"/>
            </p:cNvPicPr>
            <p:nvPr/>
          </p:nvPicPr>
          <p:blipFill rotWithShape="1">
            <a:blip r:embed="rId3"/>
            <a:srcRect l="67876" t="1241" r="692"/>
            <a:stretch/>
          </p:blipFill>
          <p:spPr>
            <a:xfrm>
              <a:off x="1745784" y="2381705"/>
              <a:ext cx="3133760" cy="4265185"/>
            </a:xfrm>
            <a:prstGeom prst="rect">
              <a:avLst/>
            </a:prstGeom>
          </p:spPr>
        </p:pic>
        <p:pic>
          <p:nvPicPr>
            <p:cNvPr id="15" name="图片 14">
              <a:extLst>
                <a:ext uri="{FF2B5EF4-FFF2-40B4-BE49-F238E27FC236}">
                  <a16:creationId xmlns:a16="http://schemas.microsoft.com/office/drawing/2014/main" id="{05DAE287-FADE-4E02-8317-D83AAD4546ED}"/>
                </a:ext>
              </a:extLst>
            </p:cNvPr>
            <p:cNvPicPr>
              <a:picLocks noChangeAspect="1"/>
            </p:cNvPicPr>
            <p:nvPr/>
          </p:nvPicPr>
          <p:blipFill rotWithShape="1">
            <a:blip r:embed="rId3"/>
            <a:srcRect l="33781" t="1241" r="34343"/>
            <a:stretch/>
          </p:blipFill>
          <p:spPr>
            <a:xfrm>
              <a:off x="5118742" y="2381705"/>
              <a:ext cx="3178022" cy="4265185"/>
            </a:xfrm>
            <a:prstGeom prst="rect">
              <a:avLst/>
            </a:prstGeom>
          </p:spPr>
        </p:pic>
        <p:pic>
          <p:nvPicPr>
            <p:cNvPr id="19" name="图片 18">
              <a:extLst>
                <a:ext uri="{FF2B5EF4-FFF2-40B4-BE49-F238E27FC236}">
                  <a16:creationId xmlns:a16="http://schemas.microsoft.com/office/drawing/2014/main" id="{287D28B8-9133-46B1-B905-923584CD7C4B}"/>
                </a:ext>
              </a:extLst>
            </p:cNvPr>
            <p:cNvPicPr>
              <a:picLocks noChangeAspect="1"/>
            </p:cNvPicPr>
            <p:nvPr/>
          </p:nvPicPr>
          <p:blipFill rotWithShape="1">
            <a:blip r:embed="rId3"/>
            <a:srcRect t="1241" r="68172"/>
            <a:stretch/>
          </p:blipFill>
          <p:spPr>
            <a:xfrm>
              <a:off x="8535963" y="2381705"/>
              <a:ext cx="3177092" cy="4270378"/>
            </a:xfrm>
            <a:prstGeom prst="rect">
              <a:avLst/>
            </a:prstGeom>
          </p:spPr>
        </p:pic>
      </p:grpSp>
      <p:sp>
        <p:nvSpPr>
          <p:cNvPr id="3" name="文本框 2">
            <a:extLst>
              <a:ext uri="{FF2B5EF4-FFF2-40B4-BE49-F238E27FC236}">
                <a16:creationId xmlns:a16="http://schemas.microsoft.com/office/drawing/2014/main" id="{1F872D7A-3861-4972-A0B8-9F1531A371DD}"/>
              </a:ext>
            </a:extLst>
          </p:cNvPr>
          <p:cNvSpPr txBox="1"/>
          <p:nvPr/>
        </p:nvSpPr>
        <p:spPr>
          <a:xfrm>
            <a:off x="7357422" y="1437509"/>
            <a:ext cx="4729070" cy="3693319"/>
          </a:xfrm>
          <a:prstGeom prst="rect">
            <a:avLst/>
          </a:prstGeom>
          <a:noFill/>
        </p:spPr>
        <p:txBody>
          <a:bodyPr wrap="square" rtlCol="0">
            <a:spAutoFit/>
          </a:bodyPr>
          <a:lstStyle/>
          <a:p>
            <a:r>
              <a:rPr lang="zh-CN" altLang="en-US" sz="2400" dirty="0">
                <a:solidFill>
                  <a:schemeClr val="bg1"/>
                </a:solidFill>
              </a:rPr>
              <a:t>第一图是突峰（一般由压缩对比度引起）  </a:t>
            </a:r>
            <a:endParaRPr lang="en-US" altLang="zh-CN" sz="2400" dirty="0">
              <a:solidFill>
                <a:schemeClr val="bg1"/>
              </a:solidFill>
            </a:endParaRPr>
          </a:p>
          <a:p>
            <a:r>
              <a:rPr lang="zh-CN" altLang="en-US" sz="2400" dirty="0">
                <a:solidFill>
                  <a:schemeClr val="bg1"/>
                </a:solidFill>
              </a:rPr>
              <a:t>第二图为间隙（一般由扩展对比度引起） </a:t>
            </a:r>
            <a:endParaRPr lang="en-US" altLang="zh-CN" sz="2400" dirty="0">
              <a:solidFill>
                <a:schemeClr val="bg1"/>
              </a:solidFill>
            </a:endParaRPr>
          </a:p>
          <a:p>
            <a:r>
              <a:rPr lang="zh-CN" altLang="en-US" sz="2400" dirty="0">
                <a:solidFill>
                  <a:schemeClr val="bg1"/>
                </a:solidFill>
              </a:rPr>
              <a:t>第三图是没有经人工后续处理的图像（是光滑的，没有间隙的，过度曝光除外）</a:t>
            </a:r>
            <a:endParaRPr lang="en-US" altLang="zh-CN" sz="2400" dirty="0">
              <a:solidFill>
                <a:schemeClr val="bg1"/>
              </a:solidFill>
            </a:endParaRPr>
          </a:p>
          <a:p>
            <a:r>
              <a:rPr lang="zh-CN" altLang="en-US" sz="2400" dirty="0">
                <a:solidFill>
                  <a:schemeClr val="bg1"/>
                </a:solidFill>
              </a:rPr>
              <a:t>在人工处理过程中尽量不要引起突峰和间隙</a:t>
            </a:r>
            <a:endParaRPr lang="en-US" altLang="zh-CN" sz="2400" dirty="0">
              <a:solidFill>
                <a:schemeClr val="bg1"/>
              </a:solidFill>
            </a:endParaRPr>
          </a:p>
          <a:p>
            <a:endParaRPr lang="zh-CN" altLang="en-US" dirty="0"/>
          </a:p>
        </p:txBody>
      </p:sp>
    </p:spTree>
    <p:extLst>
      <p:ext uri="{BB962C8B-B14F-4D97-AF65-F5344CB8AC3E}">
        <p14:creationId xmlns:p14="http://schemas.microsoft.com/office/powerpoint/2010/main" val="345630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直方图计算</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51404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一、低位深灰度图像直方图</a:t>
            </a:r>
          </a:p>
        </p:txBody>
      </p:sp>
      <p:grpSp>
        <p:nvGrpSpPr>
          <p:cNvPr id="2" name="组合 1">
            <a:extLst>
              <a:ext uri="{FF2B5EF4-FFF2-40B4-BE49-F238E27FC236}">
                <a16:creationId xmlns:a16="http://schemas.microsoft.com/office/drawing/2014/main" id="{3E93E204-C728-429B-A0B7-E49A01C8ABD6}"/>
              </a:ext>
            </a:extLst>
          </p:cNvPr>
          <p:cNvGrpSpPr/>
          <p:nvPr/>
        </p:nvGrpSpPr>
        <p:grpSpPr>
          <a:xfrm>
            <a:off x="2364184" y="3112849"/>
            <a:ext cx="8524533" cy="2358560"/>
            <a:chOff x="2332653" y="3112849"/>
            <a:chExt cx="8524533" cy="2358560"/>
          </a:xfrm>
        </p:grpSpPr>
        <p:sp>
          <p:nvSpPr>
            <p:cNvPr id="11" name="文本框 10">
              <a:extLst>
                <a:ext uri="{FF2B5EF4-FFF2-40B4-BE49-F238E27FC236}">
                  <a16:creationId xmlns:a16="http://schemas.microsoft.com/office/drawing/2014/main" id="{28FAC616-3224-48BF-88C7-63577DD36B02}"/>
                </a:ext>
              </a:extLst>
            </p:cNvPr>
            <p:cNvSpPr txBox="1"/>
            <p:nvPr/>
          </p:nvSpPr>
          <p:spPr>
            <a:xfrm>
              <a:off x="2332654" y="3112849"/>
              <a:ext cx="852453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第一步：根据图像的位深和图像大小定义计数器数组；</a:t>
              </a:r>
            </a:p>
          </p:txBody>
        </p:sp>
        <p:sp>
          <p:nvSpPr>
            <p:cNvPr id="12" name="文本框 11">
              <a:extLst>
                <a:ext uri="{FF2B5EF4-FFF2-40B4-BE49-F238E27FC236}">
                  <a16:creationId xmlns:a16="http://schemas.microsoft.com/office/drawing/2014/main" id="{5CD18FEE-9671-4515-954F-C0DD5042306C}"/>
                </a:ext>
              </a:extLst>
            </p:cNvPr>
            <p:cNvSpPr txBox="1"/>
            <p:nvPr/>
          </p:nvSpPr>
          <p:spPr>
            <a:xfrm>
              <a:off x="2332653" y="3811709"/>
              <a:ext cx="8524531"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第二步：遍历图像，累积独立取值出现的频数（也可转换成频率）；</a:t>
              </a:r>
            </a:p>
          </p:txBody>
        </p:sp>
        <p:sp>
          <p:nvSpPr>
            <p:cNvPr id="13" name="文本框 12">
              <a:extLst>
                <a:ext uri="{FF2B5EF4-FFF2-40B4-BE49-F238E27FC236}">
                  <a16:creationId xmlns:a16="http://schemas.microsoft.com/office/drawing/2014/main" id="{E8402FC4-E993-49CB-9057-CF6C817EB943}"/>
                </a:ext>
              </a:extLst>
            </p:cNvPr>
            <p:cNvSpPr txBox="1"/>
            <p:nvPr/>
          </p:nvSpPr>
          <p:spPr>
            <a:xfrm>
              <a:off x="2332654" y="4972233"/>
              <a:ext cx="7946464"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第三步：对直方图进行可视化；</a:t>
              </a:r>
            </a:p>
          </p:txBody>
        </p:sp>
      </p:grpSp>
      <p:pic>
        <p:nvPicPr>
          <p:cNvPr id="3" name="图片 2">
            <a:extLst>
              <a:ext uri="{FF2B5EF4-FFF2-40B4-BE49-F238E27FC236}">
                <a16:creationId xmlns:a16="http://schemas.microsoft.com/office/drawing/2014/main" id="{144962C4-4C2E-4735-B416-1083D8F67FD3}"/>
              </a:ext>
            </a:extLst>
          </p:cNvPr>
          <p:cNvPicPr>
            <a:picLocks noChangeAspect="1"/>
          </p:cNvPicPr>
          <p:nvPr/>
        </p:nvPicPr>
        <p:blipFill>
          <a:blip r:embed="rId3"/>
          <a:stretch>
            <a:fillRect/>
          </a:stretch>
        </p:blipFill>
        <p:spPr>
          <a:xfrm>
            <a:off x="7269878" y="423911"/>
            <a:ext cx="4195054" cy="2561905"/>
          </a:xfrm>
          <a:prstGeom prst="rect">
            <a:avLst/>
          </a:prstGeom>
        </p:spPr>
      </p:pic>
    </p:spTree>
    <p:extLst>
      <p:ext uri="{BB962C8B-B14F-4D97-AF65-F5344CB8AC3E}">
        <p14:creationId xmlns:p14="http://schemas.microsoft.com/office/powerpoint/2010/main" val="318282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400"/>
                                        <p:tgtEl>
                                          <p:spTgt spid="2"/>
                                        </p:tgtEl>
                                      </p:cBhvr>
                                    </p:animEffect>
                                    <p:set>
                                      <p:cBhvr>
                                        <p:cTn id="22" dur="1" fill="hold">
                                          <p:stCondLst>
                                            <p:cond delay="399"/>
                                          </p:stCondLst>
                                        </p:cTn>
                                        <p:tgtEl>
                                          <p:spTgt spid="2"/>
                                        </p:tgtEl>
                                        <p:attrNameLst>
                                          <p:attrName>style.visibility</p:attrName>
                                        </p:attrNameLst>
                                      </p:cBhvr>
                                      <p:to>
                                        <p:strVal val="hidden"/>
                                      </p:to>
                                    </p:set>
                                  </p:childTnLst>
                                </p:cTn>
                              </p:par>
                              <p:par>
                                <p:cTn id="23" presetID="22"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3551074" y="23801"/>
            <a:ext cx="5089855"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关于软件设计的一些问题</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7390165"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第一节  面向对象的基本特征：</a:t>
            </a:r>
          </a:p>
        </p:txBody>
      </p:sp>
      <p:sp>
        <p:nvSpPr>
          <p:cNvPr id="18" name="文本框 17">
            <a:extLst>
              <a:ext uri="{FF2B5EF4-FFF2-40B4-BE49-F238E27FC236}">
                <a16:creationId xmlns:a16="http://schemas.microsoft.com/office/drawing/2014/main" id="{9B65ECA1-CAE7-40BD-8301-BCA486EEAF14}"/>
              </a:ext>
            </a:extLst>
          </p:cNvPr>
          <p:cNvSpPr txBox="1"/>
          <p:nvPr/>
        </p:nvSpPr>
        <p:spPr>
          <a:xfrm>
            <a:off x="2431508" y="3721867"/>
            <a:ext cx="4114766" cy="2246769"/>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根据需要，控制对象的访问和处理方式，以防止对对象的滥用和错误处理；其控制是通过所谓的访问控制符来实现的。</a:t>
            </a:r>
          </a:p>
        </p:txBody>
      </p:sp>
      <p:grpSp>
        <p:nvGrpSpPr>
          <p:cNvPr id="19" name="组合 18">
            <a:extLst>
              <a:ext uri="{FF2B5EF4-FFF2-40B4-BE49-F238E27FC236}">
                <a16:creationId xmlns:a16="http://schemas.microsoft.com/office/drawing/2014/main" id="{A7B52BEE-395D-46BA-A8DF-454EEA9D294D}"/>
              </a:ext>
            </a:extLst>
          </p:cNvPr>
          <p:cNvGrpSpPr/>
          <p:nvPr/>
        </p:nvGrpSpPr>
        <p:grpSpPr>
          <a:xfrm>
            <a:off x="6975056" y="3252351"/>
            <a:ext cx="4464627" cy="3106879"/>
            <a:chOff x="1631373" y="3647212"/>
            <a:chExt cx="4464627" cy="3106879"/>
          </a:xfrm>
        </p:grpSpPr>
        <p:sp>
          <p:nvSpPr>
            <p:cNvPr id="36" name="矩形 35">
              <a:extLst>
                <a:ext uri="{FF2B5EF4-FFF2-40B4-BE49-F238E27FC236}">
                  <a16:creationId xmlns:a16="http://schemas.microsoft.com/office/drawing/2014/main" id="{7A7C98C2-464A-4153-8E55-1FBF035B5C7F}"/>
                </a:ext>
              </a:extLst>
            </p:cNvPr>
            <p:cNvSpPr/>
            <p:nvPr/>
          </p:nvSpPr>
          <p:spPr>
            <a:xfrm>
              <a:off x="1631373" y="3647212"/>
              <a:ext cx="4464627" cy="3106879"/>
            </a:xfrm>
            <a:prstGeom prst="rect">
              <a:avLst/>
            </a:prstGeom>
            <a:solidFill>
              <a:schemeClr val="tx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4481DAED-2FE9-4CFB-9BF6-6622AB9E5272}"/>
                </a:ext>
              </a:extLst>
            </p:cNvPr>
            <p:cNvCxnSpPr>
              <a:cxnSpLocks/>
            </p:cNvCxnSpPr>
            <p:nvPr/>
          </p:nvCxnSpPr>
          <p:spPr>
            <a:xfrm>
              <a:off x="1631373" y="4335357"/>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B1A3C52-4A98-458F-BEE4-6EF803FFECD0}"/>
                </a:ext>
              </a:extLst>
            </p:cNvPr>
            <p:cNvCxnSpPr>
              <a:cxnSpLocks/>
            </p:cNvCxnSpPr>
            <p:nvPr/>
          </p:nvCxnSpPr>
          <p:spPr>
            <a:xfrm>
              <a:off x="1631373" y="5412551"/>
              <a:ext cx="4464627"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428F80D7-8C7B-4E53-B690-EAD504D89C44}"/>
                </a:ext>
              </a:extLst>
            </p:cNvPr>
            <p:cNvSpPr txBox="1"/>
            <p:nvPr/>
          </p:nvSpPr>
          <p:spPr>
            <a:xfrm>
              <a:off x="3416894" y="3688111"/>
              <a:ext cx="737753"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29EEF8CE-EC02-4401-A48E-92A397522F23}"/>
                </a:ext>
              </a:extLst>
            </p:cNvPr>
            <p:cNvSpPr txBox="1"/>
            <p:nvPr/>
          </p:nvSpPr>
          <p:spPr>
            <a:xfrm>
              <a:off x="1690270" y="4316174"/>
              <a:ext cx="2197661"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petName</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petColor</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D2762556-AD37-4E61-8E99-342F6DE0F443}"/>
                </a:ext>
              </a:extLst>
            </p:cNvPr>
            <p:cNvSpPr txBox="1"/>
            <p:nvPr/>
          </p:nvSpPr>
          <p:spPr>
            <a:xfrm>
              <a:off x="1690270" y="5658732"/>
              <a:ext cx="4191000" cy="954107"/>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petName,petColor</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MyPet</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sp>
        <p:nvSpPr>
          <p:cNvPr id="42" name="文本框 41">
            <a:extLst>
              <a:ext uri="{FF2B5EF4-FFF2-40B4-BE49-F238E27FC236}">
                <a16:creationId xmlns:a16="http://schemas.microsoft.com/office/drawing/2014/main" id="{FD8CF506-1CD2-482B-84D8-25CA9444E2FD}"/>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43" name="文本框 42">
            <a:extLst>
              <a:ext uri="{FF2B5EF4-FFF2-40B4-BE49-F238E27FC236}">
                <a16:creationId xmlns:a16="http://schemas.microsoft.com/office/drawing/2014/main" id="{626B8771-D718-46EF-9A89-D122433F2E74}"/>
              </a:ext>
            </a:extLst>
          </p:cNvPr>
          <p:cNvSpPr txBox="1"/>
          <p:nvPr/>
        </p:nvSpPr>
        <p:spPr>
          <a:xfrm>
            <a:off x="1970843" y="1820483"/>
            <a:ext cx="503609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二、面向对象编程的基本特征</a:t>
            </a:r>
          </a:p>
        </p:txBody>
      </p:sp>
      <p:sp>
        <p:nvSpPr>
          <p:cNvPr id="44" name="文本框 43">
            <a:extLst>
              <a:ext uri="{FF2B5EF4-FFF2-40B4-BE49-F238E27FC236}">
                <a16:creationId xmlns:a16="http://schemas.microsoft.com/office/drawing/2014/main" id="{507FA161-C4AB-437C-9A51-E3F8A0F9DDD6}"/>
              </a:ext>
            </a:extLst>
          </p:cNvPr>
          <p:cNvSpPr txBox="1"/>
          <p:nvPr/>
        </p:nvSpPr>
        <p:spPr>
          <a:xfrm>
            <a:off x="2258325" y="2687569"/>
            <a:ext cx="153435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封装</a:t>
            </a:r>
          </a:p>
        </p:txBody>
      </p:sp>
    </p:spTree>
    <p:extLst>
      <p:ext uri="{BB962C8B-B14F-4D97-AF65-F5344CB8AC3E}">
        <p14:creationId xmlns:p14="http://schemas.microsoft.com/office/powerpoint/2010/main" val="301238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4"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直方图计算</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451404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二、高位深灰度图像直方图</a:t>
            </a:r>
          </a:p>
        </p:txBody>
      </p:sp>
      <p:sp>
        <p:nvSpPr>
          <p:cNvPr id="14" name="文本框 13">
            <a:extLst>
              <a:ext uri="{FF2B5EF4-FFF2-40B4-BE49-F238E27FC236}">
                <a16:creationId xmlns:a16="http://schemas.microsoft.com/office/drawing/2014/main" id="{FB2BBB0B-368C-4D64-AAA7-69A9353433BA}"/>
              </a:ext>
            </a:extLst>
          </p:cNvPr>
          <p:cNvSpPr txBox="1"/>
          <p:nvPr/>
        </p:nvSpPr>
        <p:spPr>
          <a:xfrm>
            <a:off x="921535" y="2470068"/>
            <a:ext cx="9156374" cy="1576394"/>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差异：</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可能的独立取值数据多，计数器数组会占用过多的内存；</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spcBef>
                <a:spcPts val="12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独立取值数据多，使可视化显示时占用过大的屏幕空间。</a:t>
            </a:r>
          </a:p>
        </p:txBody>
      </p:sp>
      <p:sp>
        <p:nvSpPr>
          <p:cNvPr id="9" name="文本框 8">
            <a:extLst>
              <a:ext uri="{FF2B5EF4-FFF2-40B4-BE49-F238E27FC236}">
                <a16:creationId xmlns:a16="http://schemas.microsoft.com/office/drawing/2014/main" id="{84A86FF9-1135-4749-88E4-B45C29477040}"/>
              </a:ext>
            </a:extLst>
          </p:cNvPr>
          <p:cNvSpPr txBox="1"/>
          <p:nvPr/>
        </p:nvSpPr>
        <p:spPr>
          <a:xfrm>
            <a:off x="733965" y="4283729"/>
            <a:ext cx="9156374" cy="188417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具体计算方法：</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分块法：即以一定区间范围内的独立取值的总和作为直方图的一个数据项来构建直方图；而分块方法一般使用等间距分块法。</a:t>
            </a:r>
          </a:p>
        </p:txBody>
      </p:sp>
      <p:pic>
        <p:nvPicPr>
          <p:cNvPr id="18" name="图片 17">
            <a:extLst>
              <a:ext uri="{FF2B5EF4-FFF2-40B4-BE49-F238E27FC236}">
                <a16:creationId xmlns:a16="http://schemas.microsoft.com/office/drawing/2014/main" id="{D89DD594-5DDA-4D7A-8800-D5C8E329260A}"/>
              </a:ext>
            </a:extLst>
          </p:cNvPr>
          <p:cNvPicPr>
            <a:picLocks noChangeAspect="1"/>
          </p:cNvPicPr>
          <p:nvPr/>
        </p:nvPicPr>
        <p:blipFill rotWithShape="1">
          <a:blip r:embed="rId3"/>
          <a:srcRect b="63144"/>
          <a:stretch/>
        </p:blipFill>
        <p:spPr>
          <a:xfrm>
            <a:off x="6865016" y="484714"/>
            <a:ext cx="4514041" cy="1239170"/>
          </a:xfrm>
          <a:prstGeom prst="rect">
            <a:avLst/>
          </a:prstGeom>
        </p:spPr>
      </p:pic>
    </p:spTree>
    <p:extLst>
      <p:ext uri="{BB962C8B-B14F-4D97-AF65-F5344CB8AC3E}">
        <p14:creationId xmlns:p14="http://schemas.microsoft.com/office/powerpoint/2010/main" val="29285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400"/>
                                        <p:tgtEl>
                                          <p:spTgt spid="14"/>
                                        </p:tgtEl>
                                      </p:cBhvr>
                                    </p:animEffect>
                                    <p:set>
                                      <p:cBhvr>
                                        <p:cTn id="22" dur="1" fill="hold">
                                          <p:stCondLst>
                                            <p:cond delay="399"/>
                                          </p:stCondLst>
                                        </p:cTn>
                                        <p:tgtEl>
                                          <p:spTgt spid="14"/>
                                        </p:tgtEl>
                                        <p:attrNameLst>
                                          <p:attrName>style.visibility</p:attrName>
                                        </p:attrNameLst>
                                      </p:cBhvr>
                                      <p:to>
                                        <p:strVal val="hidden"/>
                                      </p:to>
                                    </p:set>
                                  </p:childTnLst>
                                </p:cTn>
                              </p:par>
                              <p:par>
                                <p:cTn id="23" presetID="22" presetClass="exit" presetSubtype="4" fill="hold" grpId="1" nodeType="withEffect">
                                  <p:stCondLst>
                                    <p:cond delay="0"/>
                                  </p:stCondLst>
                                  <p:childTnLst>
                                    <p:animEffect transition="out" filter="wipe(down)">
                                      <p:cBhvr>
                                        <p:cTn id="24" dur="400"/>
                                        <p:tgtEl>
                                          <p:spTgt spid="9"/>
                                        </p:tgtEl>
                                      </p:cBhvr>
                                    </p:animEffect>
                                    <p:set>
                                      <p:cBhvr>
                                        <p:cTn id="25" dur="1" fill="hold">
                                          <p:stCondLst>
                                            <p:cond delay="399"/>
                                          </p:stCondLst>
                                        </p:cTn>
                                        <p:tgtEl>
                                          <p:spTgt spid="9"/>
                                        </p:tgtEl>
                                        <p:attrNameLst>
                                          <p:attrName>style.visibility</p:attrName>
                                        </p:attrNameLst>
                                      </p:cBhvr>
                                      <p:to>
                                        <p:strVal val="hidden"/>
                                      </p:to>
                                    </p:set>
                                  </p:childTnLst>
                                </p:cTn>
                              </p:par>
                              <p:par>
                                <p:cTn id="26" presetID="22" presetClass="entr" presetSubtype="1"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1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350"/>
                                        <p:tgtEl>
                                          <p:spTgt spid="18"/>
                                        </p:tgtEl>
                                      </p:cBhvr>
                                    </p:animEffect>
                                    <p:set>
                                      <p:cBhvr>
                                        <p:cTn id="33" dur="1" fill="hold">
                                          <p:stCondLst>
                                            <p:cond delay="3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9" grpId="0"/>
      <p:bldP spid="9" grpId="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922C4-CAFF-4E4A-960C-957ABE13F450}"/>
              </a:ext>
            </a:extLst>
          </p:cNvPr>
          <p:cNvSpPr>
            <a:spLocks noGrp="1"/>
          </p:cNvSpPr>
          <p:nvPr>
            <p:ph type="title"/>
          </p:nvPr>
        </p:nvSpPr>
        <p:spPr/>
        <p:txBody>
          <a:bodyPr/>
          <a:lstStyle/>
          <a:p>
            <a:endParaRPr lang="zh-CN" altLang="en-US"/>
          </a:p>
        </p:txBody>
      </p:sp>
      <p:grpSp>
        <p:nvGrpSpPr>
          <p:cNvPr id="4" name="组合 3">
            <a:extLst>
              <a:ext uri="{FF2B5EF4-FFF2-40B4-BE49-F238E27FC236}">
                <a16:creationId xmlns:a16="http://schemas.microsoft.com/office/drawing/2014/main" id="{45915C3E-DF58-48E0-AD6C-3392A15A62FF}"/>
              </a:ext>
            </a:extLst>
          </p:cNvPr>
          <p:cNvGrpSpPr/>
          <p:nvPr/>
        </p:nvGrpSpPr>
        <p:grpSpPr>
          <a:xfrm>
            <a:off x="838200" y="1825625"/>
            <a:ext cx="10020919" cy="2358560"/>
            <a:chOff x="2332653" y="3112849"/>
            <a:chExt cx="8524533" cy="2358560"/>
          </a:xfrm>
        </p:grpSpPr>
        <p:sp>
          <p:nvSpPr>
            <p:cNvPr id="5" name="文本框 4">
              <a:extLst>
                <a:ext uri="{FF2B5EF4-FFF2-40B4-BE49-F238E27FC236}">
                  <a16:creationId xmlns:a16="http://schemas.microsoft.com/office/drawing/2014/main" id="{D1511D52-F5C0-4B63-A78F-BEABA287C117}"/>
                </a:ext>
              </a:extLst>
            </p:cNvPr>
            <p:cNvSpPr txBox="1"/>
            <p:nvPr/>
          </p:nvSpPr>
          <p:spPr>
            <a:xfrm>
              <a:off x="2332654" y="3112849"/>
              <a:ext cx="8524532"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第一步：根据一定的准则确定分块数量；</a:t>
              </a:r>
            </a:p>
          </p:txBody>
        </p:sp>
        <p:sp>
          <p:nvSpPr>
            <p:cNvPr id="6" name="文本框 5">
              <a:extLst>
                <a:ext uri="{FF2B5EF4-FFF2-40B4-BE49-F238E27FC236}">
                  <a16:creationId xmlns:a16="http://schemas.microsoft.com/office/drawing/2014/main" id="{FC5E01E1-8CFA-405D-9B04-8BDBF85FBDFE}"/>
                </a:ext>
              </a:extLst>
            </p:cNvPr>
            <p:cNvSpPr txBox="1"/>
            <p:nvPr/>
          </p:nvSpPr>
          <p:spPr>
            <a:xfrm>
              <a:off x="2332653" y="3811709"/>
              <a:ext cx="8524531"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第二步：遍历图像，累积基于分块区间独立取值出现的总频数（也可转换成频率）；</a:t>
              </a:r>
            </a:p>
          </p:txBody>
        </p:sp>
        <p:sp>
          <p:nvSpPr>
            <p:cNvPr id="7" name="文本框 6">
              <a:extLst>
                <a:ext uri="{FF2B5EF4-FFF2-40B4-BE49-F238E27FC236}">
                  <a16:creationId xmlns:a16="http://schemas.microsoft.com/office/drawing/2014/main" id="{E960CDC7-CC70-4B64-91FD-E824CC6B1843}"/>
                </a:ext>
              </a:extLst>
            </p:cNvPr>
            <p:cNvSpPr txBox="1"/>
            <p:nvPr/>
          </p:nvSpPr>
          <p:spPr>
            <a:xfrm>
              <a:off x="2332654" y="4972233"/>
              <a:ext cx="7946464"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第三步：对直方图进行可视化；</a:t>
              </a:r>
            </a:p>
          </p:txBody>
        </p:sp>
      </p:grpSp>
      <p:pic>
        <p:nvPicPr>
          <p:cNvPr id="8" name="图片 7">
            <a:extLst>
              <a:ext uri="{FF2B5EF4-FFF2-40B4-BE49-F238E27FC236}">
                <a16:creationId xmlns:a16="http://schemas.microsoft.com/office/drawing/2014/main" id="{F5DDBC42-EB19-4061-A857-914B1A90A0F7}"/>
              </a:ext>
            </a:extLst>
          </p:cNvPr>
          <p:cNvPicPr>
            <a:picLocks noChangeAspect="1"/>
          </p:cNvPicPr>
          <p:nvPr/>
        </p:nvPicPr>
        <p:blipFill rotWithShape="1">
          <a:blip r:embed="rId3"/>
          <a:srcRect t="40510" b="18312"/>
          <a:stretch/>
        </p:blipFill>
        <p:spPr>
          <a:xfrm>
            <a:off x="884678" y="4319122"/>
            <a:ext cx="7551855" cy="2316140"/>
          </a:xfrm>
          <a:prstGeom prst="rect">
            <a:avLst/>
          </a:prstGeom>
        </p:spPr>
      </p:pic>
    </p:spTree>
    <p:extLst>
      <p:ext uri="{BB962C8B-B14F-4D97-AF65-F5344CB8AC3E}">
        <p14:creationId xmlns:p14="http://schemas.microsoft.com/office/powerpoint/2010/main" val="367568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400"/>
                                        <p:tgtEl>
                                          <p:spTgt spid="4"/>
                                        </p:tgtEl>
                                      </p:cBhvr>
                                    </p:animEffect>
                                    <p:set>
                                      <p:cBhvr>
                                        <p:cTn id="12" dur="1" fill="hold">
                                          <p:stCondLst>
                                            <p:cond delay="399"/>
                                          </p:stCondLst>
                                        </p:cTn>
                                        <p:tgtEl>
                                          <p:spTgt spid="4"/>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343112" y="332120"/>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直方图计算</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811173" y="1040006"/>
            <a:ext cx="352606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三、彩色图像直方图</a:t>
            </a:r>
          </a:p>
        </p:txBody>
      </p:sp>
      <p:sp>
        <p:nvSpPr>
          <p:cNvPr id="14" name="文本框 13">
            <a:extLst>
              <a:ext uri="{FF2B5EF4-FFF2-40B4-BE49-F238E27FC236}">
                <a16:creationId xmlns:a16="http://schemas.microsoft.com/office/drawing/2014/main" id="{FB2BBB0B-368C-4D64-AAA7-69A9353433BA}"/>
              </a:ext>
            </a:extLst>
          </p:cNvPr>
          <p:cNvSpPr txBox="1"/>
          <p:nvPr/>
        </p:nvSpPr>
        <p:spPr>
          <a:xfrm>
            <a:off x="1811173" y="2520121"/>
            <a:ext cx="5837514" cy="98892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能量直方图：</a:t>
            </a:r>
            <a:r>
              <a:rPr lang="zh-CN" altLang="en-US" sz="2800" dirty="0">
                <a:solidFill>
                  <a:schemeClr val="bg1"/>
                </a:solidFill>
              </a:rPr>
              <a:t>即先将彩色图像转换到灰度空间后所定义的直方图。</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84A86FF9-1135-4749-88E4-B45C29477040}"/>
              </a:ext>
            </a:extLst>
          </p:cNvPr>
          <p:cNvSpPr txBox="1"/>
          <p:nvPr/>
        </p:nvSpPr>
        <p:spPr>
          <a:xfrm>
            <a:off x="1811173" y="3696341"/>
            <a:ext cx="9156374"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分波段直方图：</a:t>
            </a:r>
            <a:endPar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即对每一个彩色波段分量分别定义的直方图。</a:t>
            </a:r>
          </a:p>
        </p:txBody>
      </p:sp>
      <p:pic>
        <p:nvPicPr>
          <p:cNvPr id="19" name="图片 18">
            <a:extLst>
              <a:ext uri="{FF2B5EF4-FFF2-40B4-BE49-F238E27FC236}">
                <a16:creationId xmlns:a16="http://schemas.microsoft.com/office/drawing/2014/main" id="{A2A2F1AC-A795-4CFB-A500-68A0976AF5A9}"/>
              </a:ext>
            </a:extLst>
          </p:cNvPr>
          <p:cNvPicPr>
            <a:picLocks noChangeAspect="1"/>
          </p:cNvPicPr>
          <p:nvPr/>
        </p:nvPicPr>
        <p:blipFill rotWithShape="1">
          <a:blip r:embed="rId3"/>
          <a:srcRect l="3950" t="9147" r="50125"/>
          <a:stretch/>
        </p:blipFill>
        <p:spPr>
          <a:xfrm>
            <a:off x="7724721" y="840096"/>
            <a:ext cx="3836276" cy="2933640"/>
          </a:xfrm>
          <a:prstGeom prst="rect">
            <a:avLst/>
          </a:prstGeom>
        </p:spPr>
      </p:pic>
      <p:pic>
        <p:nvPicPr>
          <p:cNvPr id="20" name="图片 19">
            <a:extLst>
              <a:ext uri="{FF2B5EF4-FFF2-40B4-BE49-F238E27FC236}">
                <a16:creationId xmlns:a16="http://schemas.microsoft.com/office/drawing/2014/main" id="{E4901309-52F3-4627-96E0-674CD1D71224}"/>
              </a:ext>
            </a:extLst>
          </p:cNvPr>
          <p:cNvPicPr>
            <a:picLocks noChangeAspect="1"/>
          </p:cNvPicPr>
          <p:nvPr/>
        </p:nvPicPr>
        <p:blipFill rotWithShape="1">
          <a:blip r:embed="rId3"/>
          <a:srcRect l="53020" t="21917" r="3446" b="10452"/>
          <a:stretch/>
        </p:blipFill>
        <p:spPr>
          <a:xfrm>
            <a:off x="202099" y="5117774"/>
            <a:ext cx="2866800" cy="1721543"/>
          </a:xfrm>
          <a:prstGeom prst="rect">
            <a:avLst/>
          </a:prstGeom>
        </p:spPr>
      </p:pic>
      <p:pic>
        <p:nvPicPr>
          <p:cNvPr id="21" name="图片 20">
            <a:extLst>
              <a:ext uri="{FF2B5EF4-FFF2-40B4-BE49-F238E27FC236}">
                <a16:creationId xmlns:a16="http://schemas.microsoft.com/office/drawing/2014/main" id="{788E045C-1A4F-4E8B-92D7-BC8A0313E7B0}"/>
              </a:ext>
            </a:extLst>
          </p:cNvPr>
          <p:cNvPicPr>
            <a:picLocks noChangeAspect="1"/>
          </p:cNvPicPr>
          <p:nvPr/>
        </p:nvPicPr>
        <p:blipFill rotWithShape="1">
          <a:blip r:embed="rId4"/>
          <a:srcRect l="429" t="752" r="67883" b="39890"/>
          <a:stretch/>
        </p:blipFill>
        <p:spPr>
          <a:xfrm>
            <a:off x="7724721" y="840096"/>
            <a:ext cx="3836276" cy="3279229"/>
          </a:xfrm>
          <a:prstGeom prst="rect">
            <a:avLst/>
          </a:prstGeom>
        </p:spPr>
      </p:pic>
      <p:pic>
        <p:nvPicPr>
          <p:cNvPr id="23" name="图片 22">
            <a:extLst>
              <a:ext uri="{FF2B5EF4-FFF2-40B4-BE49-F238E27FC236}">
                <a16:creationId xmlns:a16="http://schemas.microsoft.com/office/drawing/2014/main" id="{06263A75-EB86-4B87-84E5-65041C3155B0}"/>
              </a:ext>
            </a:extLst>
          </p:cNvPr>
          <p:cNvPicPr>
            <a:picLocks noChangeAspect="1"/>
          </p:cNvPicPr>
          <p:nvPr/>
        </p:nvPicPr>
        <p:blipFill rotWithShape="1">
          <a:blip r:embed="rId4"/>
          <a:srcRect l="34287" t="752" r="34025" b="40651"/>
          <a:stretch/>
        </p:blipFill>
        <p:spPr>
          <a:xfrm>
            <a:off x="7724721" y="840096"/>
            <a:ext cx="3836276" cy="3237188"/>
          </a:xfrm>
          <a:prstGeom prst="rect">
            <a:avLst/>
          </a:prstGeom>
        </p:spPr>
      </p:pic>
      <p:pic>
        <p:nvPicPr>
          <p:cNvPr id="24" name="图片 23">
            <a:extLst>
              <a:ext uri="{FF2B5EF4-FFF2-40B4-BE49-F238E27FC236}">
                <a16:creationId xmlns:a16="http://schemas.microsoft.com/office/drawing/2014/main" id="{ECE6F768-0A1C-4EBE-9077-44AD7A435499}"/>
              </a:ext>
            </a:extLst>
          </p:cNvPr>
          <p:cNvPicPr>
            <a:picLocks noChangeAspect="1"/>
          </p:cNvPicPr>
          <p:nvPr/>
        </p:nvPicPr>
        <p:blipFill rotWithShape="1">
          <a:blip r:embed="rId4"/>
          <a:srcRect l="68146" t="753" r="253" b="40240"/>
          <a:stretch/>
        </p:blipFill>
        <p:spPr>
          <a:xfrm>
            <a:off x="7724721" y="840096"/>
            <a:ext cx="3825765" cy="3259875"/>
          </a:xfrm>
          <a:prstGeom prst="rect">
            <a:avLst/>
          </a:prstGeom>
        </p:spPr>
      </p:pic>
      <p:pic>
        <p:nvPicPr>
          <p:cNvPr id="25" name="图片 24">
            <a:extLst>
              <a:ext uri="{FF2B5EF4-FFF2-40B4-BE49-F238E27FC236}">
                <a16:creationId xmlns:a16="http://schemas.microsoft.com/office/drawing/2014/main" id="{7E3C23F1-7CB9-4C42-8184-F0E58A74DAEA}"/>
              </a:ext>
            </a:extLst>
          </p:cNvPr>
          <p:cNvPicPr>
            <a:picLocks noChangeAspect="1"/>
          </p:cNvPicPr>
          <p:nvPr/>
        </p:nvPicPr>
        <p:blipFill rotWithShape="1">
          <a:blip r:embed="rId4"/>
          <a:srcRect l="1384" t="60871" r="69011"/>
          <a:stretch/>
        </p:blipFill>
        <p:spPr>
          <a:xfrm>
            <a:off x="3226757" y="5117774"/>
            <a:ext cx="2825373" cy="1704116"/>
          </a:xfrm>
          <a:prstGeom prst="rect">
            <a:avLst/>
          </a:prstGeom>
        </p:spPr>
      </p:pic>
      <p:pic>
        <p:nvPicPr>
          <p:cNvPr id="26" name="图片 25">
            <a:extLst>
              <a:ext uri="{FF2B5EF4-FFF2-40B4-BE49-F238E27FC236}">
                <a16:creationId xmlns:a16="http://schemas.microsoft.com/office/drawing/2014/main" id="{940AEBF4-69A7-421A-98E9-3E7B1D9D66F9}"/>
              </a:ext>
            </a:extLst>
          </p:cNvPr>
          <p:cNvPicPr>
            <a:picLocks noChangeAspect="1"/>
          </p:cNvPicPr>
          <p:nvPr/>
        </p:nvPicPr>
        <p:blipFill rotWithShape="1">
          <a:blip r:embed="rId4"/>
          <a:srcRect l="35329" t="61442" r="35066"/>
          <a:stretch/>
        </p:blipFill>
        <p:spPr>
          <a:xfrm>
            <a:off x="6209988" y="5117774"/>
            <a:ext cx="2825372" cy="1679259"/>
          </a:xfrm>
          <a:prstGeom prst="rect">
            <a:avLst/>
          </a:prstGeom>
        </p:spPr>
      </p:pic>
      <p:pic>
        <p:nvPicPr>
          <p:cNvPr id="27" name="图片 26">
            <a:extLst>
              <a:ext uri="{FF2B5EF4-FFF2-40B4-BE49-F238E27FC236}">
                <a16:creationId xmlns:a16="http://schemas.microsoft.com/office/drawing/2014/main" id="{41DF59BD-73A2-43DA-A079-A27FB28CCD2B}"/>
              </a:ext>
            </a:extLst>
          </p:cNvPr>
          <p:cNvPicPr>
            <a:picLocks noChangeAspect="1"/>
          </p:cNvPicPr>
          <p:nvPr/>
        </p:nvPicPr>
        <p:blipFill rotWithShape="1">
          <a:blip r:embed="rId4"/>
          <a:srcRect l="69296" t="61662" r="1013"/>
          <a:stretch/>
        </p:blipFill>
        <p:spPr>
          <a:xfrm>
            <a:off x="9193217" y="5117774"/>
            <a:ext cx="2833659" cy="1669660"/>
          </a:xfrm>
          <a:prstGeom prst="rect">
            <a:avLst/>
          </a:prstGeom>
        </p:spPr>
      </p:pic>
      <p:sp>
        <p:nvSpPr>
          <p:cNvPr id="2" name="文本框 1">
            <a:extLst>
              <a:ext uri="{FF2B5EF4-FFF2-40B4-BE49-F238E27FC236}">
                <a16:creationId xmlns:a16="http://schemas.microsoft.com/office/drawing/2014/main" id="{C962CB1A-2C55-4C70-BAAB-8B7630B1B1E3}"/>
              </a:ext>
            </a:extLst>
          </p:cNvPr>
          <p:cNvSpPr txBox="1"/>
          <p:nvPr/>
        </p:nvSpPr>
        <p:spPr>
          <a:xfrm>
            <a:off x="1635499" y="1606062"/>
            <a:ext cx="5339732" cy="830997"/>
          </a:xfrm>
          <a:prstGeom prst="rect">
            <a:avLst/>
          </a:prstGeom>
          <a:noFill/>
        </p:spPr>
        <p:txBody>
          <a:bodyPr wrap="square" rtlCol="0">
            <a:spAutoFit/>
          </a:bodyPr>
          <a:lstStyle/>
          <a:p>
            <a:r>
              <a:rPr lang="zh-CN" altLang="en-US" sz="2400" dirty="0">
                <a:solidFill>
                  <a:schemeClr val="bg1"/>
                </a:solidFill>
              </a:rPr>
              <a:t>彩色图像与灰色图像不同，具有三个或多个</a:t>
            </a:r>
            <a:r>
              <a:rPr lang="zh-CN" altLang="en-US" dirty="0">
                <a:solidFill>
                  <a:schemeClr val="bg1"/>
                </a:solidFill>
              </a:rPr>
              <a:t>波段</a:t>
            </a:r>
          </a:p>
        </p:txBody>
      </p:sp>
    </p:spTree>
    <p:extLst>
      <p:ext uri="{BB962C8B-B14F-4D97-AF65-F5344CB8AC3E}">
        <p14:creationId xmlns:p14="http://schemas.microsoft.com/office/powerpoint/2010/main" val="276394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直方图计算</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352606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三、彩色图像直方图</a:t>
            </a:r>
          </a:p>
        </p:txBody>
      </p:sp>
      <p:pic>
        <p:nvPicPr>
          <p:cNvPr id="3" name="图片 2">
            <a:extLst>
              <a:ext uri="{FF2B5EF4-FFF2-40B4-BE49-F238E27FC236}">
                <a16:creationId xmlns:a16="http://schemas.microsoft.com/office/drawing/2014/main" id="{08E78C57-C6C0-4C16-AC13-D485D0267D0E}"/>
              </a:ext>
            </a:extLst>
          </p:cNvPr>
          <p:cNvPicPr>
            <a:picLocks noChangeAspect="1"/>
          </p:cNvPicPr>
          <p:nvPr/>
        </p:nvPicPr>
        <p:blipFill rotWithShape="1">
          <a:blip r:embed="rId4"/>
          <a:srcRect l="3654" t="9847" b="977"/>
          <a:stretch/>
        </p:blipFill>
        <p:spPr>
          <a:xfrm>
            <a:off x="5928983" y="4335380"/>
            <a:ext cx="4916241" cy="2498819"/>
          </a:xfrm>
          <a:prstGeom prst="rect">
            <a:avLst/>
          </a:prstGeom>
        </p:spPr>
      </p:pic>
      <p:grpSp>
        <p:nvGrpSpPr>
          <p:cNvPr id="7" name="组合 6">
            <a:extLst>
              <a:ext uri="{FF2B5EF4-FFF2-40B4-BE49-F238E27FC236}">
                <a16:creationId xmlns:a16="http://schemas.microsoft.com/office/drawing/2014/main" id="{EC2F16EB-5FC0-4E1C-B20F-8C9D8DF210B3}"/>
              </a:ext>
            </a:extLst>
          </p:cNvPr>
          <p:cNvGrpSpPr/>
          <p:nvPr/>
        </p:nvGrpSpPr>
        <p:grpSpPr>
          <a:xfrm>
            <a:off x="1811172" y="2520121"/>
            <a:ext cx="7884949" cy="1853488"/>
            <a:chOff x="1811172" y="2520121"/>
            <a:chExt cx="7884949" cy="1853488"/>
          </a:xfrm>
        </p:grpSpPr>
        <p:sp>
          <p:nvSpPr>
            <p:cNvPr id="14" name="文本框 13">
              <a:extLst>
                <a:ext uri="{FF2B5EF4-FFF2-40B4-BE49-F238E27FC236}">
                  <a16:creationId xmlns:a16="http://schemas.microsoft.com/office/drawing/2014/main" id="{FB2BBB0B-368C-4D64-AAA7-69A9353433BA}"/>
                </a:ext>
              </a:extLst>
            </p:cNvPr>
            <p:cNvSpPr txBox="1"/>
            <p:nvPr/>
          </p:nvSpPr>
          <p:spPr>
            <a:xfrm>
              <a:off x="1811172" y="2520121"/>
              <a:ext cx="7591011" cy="988925"/>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2D</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彩色直方图：也可称为组合直方图，</a:t>
              </a:r>
              <a:r>
                <a:rPr lang="zh-CN" altLang="en-US" sz="2800" dirty="0">
                  <a:solidFill>
                    <a:schemeClr val="bg1"/>
                  </a:solidFill>
                </a:rPr>
                <a:t>即固定两个分量，而对第三个分量进行统计的直方图：</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8" name="对象 17">
              <a:extLst>
                <a:ext uri="{FF2B5EF4-FFF2-40B4-BE49-F238E27FC236}">
                  <a16:creationId xmlns:a16="http://schemas.microsoft.com/office/drawing/2014/main" id="{7FE7F323-608F-4410-961E-E1279B85DBAF}"/>
                </a:ext>
              </a:extLst>
            </p:cNvPr>
            <p:cNvGraphicFramePr>
              <a:graphicFrameLocks noChangeAspect="1"/>
            </p:cNvGraphicFramePr>
            <p:nvPr>
              <p:extLst>
                <p:ext uri="{D42A27DB-BD31-4B8C-83A1-F6EECF244321}">
                  <p14:modId xmlns:p14="http://schemas.microsoft.com/office/powerpoint/2010/main" val="3470675586"/>
                </p:ext>
              </p:extLst>
            </p:nvPr>
          </p:nvGraphicFramePr>
          <p:xfrm>
            <a:off x="2161846" y="3730671"/>
            <a:ext cx="7534275" cy="642938"/>
          </p:xfrm>
          <a:graphic>
            <a:graphicData uri="http://schemas.openxmlformats.org/presentationml/2006/ole">
              <mc:AlternateContent xmlns:mc="http://schemas.openxmlformats.org/markup-compatibility/2006">
                <mc:Choice xmlns:v="urn:schemas-microsoft-com:vml" Requires="v">
                  <p:oleObj spid="_x0000_s28086" name="Equation" r:id="rId5" imgW="2666880" imgH="228600" progId="Equation.DSMT4">
                    <p:embed/>
                  </p:oleObj>
                </mc:Choice>
                <mc:Fallback>
                  <p:oleObj name="Equation" r:id="rId5" imgW="2666880" imgH="228600" progId="Equation.DSMT4">
                    <p:embed/>
                    <p:pic>
                      <p:nvPicPr>
                        <p:cNvPr id="20" name="对象 19">
                          <a:extLst>
                            <a:ext uri="{FF2B5EF4-FFF2-40B4-BE49-F238E27FC236}">
                              <a16:creationId xmlns:a16="http://schemas.microsoft.com/office/drawing/2014/main" id="{A85BCBA5-ADB9-4EDB-853F-D054FF717333}"/>
                            </a:ext>
                          </a:extLst>
                        </p:cNvPr>
                        <p:cNvPicPr/>
                        <p:nvPr/>
                      </p:nvPicPr>
                      <p:blipFill>
                        <a:blip r:embed="rId6"/>
                        <a:stretch>
                          <a:fillRect/>
                        </a:stretch>
                      </p:blipFill>
                      <p:spPr>
                        <a:xfrm>
                          <a:off x="2161846" y="3730671"/>
                          <a:ext cx="7534275" cy="642938"/>
                        </a:xfrm>
                        <a:prstGeom prst="rect">
                          <a:avLst/>
                        </a:prstGeom>
                      </p:spPr>
                    </p:pic>
                  </p:oleObj>
                </mc:Fallback>
              </mc:AlternateContent>
            </a:graphicData>
          </a:graphic>
        </p:graphicFrame>
      </p:grpSp>
      <p:pic>
        <p:nvPicPr>
          <p:cNvPr id="5" name="图片 4">
            <a:extLst>
              <a:ext uri="{FF2B5EF4-FFF2-40B4-BE49-F238E27FC236}">
                <a16:creationId xmlns:a16="http://schemas.microsoft.com/office/drawing/2014/main" id="{548B1D5C-CAC4-4B92-BF15-9F030FE0CC36}"/>
              </a:ext>
            </a:extLst>
          </p:cNvPr>
          <p:cNvPicPr>
            <a:picLocks noChangeAspect="1"/>
          </p:cNvPicPr>
          <p:nvPr/>
        </p:nvPicPr>
        <p:blipFill rotWithShape="1">
          <a:blip r:embed="rId7"/>
          <a:srcRect l="1947" t="1519" r="906"/>
          <a:stretch/>
        </p:blipFill>
        <p:spPr>
          <a:xfrm>
            <a:off x="315306" y="3509046"/>
            <a:ext cx="3862239" cy="2947595"/>
          </a:xfrm>
          <a:prstGeom prst="rect">
            <a:avLst/>
          </a:prstGeom>
        </p:spPr>
      </p:pic>
    </p:spTree>
    <p:extLst>
      <p:ext uri="{BB962C8B-B14F-4D97-AF65-F5344CB8AC3E}">
        <p14:creationId xmlns:p14="http://schemas.microsoft.com/office/powerpoint/2010/main" val="19266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400"/>
                                        <p:tgtEl>
                                          <p:spTgt spid="7"/>
                                        </p:tgtEl>
                                      </p:cBhvr>
                                    </p:animEffect>
                                    <p:set>
                                      <p:cBhvr>
                                        <p:cTn id="12" dur="1" fill="hold">
                                          <p:stCondLst>
                                            <p:cond delay="399"/>
                                          </p:stCondLst>
                                        </p:cTn>
                                        <p:tgtEl>
                                          <p:spTgt spid="7"/>
                                        </p:tgtEl>
                                        <p:attrNameLst>
                                          <p:attrName>style.visibility</p:attrName>
                                        </p:attrNameLst>
                                      </p:cBhvr>
                                      <p:to>
                                        <p:strVal val="hidden"/>
                                      </p:to>
                                    </p:set>
                                  </p:childTnLst>
                                </p:cTn>
                              </p:par>
                            </p:childTnLst>
                          </p:cTn>
                        </p:par>
                        <p:par>
                          <p:cTn id="13" fill="hold">
                            <p:stCondLst>
                              <p:cond delay="4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400"/>
                                        <p:tgtEl>
                                          <p:spTgt spid="5"/>
                                        </p:tgtEl>
                                      </p:cBhvr>
                                    </p:animEffect>
                                    <p:set>
                                      <p:cBhvr>
                                        <p:cTn id="26" dur="1" fill="hold">
                                          <p:stCondLst>
                                            <p:cond delay="399"/>
                                          </p:stCondLst>
                                        </p:cTn>
                                        <p:tgtEl>
                                          <p:spTgt spid="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400"/>
                                        <p:tgtEl>
                                          <p:spTgt spid="3"/>
                                        </p:tgtEl>
                                      </p:cBhvr>
                                    </p:animEffect>
                                    <p:set>
                                      <p:cBhvr>
                                        <p:cTn id="29"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第二节  直方图计算</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3" y="1820483"/>
            <a:ext cx="2723705"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四、累积直方图</a:t>
            </a:r>
          </a:p>
        </p:txBody>
      </p:sp>
      <p:sp>
        <p:nvSpPr>
          <p:cNvPr id="14" name="文本框 13">
            <a:extLst>
              <a:ext uri="{FF2B5EF4-FFF2-40B4-BE49-F238E27FC236}">
                <a16:creationId xmlns:a16="http://schemas.microsoft.com/office/drawing/2014/main" id="{FB2BBB0B-368C-4D64-AAA7-69A9353433BA}"/>
              </a:ext>
            </a:extLst>
          </p:cNvPr>
          <p:cNvSpPr txBox="1"/>
          <p:nvPr/>
        </p:nvSpPr>
        <p:spPr>
          <a:xfrm>
            <a:off x="1811172" y="2520121"/>
            <a:ext cx="8925958"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即基于一般直方图，沿图像值的定义域进行而得到的一种导出直方图：</a:t>
            </a:r>
          </a:p>
        </p:txBody>
      </p:sp>
      <p:grpSp>
        <p:nvGrpSpPr>
          <p:cNvPr id="11" name="组合 10">
            <a:extLst>
              <a:ext uri="{FF2B5EF4-FFF2-40B4-BE49-F238E27FC236}">
                <a16:creationId xmlns:a16="http://schemas.microsoft.com/office/drawing/2014/main" id="{5E11CA4C-36DF-41D5-BFDE-1E9779FC2A47}"/>
              </a:ext>
            </a:extLst>
          </p:cNvPr>
          <p:cNvGrpSpPr/>
          <p:nvPr/>
        </p:nvGrpSpPr>
        <p:grpSpPr>
          <a:xfrm>
            <a:off x="2583222" y="3364845"/>
            <a:ext cx="7212120" cy="2989296"/>
            <a:chOff x="2583222" y="3364845"/>
            <a:chExt cx="7212120" cy="2989296"/>
          </a:xfrm>
        </p:grpSpPr>
        <p:graphicFrame>
          <p:nvGraphicFramePr>
            <p:cNvPr id="18" name="对象 17">
              <a:extLst>
                <a:ext uri="{FF2B5EF4-FFF2-40B4-BE49-F238E27FC236}">
                  <a16:creationId xmlns:a16="http://schemas.microsoft.com/office/drawing/2014/main" id="{7FE7F323-608F-4410-961E-E1279B85DBAF}"/>
                </a:ext>
              </a:extLst>
            </p:cNvPr>
            <p:cNvGraphicFramePr>
              <a:graphicFrameLocks noChangeAspect="1"/>
            </p:cNvGraphicFramePr>
            <p:nvPr>
              <p:extLst>
                <p:ext uri="{D42A27DB-BD31-4B8C-83A1-F6EECF244321}">
                  <p14:modId xmlns:p14="http://schemas.microsoft.com/office/powerpoint/2010/main" val="1897901199"/>
                </p:ext>
              </p:extLst>
            </p:nvPr>
          </p:nvGraphicFramePr>
          <p:xfrm>
            <a:off x="3199279" y="3364845"/>
            <a:ext cx="5197475" cy="1252538"/>
          </p:xfrm>
          <a:graphic>
            <a:graphicData uri="http://schemas.openxmlformats.org/presentationml/2006/ole">
              <mc:AlternateContent xmlns:mc="http://schemas.openxmlformats.org/markup-compatibility/2006">
                <mc:Choice xmlns:v="urn:schemas-microsoft-com:vml" Requires="v">
                  <p:oleObj spid="_x0000_s30560" name="Equation" r:id="rId4" imgW="1841400" imgH="444240" progId="Equation.DSMT4">
                    <p:embed/>
                  </p:oleObj>
                </mc:Choice>
                <mc:Fallback>
                  <p:oleObj name="Equation" r:id="rId4" imgW="1841400" imgH="444240" progId="Equation.DSMT4">
                    <p:embed/>
                    <p:pic>
                      <p:nvPicPr>
                        <p:cNvPr id="18" name="对象 17">
                          <a:extLst>
                            <a:ext uri="{FF2B5EF4-FFF2-40B4-BE49-F238E27FC236}">
                              <a16:creationId xmlns:a16="http://schemas.microsoft.com/office/drawing/2014/main" id="{7FE7F323-608F-4410-961E-E1279B85DBAF}"/>
                            </a:ext>
                          </a:extLst>
                        </p:cNvPr>
                        <p:cNvPicPr/>
                        <p:nvPr/>
                      </p:nvPicPr>
                      <p:blipFill>
                        <a:blip r:embed="rId5"/>
                        <a:stretch>
                          <a:fillRect/>
                        </a:stretch>
                      </p:blipFill>
                      <p:spPr>
                        <a:xfrm>
                          <a:off x="3199279" y="3364845"/>
                          <a:ext cx="5197475" cy="12525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0D26EFD-018C-46EC-8F9C-CDBEF5DCCCEC}"/>
                </a:ext>
              </a:extLst>
            </p:cNvPr>
            <p:cNvGraphicFramePr>
              <a:graphicFrameLocks noChangeAspect="1"/>
            </p:cNvGraphicFramePr>
            <p:nvPr>
              <p:extLst>
                <p:ext uri="{D42A27DB-BD31-4B8C-83A1-F6EECF244321}">
                  <p14:modId xmlns:p14="http://schemas.microsoft.com/office/powerpoint/2010/main" val="3952801196"/>
                </p:ext>
              </p:extLst>
            </p:nvPr>
          </p:nvGraphicFramePr>
          <p:xfrm>
            <a:off x="3199279" y="4850779"/>
            <a:ext cx="6596063" cy="1503362"/>
          </p:xfrm>
          <a:graphic>
            <a:graphicData uri="http://schemas.openxmlformats.org/presentationml/2006/ole">
              <mc:AlternateContent xmlns:mc="http://schemas.openxmlformats.org/markup-compatibility/2006">
                <mc:Choice xmlns:v="urn:schemas-microsoft-com:vml" Requires="v">
                  <p:oleObj spid="_x0000_s30561" name="Equation" r:id="rId6" imgW="2336760" imgH="533160" progId="Equation.DSMT4">
                    <p:embed/>
                  </p:oleObj>
                </mc:Choice>
                <mc:Fallback>
                  <p:oleObj name="Equation" r:id="rId6" imgW="2336760" imgH="533160" progId="Equation.DSMT4">
                    <p:embed/>
                    <p:pic>
                      <p:nvPicPr>
                        <p:cNvPr id="18" name="对象 17">
                          <a:extLst>
                            <a:ext uri="{FF2B5EF4-FFF2-40B4-BE49-F238E27FC236}">
                              <a16:creationId xmlns:a16="http://schemas.microsoft.com/office/drawing/2014/main" id="{7FE7F323-608F-4410-961E-E1279B85DBAF}"/>
                            </a:ext>
                          </a:extLst>
                        </p:cNvPr>
                        <p:cNvPicPr/>
                        <p:nvPr/>
                      </p:nvPicPr>
                      <p:blipFill>
                        <a:blip r:embed="rId7"/>
                        <a:stretch>
                          <a:fillRect/>
                        </a:stretch>
                      </p:blipFill>
                      <p:spPr>
                        <a:xfrm>
                          <a:off x="3199279" y="4850779"/>
                          <a:ext cx="6596063" cy="1503362"/>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1B45811B-5B56-4423-86C3-BFED994D496D}"/>
                </a:ext>
              </a:extLst>
            </p:cNvPr>
            <p:cNvSpPr txBox="1"/>
            <p:nvPr/>
          </p:nvSpPr>
          <p:spPr>
            <a:xfrm>
              <a:off x="2583222" y="4484493"/>
              <a:ext cx="53453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或</a:t>
              </a:r>
            </a:p>
          </p:txBody>
        </p:sp>
      </p:grpSp>
    </p:spTree>
    <p:extLst>
      <p:ext uri="{BB962C8B-B14F-4D97-AF65-F5344CB8AC3E}">
        <p14:creationId xmlns:p14="http://schemas.microsoft.com/office/powerpoint/2010/main" val="8931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865420" y="357348"/>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863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一、对比度拉伸</a:t>
            </a:r>
          </a:p>
        </p:txBody>
      </p:sp>
      <p:sp>
        <p:nvSpPr>
          <p:cNvPr id="21" name="文本框 20">
            <a:extLst>
              <a:ext uri="{FF2B5EF4-FFF2-40B4-BE49-F238E27FC236}">
                <a16:creationId xmlns:a16="http://schemas.microsoft.com/office/drawing/2014/main" id="{F69E77B0-45C7-46E8-BD82-ADD269A5BA9E}"/>
              </a:ext>
            </a:extLst>
          </p:cNvPr>
          <p:cNvSpPr txBox="1"/>
          <p:nvPr/>
        </p:nvSpPr>
        <p:spPr>
          <a:xfrm>
            <a:off x="1458599" y="2204492"/>
            <a:ext cx="9469819" cy="2985433"/>
          </a:xfrm>
          <a:prstGeom prst="rect">
            <a:avLst/>
          </a:prstGeom>
          <a:noFill/>
        </p:spPr>
        <p:txBody>
          <a:bodyPr wrap="square" rtlCol="0">
            <a:spAutoFit/>
          </a:bodyPr>
          <a:lstStyle/>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所谓的对比度拉伸是指利用合适的映射函数将对比度过低的图像经过处理，尽可能大的增加其对比度以改善图像的视觉质量，增强其分析能力。</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根据待处理图像的特征和处理的目的，可以采用</a:t>
            </a:r>
            <a:r>
              <a:rPr lang="zh-CN" altLang="en-US" sz="2800" b="1" dirty="0">
                <a:solidFill>
                  <a:srgbClr val="FF0000"/>
                </a:solidFill>
                <a:latin typeface="宋体" panose="02010600030101010101" pitchFamily="2" charset="-122"/>
                <a:ea typeface="宋体" panose="02010600030101010101" pitchFamily="2" charset="-122"/>
              </a:rPr>
              <a:t>线性拉伸</a:t>
            </a:r>
            <a:r>
              <a:rPr lang="zh-CN" altLang="en-US" sz="2800" b="1" dirty="0">
                <a:solidFill>
                  <a:schemeClr val="bg1"/>
                </a:solidFill>
                <a:latin typeface="宋体" panose="02010600030101010101" pitchFamily="2" charset="-122"/>
                <a:ea typeface="宋体" panose="02010600030101010101" pitchFamily="2" charset="-122"/>
              </a:rPr>
              <a:t>、</a:t>
            </a:r>
            <a:r>
              <a:rPr lang="zh-CN" altLang="en-US" sz="2800" b="1" dirty="0">
                <a:solidFill>
                  <a:srgbClr val="FF0000"/>
                </a:solidFill>
                <a:latin typeface="宋体" panose="02010600030101010101" pitchFamily="2" charset="-122"/>
                <a:ea typeface="宋体" panose="02010600030101010101" pitchFamily="2" charset="-122"/>
              </a:rPr>
              <a:t>非线性拉伸</a:t>
            </a:r>
            <a:r>
              <a:rPr lang="zh-CN" altLang="en-US" sz="2800" b="1" dirty="0">
                <a:solidFill>
                  <a:schemeClr val="bg1"/>
                </a:solidFill>
                <a:latin typeface="宋体" panose="02010600030101010101" pitchFamily="2" charset="-122"/>
                <a:ea typeface="宋体" panose="02010600030101010101" pitchFamily="2" charset="-122"/>
              </a:rPr>
              <a:t>、</a:t>
            </a:r>
            <a:r>
              <a:rPr lang="zh-CN" altLang="en-US" sz="2800" b="1" dirty="0">
                <a:solidFill>
                  <a:srgbClr val="FF0000"/>
                </a:solidFill>
                <a:latin typeface="宋体" panose="02010600030101010101" pitchFamily="2" charset="-122"/>
                <a:ea typeface="宋体" panose="02010600030101010101" pitchFamily="2" charset="-122"/>
              </a:rPr>
              <a:t>分段线性拉伸</a:t>
            </a:r>
            <a:r>
              <a:rPr lang="zh-CN" altLang="en-US" sz="2800" b="1" dirty="0">
                <a:solidFill>
                  <a:schemeClr val="bg1"/>
                </a:solidFill>
                <a:latin typeface="宋体" panose="02010600030101010101" pitchFamily="2" charset="-122"/>
                <a:ea typeface="宋体" panose="02010600030101010101" pitchFamily="2" charset="-122"/>
              </a:rPr>
              <a:t>等不同的方法。</a:t>
            </a:r>
            <a:endParaRPr lang="en-US" altLang="zh-CN" sz="2800" b="1" dirty="0">
              <a:solidFill>
                <a:schemeClr val="bg1"/>
              </a:solidFill>
              <a:latin typeface="宋体" panose="02010600030101010101" pitchFamily="2" charset="-122"/>
              <a:ea typeface="宋体" panose="02010600030101010101" pitchFamily="2" charset="-122"/>
            </a:endParaRPr>
          </a:p>
          <a:p>
            <a:pPr>
              <a:spcBef>
                <a:spcPts val="1200"/>
              </a:spcBef>
            </a:pPr>
            <a:r>
              <a:rPr lang="zh-CN" altLang="en-US" sz="2800" b="1" dirty="0">
                <a:solidFill>
                  <a:schemeClr val="bg1"/>
                </a:solidFill>
                <a:latin typeface="宋体" panose="02010600030101010101" pitchFamily="2" charset="-122"/>
                <a:ea typeface="宋体" panose="02010600030101010101" pitchFamily="2" charset="-122"/>
              </a:rPr>
              <a:t>处理的关键点是所采用的拉伸函数必须是</a:t>
            </a:r>
            <a:r>
              <a:rPr lang="zh-CN" altLang="en-US" sz="2800" b="1" dirty="0">
                <a:solidFill>
                  <a:srgbClr val="FF0000"/>
                </a:solidFill>
                <a:latin typeface="宋体" panose="02010600030101010101" pitchFamily="2" charset="-122"/>
                <a:ea typeface="宋体" panose="02010600030101010101" pitchFamily="2" charset="-122"/>
              </a:rPr>
              <a:t>单值函数</a:t>
            </a:r>
          </a:p>
        </p:txBody>
      </p:sp>
      <p:pic>
        <p:nvPicPr>
          <p:cNvPr id="17" name="图片 16">
            <a:extLst>
              <a:ext uri="{FF2B5EF4-FFF2-40B4-BE49-F238E27FC236}">
                <a16:creationId xmlns:a16="http://schemas.microsoft.com/office/drawing/2014/main" id="{293EDCBE-7704-4181-9AAD-5416B1B82390}"/>
              </a:ext>
            </a:extLst>
          </p:cNvPr>
          <p:cNvPicPr>
            <a:picLocks noChangeAspect="1"/>
          </p:cNvPicPr>
          <p:nvPr/>
        </p:nvPicPr>
        <p:blipFill rotWithShape="1">
          <a:blip r:embed="rId4"/>
          <a:srcRect l="1793" t="1145" r="1246" b="1"/>
          <a:stretch/>
        </p:blipFill>
        <p:spPr>
          <a:xfrm>
            <a:off x="9669611" y="205421"/>
            <a:ext cx="1988704" cy="1764056"/>
          </a:xfrm>
          <a:prstGeom prst="rect">
            <a:avLst/>
          </a:prstGeom>
        </p:spPr>
      </p:pic>
      <p:grpSp>
        <p:nvGrpSpPr>
          <p:cNvPr id="18" name="组合 17">
            <a:extLst>
              <a:ext uri="{FF2B5EF4-FFF2-40B4-BE49-F238E27FC236}">
                <a16:creationId xmlns:a16="http://schemas.microsoft.com/office/drawing/2014/main" id="{B6F88E63-FAC8-4C53-9CB0-37F27062FC78}"/>
              </a:ext>
            </a:extLst>
          </p:cNvPr>
          <p:cNvGrpSpPr/>
          <p:nvPr/>
        </p:nvGrpSpPr>
        <p:grpSpPr>
          <a:xfrm>
            <a:off x="642037" y="4552311"/>
            <a:ext cx="7575964" cy="1967825"/>
            <a:chOff x="-633318" y="1556562"/>
            <a:chExt cx="11349165" cy="5031628"/>
          </a:xfrm>
        </p:grpSpPr>
        <p:pic>
          <p:nvPicPr>
            <p:cNvPr id="19" name="图片 18">
              <a:extLst>
                <a:ext uri="{FF2B5EF4-FFF2-40B4-BE49-F238E27FC236}">
                  <a16:creationId xmlns:a16="http://schemas.microsoft.com/office/drawing/2014/main" id="{86D447E5-6822-463F-B7A4-D68150545E95}"/>
                </a:ext>
              </a:extLst>
            </p:cNvPr>
            <p:cNvPicPr>
              <a:picLocks noChangeAspect="1"/>
            </p:cNvPicPr>
            <p:nvPr/>
          </p:nvPicPr>
          <p:blipFill rotWithShape="1">
            <a:blip r:embed="rId5"/>
            <a:srcRect l="4015" t="1692" r="50080" b="50349"/>
            <a:stretch/>
          </p:blipFill>
          <p:spPr>
            <a:xfrm>
              <a:off x="1316710" y="3495552"/>
              <a:ext cx="2286878" cy="2971236"/>
            </a:xfrm>
            <a:prstGeom prst="rect">
              <a:avLst/>
            </a:prstGeom>
          </p:spPr>
        </p:pic>
        <p:pic>
          <p:nvPicPr>
            <p:cNvPr id="24" name="图片 23">
              <a:extLst>
                <a:ext uri="{FF2B5EF4-FFF2-40B4-BE49-F238E27FC236}">
                  <a16:creationId xmlns:a16="http://schemas.microsoft.com/office/drawing/2014/main" id="{525E0DB0-A8E7-43AE-853B-AAEA48A4FA07}"/>
                </a:ext>
              </a:extLst>
            </p:cNvPr>
            <p:cNvPicPr>
              <a:picLocks noChangeAspect="1"/>
            </p:cNvPicPr>
            <p:nvPr/>
          </p:nvPicPr>
          <p:blipFill rotWithShape="1">
            <a:blip r:embed="rId5"/>
            <a:srcRect l="50798" t="1692" r="3378" b="50120"/>
            <a:stretch/>
          </p:blipFill>
          <p:spPr>
            <a:xfrm>
              <a:off x="3685027" y="3481425"/>
              <a:ext cx="2282856" cy="2985363"/>
            </a:xfrm>
            <a:prstGeom prst="rect">
              <a:avLst/>
            </a:prstGeom>
          </p:spPr>
        </p:pic>
        <p:pic>
          <p:nvPicPr>
            <p:cNvPr id="25" name="图片 24">
              <a:extLst>
                <a:ext uri="{FF2B5EF4-FFF2-40B4-BE49-F238E27FC236}">
                  <a16:creationId xmlns:a16="http://schemas.microsoft.com/office/drawing/2014/main" id="{05E7C9C4-847B-4C45-BA65-5990D1A97CBC}"/>
                </a:ext>
              </a:extLst>
            </p:cNvPr>
            <p:cNvPicPr>
              <a:picLocks noChangeAspect="1"/>
            </p:cNvPicPr>
            <p:nvPr/>
          </p:nvPicPr>
          <p:blipFill rotWithShape="1">
            <a:blip r:embed="rId5"/>
            <a:srcRect l="4015" t="50115" r="49918" b="1508"/>
            <a:stretch/>
          </p:blipFill>
          <p:spPr>
            <a:xfrm>
              <a:off x="6049322" y="3469694"/>
              <a:ext cx="2294923" cy="2997094"/>
            </a:xfrm>
            <a:prstGeom prst="rect">
              <a:avLst/>
            </a:prstGeom>
          </p:spPr>
        </p:pic>
        <p:pic>
          <p:nvPicPr>
            <p:cNvPr id="26" name="图片 25">
              <a:extLst>
                <a:ext uri="{FF2B5EF4-FFF2-40B4-BE49-F238E27FC236}">
                  <a16:creationId xmlns:a16="http://schemas.microsoft.com/office/drawing/2014/main" id="{44E921F2-C1A0-42B8-A003-2D028ED35BB7}"/>
                </a:ext>
              </a:extLst>
            </p:cNvPr>
            <p:cNvPicPr>
              <a:picLocks noChangeAspect="1"/>
            </p:cNvPicPr>
            <p:nvPr/>
          </p:nvPicPr>
          <p:blipFill rotWithShape="1">
            <a:blip r:embed="rId5"/>
            <a:srcRect l="50651" t="50287" r="3378" b="1508"/>
            <a:stretch/>
          </p:blipFill>
          <p:spPr>
            <a:xfrm>
              <a:off x="8425684" y="3480357"/>
              <a:ext cx="2290163" cy="2986431"/>
            </a:xfrm>
            <a:prstGeom prst="rect">
              <a:avLst/>
            </a:prstGeom>
          </p:spPr>
        </p:pic>
        <p:sp>
          <p:nvSpPr>
            <p:cNvPr id="27" name="文本框 26">
              <a:extLst>
                <a:ext uri="{FF2B5EF4-FFF2-40B4-BE49-F238E27FC236}">
                  <a16:creationId xmlns:a16="http://schemas.microsoft.com/office/drawing/2014/main" id="{648D3044-8C2C-409B-B62B-B8F2B92DB329}"/>
                </a:ext>
              </a:extLst>
            </p:cNvPr>
            <p:cNvSpPr txBox="1"/>
            <p:nvPr/>
          </p:nvSpPr>
          <p:spPr>
            <a:xfrm>
              <a:off x="1355620" y="5910328"/>
              <a:ext cx="879735" cy="461665"/>
            </a:xfrm>
            <a:prstGeom prst="rect">
              <a:avLst/>
            </a:prstGeom>
            <a:noFill/>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原图</a:t>
              </a:r>
            </a:p>
          </p:txBody>
        </p:sp>
        <p:graphicFrame>
          <p:nvGraphicFramePr>
            <p:cNvPr id="28" name="对象 27">
              <a:extLst>
                <a:ext uri="{FF2B5EF4-FFF2-40B4-BE49-F238E27FC236}">
                  <a16:creationId xmlns:a16="http://schemas.microsoft.com/office/drawing/2014/main" id="{7232FC6A-6AA0-441F-BE57-49C922B64414}"/>
                </a:ext>
              </a:extLst>
            </p:cNvPr>
            <p:cNvGraphicFramePr>
              <a:graphicFrameLocks noChangeAspect="1"/>
            </p:cNvGraphicFramePr>
            <p:nvPr>
              <p:extLst>
                <p:ext uri="{D42A27DB-BD31-4B8C-83A1-F6EECF244321}">
                  <p14:modId xmlns:p14="http://schemas.microsoft.com/office/powerpoint/2010/main" val="3232977998"/>
                </p:ext>
              </p:extLst>
            </p:nvPr>
          </p:nvGraphicFramePr>
          <p:xfrm>
            <a:off x="3875268" y="5788926"/>
            <a:ext cx="1614488" cy="677862"/>
          </p:xfrm>
          <a:graphic>
            <a:graphicData uri="http://schemas.openxmlformats.org/presentationml/2006/ole">
              <mc:AlternateContent xmlns:mc="http://schemas.openxmlformats.org/markup-compatibility/2006">
                <mc:Choice xmlns:v="urn:schemas-microsoft-com:vml" Requires="v">
                  <p:oleObj spid="_x0000_s132666" name="Equation" r:id="rId6" imgW="571320" imgH="241200" progId="Equation.DSMT4">
                    <p:embed/>
                  </p:oleObj>
                </mc:Choice>
                <mc:Fallback>
                  <p:oleObj name="Equation" r:id="rId6" imgW="571320" imgH="241200" progId="Equation.DSMT4">
                    <p:embed/>
                    <p:pic>
                      <p:nvPicPr>
                        <p:cNvPr id="20" name="对象 19">
                          <a:extLst>
                            <a:ext uri="{FF2B5EF4-FFF2-40B4-BE49-F238E27FC236}">
                              <a16:creationId xmlns:a16="http://schemas.microsoft.com/office/drawing/2014/main" id="{3A72851B-6EA3-4D84-A4D1-C0707662796D}"/>
                            </a:ext>
                          </a:extLst>
                        </p:cNvPr>
                        <p:cNvPicPr/>
                        <p:nvPr/>
                      </p:nvPicPr>
                      <p:blipFill>
                        <a:blip r:embed="rId7"/>
                        <a:stretch>
                          <a:fillRect/>
                        </a:stretch>
                      </p:blipFill>
                      <p:spPr>
                        <a:xfrm>
                          <a:off x="3875268" y="5788926"/>
                          <a:ext cx="1614488" cy="677862"/>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8E5ED110-7DB5-41F3-9A65-E84E5F13B820}"/>
                </a:ext>
              </a:extLst>
            </p:cNvPr>
            <p:cNvGraphicFramePr>
              <a:graphicFrameLocks noChangeAspect="1"/>
            </p:cNvGraphicFramePr>
            <p:nvPr>
              <p:extLst>
                <p:ext uri="{D42A27DB-BD31-4B8C-83A1-F6EECF244321}">
                  <p14:modId xmlns:p14="http://schemas.microsoft.com/office/powerpoint/2010/main" val="1935728076"/>
                </p:ext>
              </p:extLst>
            </p:nvPr>
          </p:nvGraphicFramePr>
          <p:xfrm>
            <a:off x="6510274" y="5910328"/>
            <a:ext cx="1614488" cy="677862"/>
          </p:xfrm>
          <a:graphic>
            <a:graphicData uri="http://schemas.openxmlformats.org/presentationml/2006/ole">
              <mc:AlternateContent xmlns:mc="http://schemas.openxmlformats.org/markup-compatibility/2006">
                <mc:Choice xmlns:v="urn:schemas-microsoft-com:vml" Requires="v">
                  <p:oleObj spid="_x0000_s132667" name="Equation" r:id="rId8" imgW="571320" imgH="241200" progId="Equation.DSMT4">
                    <p:embed/>
                  </p:oleObj>
                </mc:Choice>
                <mc:Fallback>
                  <p:oleObj name="Equation" r:id="rId8" imgW="571320" imgH="241200" progId="Equation.DSMT4">
                    <p:embed/>
                    <p:pic>
                      <p:nvPicPr>
                        <p:cNvPr id="23" name="对象 22">
                          <a:extLst>
                            <a:ext uri="{FF2B5EF4-FFF2-40B4-BE49-F238E27FC236}">
                              <a16:creationId xmlns:a16="http://schemas.microsoft.com/office/drawing/2014/main" id="{1EC384BC-E196-4F65-9E80-176185E3ED5D}"/>
                            </a:ext>
                          </a:extLst>
                        </p:cNvPr>
                        <p:cNvPicPr/>
                        <p:nvPr/>
                      </p:nvPicPr>
                      <p:blipFill>
                        <a:blip r:embed="rId9"/>
                        <a:stretch>
                          <a:fillRect/>
                        </a:stretch>
                      </p:blipFill>
                      <p:spPr>
                        <a:xfrm>
                          <a:off x="6510274" y="5910328"/>
                          <a:ext cx="1614488" cy="677862"/>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E74B0088-BA2E-4657-AC80-0977C59534D2}"/>
                </a:ext>
              </a:extLst>
            </p:cNvPr>
            <p:cNvGraphicFramePr>
              <a:graphicFrameLocks noChangeAspect="1"/>
            </p:cNvGraphicFramePr>
            <p:nvPr>
              <p:extLst>
                <p:ext uri="{D42A27DB-BD31-4B8C-83A1-F6EECF244321}">
                  <p14:modId xmlns:p14="http://schemas.microsoft.com/office/powerpoint/2010/main" val="3265684094"/>
                </p:ext>
              </p:extLst>
            </p:nvPr>
          </p:nvGraphicFramePr>
          <p:xfrm>
            <a:off x="8425684" y="5821151"/>
            <a:ext cx="1614488" cy="677862"/>
          </p:xfrm>
          <a:graphic>
            <a:graphicData uri="http://schemas.openxmlformats.org/presentationml/2006/ole">
              <mc:AlternateContent xmlns:mc="http://schemas.openxmlformats.org/markup-compatibility/2006">
                <mc:Choice xmlns:v="urn:schemas-microsoft-com:vml" Requires="v">
                  <p:oleObj spid="_x0000_s132668" name="Equation" r:id="rId10" imgW="571320" imgH="241200" progId="Equation.DSMT4">
                    <p:embed/>
                  </p:oleObj>
                </mc:Choice>
                <mc:Fallback>
                  <p:oleObj name="Equation" r:id="rId10" imgW="571320" imgH="241200" progId="Equation.DSMT4">
                    <p:embed/>
                    <p:pic>
                      <p:nvPicPr>
                        <p:cNvPr id="24" name="对象 23">
                          <a:extLst>
                            <a:ext uri="{FF2B5EF4-FFF2-40B4-BE49-F238E27FC236}">
                              <a16:creationId xmlns:a16="http://schemas.microsoft.com/office/drawing/2014/main" id="{D884088A-EA3F-4BC6-B9F0-E78B2FFE5517}"/>
                            </a:ext>
                          </a:extLst>
                        </p:cNvPr>
                        <p:cNvPicPr/>
                        <p:nvPr/>
                      </p:nvPicPr>
                      <p:blipFill>
                        <a:blip r:embed="rId11"/>
                        <a:stretch>
                          <a:fillRect/>
                        </a:stretch>
                      </p:blipFill>
                      <p:spPr>
                        <a:xfrm>
                          <a:off x="8425684" y="5821151"/>
                          <a:ext cx="1614488" cy="677862"/>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47C093FF-7009-4A95-982C-928516189EE1}"/>
                </a:ext>
              </a:extLst>
            </p:cNvPr>
            <p:cNvSpPr txBox="1"/>
            <p:nvPr/>
          </p:nvSpPr>
          <p:spPr>
            <a:xfrm>
              <a:off x="-633318" y="1556562"/>
              <a:ext cx="507845" cy="1938991"/>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幂指数拉伸</a:t>
              </a:r>
            </a:p>
          </p:txBody>
        </p:sp>
      </p:grpSp>
      <p:grpSp>
        <p:nvGrpSpPr>
          <p:cNvPr id="32" name="组合 31">
            <a:extLst>
              <a:ext uri="{FF2B5EF4-FFF2-40B4-BE49-F238E27FC236}">
                <a16:creationId xmlns:a16="http://schemas.microsoft.com/office/drawing/2014/main" id="{CC8BA9C2-F0A7-4866-923F-C961F92ED5D9}"/>
              </a:ext>
            </a:extLst>
          </p:cNvPr>
          <p:cNvGrpSpPr/>
          <p:nvPr/>
        </p:nvGrpSpPr>
        <p:grpSpPr>
          <a:xfrm>
            <a:off x="2683334" y="-64992"/>
            <a:ext cx="7926713" cy="1717154"/>
            <a:chOff x="523130" y="2768628"/>
            <a:chExt cx="11038441" cy="3480631"/>
          </a:xfrm>
        </p:grpSpPr>
        <p:sp>
          <p:nvSpPr>
            <p:cNvPr id="33" name="文本框 32">
              <a:extLst>
                <a:ext uri="{FF2B5EF4-FFF2-40B4-BE49-F238E27FC236}">
                  <a16:creationId xmlns:a16="http://schemas.microsoft.com/office/drawing/2014/main" id="{F2421186-66EE-46FE-ACE4-03B3567E24A8}"/>
                </a:ext>
              </a:extLst>
            </p:cNvPr>
            <p:cNvSpPr txBox="1"/>
            <p:nvPr/>
          </p:nvSpPr>
          <p:spPr>
            <a:xfrm>
              <a:off x="523130" y="2768628"/>
              <a:ext cx="507845" cy="1938992"/>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幂指数拉伸</a:t>
              </a:r>
            </a:p>
          </p:txBody>
        </p:sp>
        <p:pic>
          <p:nvPicPr>
            <p:cNvPr id="34" name="图片 33">
              <a:extLst>
                <a:ext uri="{FF2B5EF4-FFF2-40B4-BE49-F238E27FC236}">
                  <a16:creationId xmlns:a16="http://schemas.microsoft.com/office/drawing/2014/main" id="{EE53435F-5F2A-400E-B908-523C62794318}"/>
                </a:ext>
              </a:extLst>
            </p:cNvPr>
            <p:cNvPicPr>
              <a:picLocks noChangeAspect="1"/>
            </p:cNvPicPr>
            <p:nvPr/>
          </p:nvPicPr>
          <p:blipFill rotWithShape="1">
            <a:blip r:embed="rId12"/>
            <a:srcRect l="1354" t="914" r="50957" b="50543"/>
            <a:stretch/>
          </p:blipFill>
          <p:spPr>
            <a:xfrm>
              <a:off x="1145217" y="3738125"/>
              <a:ext cx="2488647" cy="2511134"/>
            </a:xfrm>
            <a:prstGeom prst="rect">
              <a:avLst/>
            </a:prstGeom>
          </p:spPr>
        </p:pic>
        <p:pic>
          <p:nvPicPr>
            <p:cNvPr id="35" name="图片 34">
              <a:extLst>
                <a:ext uri="{FF2B5EF4-FFF2-40B4-BE49-F238E27FC236}">
                  <a16:creationId xmlns:a16="http://schemas.microsoft.com/office/drawing/2014/main" id="{9E7270FB-DAD9-46C1-9552-D1FB39EF6839}"/>
                </a:ext>
              </a:extLst>
            </p:cNvPr>
            <p:cNvPicPr>
              <a:picLocks noChangeAspect="1"/>
            </p:cNvPicPr>
            <p:nvPr/>
          </p:nvPicPr>
          <p:blipFill rotWithShape="1">
            <a:blip r:embed="rId12"/>
            <a:srcRect l="49691" t="914" r="2694" b="50761"/>
            <a:stretch/>
          </p:blipFill>
          <p:spPr>
            <a:xfrm>
              <a:off x="3827324" y="3749368"/>
              <a:ext cx="2484796" cy="2499891"/>
            </a:xfrm>
            <a:prstGeom prst="rect">
              <a:avLst/>
            </a:prstGeom>
          </p:spPr>
        </p:pic>
        <p:pic>
          <p:nvPicPr>
            <p:cNvPr id="36" name="图片 35">
              <a:extLst>
                <a:ext uri="{FF2B5EF4-FFF2-40B4-BE49-F238E27FC236}">
                  <a16:creationId xmlns:a16="http://schemas.microsoft.com/office/drawing/2014/main" id="{12477529-F037-4B0D-AB3D-20DD9A3337E1}"/>
                </a:ext>
              </a:extLst>
            </p:cNvPr>
            <p:cNvPicPr>
              <a:picLocks noChangeAspect="1"/>
            </p:cNvPicPr>
            <p:nvPr/>
          </p:nvPicPr>
          <p:blipFill rotWithShape="1">
            <a:blip r:embed="rId12"/>
            <a:srcRect l="1354" t="49976" r="50957" b="1711"/>
            <a:stretch/>
          </p:blipFill>
          <p:spPr>
            <a:xfrm>
              <a:off x="6431638" y="3749993"/>
              <a:ext cx="2488647" cy="2499266"/>
            </a:xfrm>
            <a:prstGeom prst="rect">
              <a:avLst/>
            </a:prstGeom>
          </p:spPr>
        </p:pic>
        <p:pic>
          <p:nvPicPr>
            <p:cNvPr id="37" name="图片 36">
              <a:extLst>
                <a:ext uri="{FF2B5EF4-FFF2-40B4-BE49-F238E27FC236}">
                  <a16:creationId xmlns:a16="http://schemas.microsoft.com/office/drawing/2014/main" id="{C826D8C6-AE42-4AE0-A67F-AB713F6EEC19}"/>
                </a:ext>
              </a:extLst>
            </p:cNvPr>
            <p:cNvPicPr>
              <a:picLocks noChangeAspect="1"/>
            </p:cNvPicPr>
            <p:nvPr/>
          </p:nvPicPr>
          <p:blipFill rotWithShape="1">
            <a:blip r:embed="rId12"/>
            <a:srcRect l="49691" t="49964" r="2694" b="1711"/>
            <a:stretch/>
          </p:blipFill>
          <p:spPr>
            <a:xfrm>
              <a:off x="9076775" y="3749368"/>
              <a:ext cx="2484796" cy="2499891"/>
            </a:xfrm>
            <a:prstGeom prst="rect">
              <a:avLst/>
            </a:prstGeom>
          </p:spPr>
        </p:pic>
        <p:sp>
          <p:nvSpPr>
            <p:cNvPr id="38" name="文本框 37">
              <a:extLst>
                <a:ext uri="{FF2B5EF4-FFF2-40B4-BE49-F238E27FC236}">
                  <a16:creationId xmlns:a16="http://schemas.microsoft.com/office/drawing/2014/main" id="{BB9A982C-C657-478E-BF4A-30388D1901B1}"/>
                </a:ext>
              </a:extLst>
            </p:cNvPr>
            <p:cNvSpPr txBox="1"/>
            <p:nvPr/>
          </p:nvSpPr>
          <p:spPr>
            <a:xfrm>
              <a:off x="1427195" y="3892699"/>
              <a:ext cx="879735" cy="461665"/>
            </a:xfrm>
            <a:prstGeom prst="rect">
              <a:avLst/>
            </a:prstGeom>
            <a:noFill/>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原图</a:t>
              </a:r>
            </a:p>
          </p:txBody>
        </p:sp>
        <p:graphicFrame>
          <p:nvGraphicFramePr>
            <p:cNvPr id="39" name="对象 38">
              <a:extLst>
                <a:ext uri="{FF2B5EF4-FFF2-40B4-BE49-F238E27FC236}">
                  <a16:creationId xmlns:a16="http://schemas.microsoft.com/office/drawing/2014/main" id="{6FEA6764-1676-4834-9082-67DEBEDB8D48}"/>
                </a:ext>
              </a:extLst>
            </p:cNvPr>
            <p:cNvGraphicFramePr>
              <a:graphicFrameLocks noChangeAspect="1"/>
            </p:cNvGraphicFramePr>
            <p:nvPr>
              <p:extLst>
                <p:ext uri="{D42A27DB-BD31-4B8C-83A1-F6EECF244321}">
                  <p14:modId xmlns:p14="http://schemas.microsoft.com/office/powerpoint/2010/main" val="2007188984"/>
                </p:ext>
              </p:extLst>
            </p:nvPr>
          </p:nvGraphicFramePr>
          <p:xfrm>
            <a:off x="4054475" y="3784600"/>
            <a:ext cx="1398588" cy="677863"/>
          </p:xfrm>
          <a:graphic>
            <a:graphicData uri="http://schemas.openxmlformats.org/presentationml/2006/ole">
              <mc:AlternateContent xmlns:mc="http://schemas.openxmlformats.org/markup-compatibility/2006">
                <mc:Choice xmlns:v="urn:schemas-microsoft-com:vml" Requires="v">
                  <p:oleObj spid="_x0000_s132669" name="Equation" r:id="rId13" imgW="495000" imgH="241200" progId="Equation.DSMT4">
                    <p:embed/>
                  </p:oleObj>
                </mc:Choice>
                <mc:Fallback>
                  <p:oleObj name="Equation" r:id="rId13" imgW="495000" imgH="241200" progId="Equation.DSMT4">
                    <p:embed/>
                    <p:pic>
                      <p:nvPicPr>
                        <p:cNvPr id="33" name="对象 32">
                          <a:extLst>
                            <a:ext uri="{FF2B5EF4-FFF2-40B4-BE49-F238E27FC236}">
                              <a16:creationId xmlns:a16="http://schemas.microsoft.com/office/drawing/2014/main" id="{826726A5-125B-4258-8062-0D5371AEE5A9}"/>
                            </a:ext>
                          </a:extLst>
                        </p:cNvPr>
                        <p:cNvPicPr/>
                        <p:nvPr/>
                      </p:nvPicPr>
                      <p:blipFill>
                        <a:blip r:embed="rId14"/>
                        <a:stretch>
                          <a:fillRect/>
                        </a:stretch>
                      </p:blipFill>
                      <p:spPr>
                        <a:xfrm>
                          <a:off x="4054475" y="3784600"/>
                          <a:ext cx="1398588" cy="677863"/>
                        </a:xfrm>
                        <a:prstGeom prst="rect">
                          <a:avLst/>
                        </a:prstGeom>
                      </p:spPr>
                    </p:pic>
                  </p:oleObj>
                </mc:Fallback>
              </mc:AlternateContent>
            </a:graphicData>
          </a:graphic>
        </p:graphicFrame>
        <p:graphicFrame>
          <p:nvGraphicFramePr>
            <p:cNvPr id="40" name="对象 39">
              <a:extLst>
                <a:ext uri="{FF2B5EF4-FFF2-40B4-BE49-F238E27FC236}">
                  <a16:creationId xmlns:a16="http://schemas.microsoft.com/office/drawing/2014/main" id="{609AFDB9-31DC-417F-A1A0-007B1862C270}"/>
                </a:ext>
              </a:extLst>
            </p:cNvPr>
            <p:cNvGraphicFramePr>
              <a:graphicFrameLocks noChangeAspect="1"/>
            </p:cNvGraphicFramePr>
            <p:nvPr>
              <p:extLst>
                <p:ext uri="{D42A27DB-BD31-4B8C-83A1-F6EECF244321}">
                  <p14:modId xmlns:p14="http://schemas.microsoft.com/office/powerpoint/2010/main" val="1603252059"/>
                </p:ext>
              </p:extLst>
            </p:nvPr>
          </p:nvGraphicFramePr>
          <p:xfrm>
            <a:off x="6670675" y="3784600"/>
            <a:ext cx="1435100" cy="677863"/>
          </p:xfrm>
          <a:graphic>
            <a:graphicData uri="http://schemas.openxmlformats.org/presentationml/2006/ole">
              <mc:AlternateContent xmlns:mc="http://schemas.openxmlformats.org/markup-compatibility/2006">
                <mc:Choice xmlns:v="urn:schemas-microsoft-com:vml" Requires="v">
                  <p:oleObj spid="_x0000_s132670" name="Equation" r:id="rId15" imgW="507960" imgH="241200" progId="Equation.DSMT4">
                    <p:embed/>
                  </p:oleObj>
                </mc:Choice>
                <mc:Fallback>
                  <p:oleObj name="Equation" r:id="rId15" imgW="507960" imgH="241200" progId="Equation.DSMT4">
                    <p:embed/>
                    <p:pic>
                      <p:nvPicPr>
                        <p:cNvPr id="34" name="对象 33">
                          <a:extLst>
                            <a:ext uri="{FF2B5EF4-FFF2-40B4-BE49-F238E27FC236}">
                              <a16:creationId xmlns:a16="http://schemas.microsoft.com/office/drawing/2014/main" id="{17F83832-55B9-41B2-9974-43D4E56F0BEA}"/>
                            </a:ext>
                          </a:extLst>
                        </p:cNvPr>
                        <p:cNvPicPr/>
                        <p:nvPr/>
                      </p:nvPicPr>
                      <p:blipFill>
                        <a:blip r:embed="rId16"/>
                        <a:stretch>
                          <a:fillRect/>
                        </a:stretch>
                      </p:blipFill>
                      <p:spPr>
                        <a:xfrm>
                          <a:off x="6670675" y="3784600"/>
                          <a:ext cx="1435100" cy="677863"/>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85756916-94E0-4325-92E8-8F6C6CC31C38}"/>
                </a:ext>
              </a:extLst>
            </p:cNvPr>
            <p:cNvGraphicFramePr>
              <a:graphicFrameLocks noChangeAspect="1"/>
            </p:cNvGraphicFramePr>
            <p:nvPr>
              <p:extLst>
                <p:ext uri="{D42A27DB-BD31-4B8C-83A1-F6EECF244321}">
                  <p14:modId xmlns:p14="http://schemas.microsoft.com/office/powerpoint/2010/main" val="3365140923"/>
                </p:ext>
              </p:extLst>
            </p:nvPr>
          </p:nvGraphicFramePr>
          <p:xfrm>
            <a:off x="9208958" y="3784600"/>
            <a:ext cx="1435100" cy="677863"/>
          </p:xfrm>
          <a:graphic>
            <a:graphicData uri="http://schemas.openxmlformats.org/presentationml/2006/ole">
              <mc:AlternateContent xmlns:mc="http://schemas.openxmlformats.org/markup-compatibility/2006">
                <mc:Choice xmlns:v="urn:schemas-microsoft-com:vml" Requires="v">
                  <p:oleObj spid="_x0000_s132671" name="Equation" r:id="rId17" imgW="507960" imgH="241200" progId="Equation.DSMT4">
                    <p:embed/>
                  </p:oleObj>
                </mc:Choice>
                <mc:Fallback>
                  <p:oleObj name="Equation" r:id="rId17" imgW="507960" imgH="241200" progId="Equation.DSMT4">
                    <p:embed/>
                    <p:pic>
                      <p:nvPicPr>
                        <p:cNvPr id="35" name="对象 34">
                          <a:extLst>
                            <a:ext uri="{FF2B5EF4-FFF2-40B4-BE49-F238E27FC236}">
                              <a16:creationId xmlns:a16="http://schemas.microsoft.com/office/drawing/2014/main" id="{FA42CD8C-0099-4967-8AAA-8A4E5EE12673}"/>
                            </a:ext>
                          </a:extLst>
                        </p:cNvPr>
                        <p:cNvPicPr/>
                        <p:nvPr/>
                      </p:nvPicPr>
                      <p:blipFill>
                        <a:blip r:embed="rId18"/>
                        <a:stretch>
                          <a:fillRect/>
                        </a:stretch>
                      </p:blipFill>
                      <p:spPr>
                        <a:xfrm>
                          <a:off x="9208958" y="3784600"/>
                          <a:ext cx="1435100" cy="677863"/>
                        </a:xfrm>
                        <a:prstGeom prst="rect">
                          <a:avLst/>
                        </a:prstGeom>
                      </p:spPr>
                    </p:pic>
                  </p:oleObj>
                </mc:Fallback>
              </mc:AlternateContent>
            </a:graphicData>
          </a:graphic>
        </p:graphicFrame>
      </p:grpSp>
    </p:spTree>
    <p:extLst>
      <p:ext uri="{BB962C8B-B14F-4D97-AF65-F5344CB8AC3E}">
        <p14:creationId xmlns:p14="http://schemas.microsoft.com/office/powerpoint/2010/main" val="8804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7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400"/>
                                        <p:tgtEl>
                                          <p:spTgt spid="21"/>
                                        </p:tgtEl>
                                      </p:cBhvr>
                                    </p:animEffect>
                                    <p:set>
                                      <p:cBhvr>
                                        <p:cTn id="22" dur="1" fill="hold">
                                          <p:stCondLst>
                                            <p:cond delay="399"/>
                                          </p:stCondLst>
                                        </p:cTn>
                                        <p:tgtEl>
                                          <p:spTgt spid="2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75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400"/>
                                        <p:tgtEl>
                                          <p:spTgt spid="18"/>
                                        </p:tgtEl>
                                      </p:cBhvr>
                                    </p:animEffect>
                                    <p:set>
                                      <p:cBhvr>
                                        <p:cTn id="35" dur="1" fill="hold">
                                          <p:stCondLst>
                                            <p:cond delay="399"/>
                                          </p:stCondLst>
                                        </p:cTn>
                                        <p:tgtEl>
                                          <p:spTgt spid="18"/>
                                        </p:tgtEl>
                                        <p:attrNameLst>
                                          <p:attrName>style.visibility</p:attrName>
                                        </p:attrNameLst>
                                      </p:cBhvr>
                                      <p:to>
                                        <p:strVal val="hidden"/>
                                      </p:to>
                                    </p:set>
                                  </p:childTnLst>
                                </p:cTn>
                              </p:par>
                            </p:childTnLst>
                          </p:cTn>
                        </p:par>
                        <p:par>
                          <p:cTn id="36" fill="hold">
                            <p:stCondLst>
                              <p:cond delay="4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75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400"/>
                                        <p:tgtEl>
                                          <p:spTgt spid="32"/>
                                        </p:tgtEl>
                                      </p:cBhvr>
                                    </p:animEffect>
                                    <p:set>
                                      <p:cBhvr>
                                        <p:cTn id="44" dur="1" fill="hold">
                                          <p:stCondLst>
                                            <p:cond delay="3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1" grpId="0"/>
      <p:bldP spid="21" grpId="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863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二、直方图均衡</a:t>
            </a:r>
          </a:p>
        </p:txBody>
      </p:sp>
      <p:sp>
        <p:nvSpPr>
          <p:cNvPr id="36" name="文本框 35">
            <a:extLst>
              <a:ext uri="{FF2B5EF4-FFF2-40B4-BE49-F238E27FC236}">
                <a16:creationId xmlns:a16="http://schemas.microsoft.com/office/drawing/2014/main" id="{43FF05E6-B0BF-46A8-B4BC-9F0D29718FEC}"/>
              </a:ext>
            </a:extLst>
          </p:cNvPr>
          <p:cNvSpPr txBox="1"/>
          <p:nvPr/>
        </p:nvSpPr>
        <p:spPr>
          <a:xfrm>
            <a:off x="1811172" y="2520121"/>
            <a:ext cx="8925958" cy="1422505"/>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即找到一种函数变换，使得能将待处理图像经过相应变换后的图像的直方图具有均匀分布特征。其特点是算法简单、结果可预测。主要用于自动增强处理！</a:t>
            </a:r>
          </a:p>
        </p:txBody>
      </p:sp>
      <p:pic>
        <p:nvPicPr>
          <p:cNvPr id="38" name="图片 37">
            <a:extLst>
              <a:ext uri="{FF2B5EF4-FFF2-40B4-BE49-F238E27FC236}">
                <a16:creationId xmlns:a16="http://schemas.microsoft.com/office/drawing/2014/main" id="{38908A78-2707-4A04-AACF-FB6917F39318}"/>
              </a:ext>
            </a:extLst>
          </p:cNvPr>
          <p:cNvPicPr>
            <a:picLocks noChangeAspect="1"/>
          </p:cNvPicPr>
          <p:nvPr/>
        </p:nvPicPr>
        <p:blipFill rotWithShape="1">
          <a:blip r:embed="rId3"/>
          <a:srcRect l="53351" t="4593" r="798" b="1070"/>
          <a:stretch/>
        </p:blipFill>
        <p:spPr>
          <a:xfrm>
            <a:off x="6579597" y="4038387"/>
            <a:ext cx="3792072" cy="2653811"/>
          </a:xfrm>
          <a:prstGeom prst="rect">
            <a:avLst/>
          </a:prstGeom>
        </p:spPr>
      </p:pic>
      <p:grpSp>
        <p:nvGrpSpPr>
          <p:cNvPr id="40" name="组合 39">
            <a:extLst>
              <a:ext uri="{FF2B5EF4-FFF2-40B4-BE49-F238E27FC236}">
                <a16:creationId xmlns:a16="http://schemas.microsoft.com/office/drawing/2014/main" id="{BE96B258-F5AE-4FEC-AD78-3018FB58469D}"/>
              </a:ext>
            </a:extLst>
          </p:cNvPr>
          <p:cNvGrpSpPr/>
          <p:nvPr/>
        </p:nvGrpSpPr>
        <p:grpSpPr>
          <a:xfrm>
            <a:off x="2045307" y="4038387"/>
            <a:ext cx="3350836" cy="2653811"/>
            <a:chOff x="122548" y="1545997"/>
            <a:chExt cx="4939646" cy="3912124"/>
          </a:xfrm>
        </p:grpSpPr>
        <p:pic>
          <p:nvPicPr>
            <p:cNvPr id="37" name="图片 36">
              <a:extLst>
                <a:ext uri="{FF2B5EF4-FFF2-40B4-BE49-F238E27FC236}">
                  <a16:creationId xmlns:a16="http://schemas.microsoft.com/office/drawing/2014/main" id="{1E741583-53FD-4205-958D-C8C35CAF1A8A}"/>
                </a:ext>
              </a:extLst>
            </p:cNvPr>
            <p:cNvPicPr>
              <a:picLocks noChangeAspect="1"/>
            </p:cNvPicPr>
            <p:nvPr/>
          </p:nvPicPr>
          <p:blipFill rotWithShape="1">
            <a:blip r:embed="rId3"/>
            <a:srcRect l="1005" t="4593" r="58479" b="1070"/>
            <a:stretch/>
          </p:blipFill>
          <p:spPr>
            <a:xfrm>
              <a:off x="122548" y="1545997"/>
              <a:ext cx="4939646" cy="3912124"/>
            </a:xfrm>
            <a:prstGeom prst="rect">
              <a:avLst/>
            </a:prstGeom>
          </p:spPr>
        </p:pic>
        <p:sp>
          <p:nvSpPr>
            <p:cNvPr id="39" name="矩形 38">
              <a:extLst>
                <a:ext uri="{FF2B5EF4-FFF2-40B4-BE49-F238E27FC236}">
                  <a16:creationId xmlns:a16="http://schemas.microsoft.com/office/drawing/2014/main" id="{C0014908-BFFB-441A-8E08-6E4ADF6E6A66}"/>
                </a:ext>
              </a:extLst>
            </p:cNvPr>
            <p:cNvSpPr/>
            <p:nvPr/>
          </p:nvSpPr>
          <p:spPr>
            <a:xfrm>
              <a:off x="3949831" y="2520121"/>
              <a:ext cx="1102936" cy="688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a:extLst>
              <a:ext uri="{FF2B5EF4-FFF2-40B4-BE49-F238E27FC236}">
                <a16:creationId xmlns:a16="http://schemas.microsoft.com/office/drawing/2014/main" id="{4483A6A4-BAAC-4A41-87AD-6936A41805C2}"/>
              </a:ext>
            </a:extLst>
          </p:cNvPr>
          <p:cNvPicPr>
            <a:picLocks noChangeAspect="1"/>
          </p:cNvPicPr>
          <p:nvPr/>
        </p:nvPicPr>
        <p:blipFill rotWithShape="1">
          <a:blip r:embed="rId4"/>
          <a:srcRect l="4954" t="5858" r="1651" b="1605"/>
          <a:stretch/>
        </p:blipFill>
        <p:spPr>
          <a:xfrm>
            <a:off x="8197829" y="100647"/>
            <a:ext cx="3792072" cy="2243056"/>
          </a:xfrm>
          <a:prstGeom prst="rect">
            <a:avLst/>
          </a:prstGeom>
        </p:spPr>
      </p:pic>
    </p:spTree>
    <p:extLst>
      <p:ext uri="{BB962C8B-B14F-4D97-AF65-F5344CB8AC3E}">
        <p14:creationId xmlns:p14="http://schemas.microsoft.com/office/powerpoint/2010/main" val="220086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750"/>
                                        <p:tgtEl>
                                          <p:spTgt spid="40"/>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7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nodeType="clickEffect">
                                  <p:stCondLst>
                                    <p:cond delay="0"/>
                                  </p:stCondLst>
                                  <p:childTnLst>
                                    <p:animEffect transition="out" filter="wipe(right)">
                                      <p:cBhvr>
                                        <p:cTn id="25" dur="400"/>
                                        <p:tgtEl>
                                          <p:spTgt spid="40"/>
                                        </p:tgtEl>
                                      </p:cBhvr>
                                    </p:animEffect>
                                    <p:set>
                                      <p:cBhvr>
                                        <p:cTn id="26" dur="1" fill="hold">
                                          <p:stCondLst>
                                            <p:cond delay="399"/>
                                          </p:stCondLst>
                                        </p:cTn>
                                        <p:tgtEl>
                                          <p:spTgt spid="40"/>
                                        </p:tgtEl>
                                        <p:attrNameLst>
                                          <p:attrName>style.visibility</p:attrName>
                                        </p:attrNameLst>
                                      </p:cBhvr>
                                      <p:to>
                                        <p:strVal val="hidden"/>
                                      </p:to>
                                    </p:set>
                                  </p:childTnLst>
                                </p:cTn>
                              </p:par>
                              <p:par>
                                <p:cTn id="27" presetID="22" presetClass="exit" presetSubtype="2" fill="hold" nodeType="withEffect">
                                  <p:stCondLst>
                                    <p:cond delay="0"/>
                                  </p:stCondLst>
                                  <p:childTnLst>
                                    <p:animEffect transition="out" filter="wipe(right)">
                                      <p:cBhvr>
                                        <p:cTn id="28" dur="400"/>
                                        <p:tgtEl>
                                          <p:spTgt spid="38"/>
                                        </p:tgtEl>
                                      </p:cBhvr>
                                    </p:animEffect>
                                    <p:set>
                                      <p:cBhvr>
                                        <p:cTn id="29" dur="1" fill="hold">
                                          <p:stCondLst>
                                            <p:cond delay="399"/>
                                          </p:stCondLst>
                                        </p:cTn>
                                        <p:tgtEl>
                                          <p:spTgt spid="38"/>
                                        </p:tgtEl>
                                        <p:attrNameLst>
                                          <p:attrName>style.visibility</p:attrName>
                                        </p:attrNameLst>
                                      </p:cBhvr>
                                      <p:to>
                                        <p:strVal val="hidden"/>
                                      </p:to>
                                    </p:set>
                                  </p:childTnLst>
                                </p:cTn>
                              </p:par>
                            </p:childTnLst>
                          </p:cTn>
                        </p:par>
                        <p:par>
                          <p:cTn id="30" fill="hold">
                            <p:stCondLst>
                              <p:cond delay="400"/>
                            </p:stCondLst>
                            <p:childTnLst>
                              <p:par>
                                <p:cTn id="31" presetID="22" presetClass="entr" presetSubtype="8"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863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二、直方图均衡</a:t>
            </a:r>
          </a:p>
        </p:txBody>
      </p:sp>
      <p:graphicFrame>
        <p:nvGraphicFramePr>
          <p:cNvPr id="17" name="对象 16">
            <a:extLst>
              <a:ext uri="{FF2B5EF4-FFF2-40B4-BE49-F238E27FC236}">
                <a16:creationId xmlns:a16="http://schemas.microsoft.com/office/drawing/2014/main" id="{D798163E-7A52-4FB1-8C0C-33B8CFB163CD}"/>
              </a:ext>
            </a:extLst>
          </p:cNvPr>
          <p:cNvGraphicFramePr>
            <a:graphicFrameLocks noChangeAspect="1"/>
          </p:cNvGraphicFramePr>
          <p:nvPr>
            <p:extLst>
              <p:ext uri="{D42A27DB-BD31-4B8C-83A1-F6EECF244321}">
                <p14:modId xmlns:p14="http://schemas.microsoft.com/office/powerpoint/2010/main" val="2524943193"/>
              </p:ext>
            </p:extLst>
          </p:nvPr>
        </p:nvGraphicFramePr>
        <p:xfrm>
          <a:off x="1135324" y="2900472"/>
          <a:ext cx="3906837" cy="715962"/>
        </p:xfrm>
        <a:graphic>
          <a:graphicData uri="http://schemas.openxmlformats.org/presentationml/2006/ole">
            <mc:AlternateContent xmlns:mc="http://schemas.openxmlformats.org/markup-compatibility/2006">
              <mc:Choice xmlns:v="urn:schemas-microsoft-com:vml" Requires="v">
                <p:oleObj spid="_x0000_s139001" name="Equation" r:id="rId4" imgW="1384200" imgH="253800" progId="Equation.DSMT4">
                  <p:embed/>
                </p:oleObj>
              </mc:Choice>
              <mc:Fallback>
                <p:oleObj name="Equation" r:id="rId4" imgW="1384200" imgH="253800" progId="Equation.DSMT4">
                  <p:embed/>
                  <p:pic>
                    <p:nvPicPr>
                      <p:cNvPr id="18" name="对象 17">
                        <a:extLst>
                          <a:ext uri="{FF2B5EF4-FFF2-40B4-BE49-F238E27FC236}">
                            <a16:creationId xmlns:a16="http://schemas.microsoft.com/office/drawing/2014/main" id="{7FE7F323-608F-4410-961E-E1279B85DBAF}"/>
                          </a:ext>
                        </a:extLst>
                      </p:cNvPr>
                      <p:cNvPicPr/>
                      <p:nvPr/>
                    </p:nvPicPr>
                    <p:blipFill>
                      <a:blip r:embed="rId5"/>
                      <a:stretch>
                        <a:fillRect/>
                      </a:stretch>
                    </p:blipFill>
                    <p:spPr>
                      <a:xfrm>
                        <a:off x="1135324" y="2900472"/>
                        <a:ext cx="3906837" cy="715962"/>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8BA69A9C-504F-4BE4-8416-E102F4977B2D}"/>
              </a:ext>
            </a:extLst>
          </p:cNvPr>
          <p:cNvGrpSpPr/>
          <p:nvPr/>
        </p:nvGrpSpPr>
        <p:grpSpPr>
          <a:xfrm>
            <a:off x="1078041" y="3717275"/>
            <a:ext cx="4644029" cy="1582324"/>
            <a:chOff x="1830025" y="4160385"/>
            <a:chExt cx="5429627" cy="1582324"/>
          </a:xfrm>
        </p:grpSpPr>
        <p:sp>
          <p:nvSpPr>
            <p:cNvPr id="19" name="文本框 18">
              <a:extLst>
                <a:ext uri="{FF2B5EF4-FFF2-40B4-BE49-F238E27FC236}">
                  <a16:creationId xmlns:a16="http://schemas.microsoft.com/office/drawing/2014/main" id="{739A419A-2E22-406D-8816-EA51E139A3C2}"/>
                </a:ext>
              </a:extLst>
            </p:cNvPr>
            <p:cNvSpPr txBox="1"/>
            <p:nvPr/>
          </p:nvSpPr>
          <p:spPr>
            <a:xfrm>
              <a:off x="1830025" y="4160385"/>
              <a:ext cx="5429627" cy="1499449"/>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变换</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应该满足的条件</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是一个单调递增函数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pPr>
                <a:lnSpc>
                  <a:spcPts val="3600"/>
                </a:lnSpc>
                <a:spcBef>
                  <a:spcPts val="600"/>
                </a:spcBef>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20" name="对象 19">
              <a:extLst>
                <a:ext uri="{FF2B5EF4-FFF2-40B4-BE49-F238E27FC236}">
                  <a16:creationId xmlns:a16="http://schemas.microsoft.com/office/drawing/2014/main" id="{CFCF95EA-3AB3-4336-A5E6-872F12160961}"/>
                </a:ext>
              </a:extLst>
            </p:cNvPr>
            <p:cNvGraphicFramePr>
              <a:graphicFrameLocks noChangeAspect="1"/>
            </p:cNvGraphicFramePr>
            <p:nvPr>
              <p:extLst>
                <p:ext uri="{D42A27DB-BD31-4B8C-83A1-F6EECF244321}">
                  <p14:modId xmlns:p14="http://schemas.microsoft.com/office/powerpoint/2010/main" val="3033968505"/>
                </p:ext>
              </p:extLst>
            </p:nvPr>
          </p:nvGraphicFramePr>
          <p:xfrm>
            <a:off x="2313024" y="5157150"/>
            <a:ext cx="4749390" cy="585559"/>
          </p:xfrm>
          <a:graphic>
            <a:graphicData uri="http://schemas.openxmlformats.org/presentationml/2006/ole">
              <mc:AlternateContent xmlns:mc="http://schemas.openxmlformats.org/markup-compatibility/2006">
                <mc:Choice xmlns:v="urn:schemas-microsoft-com:vml" Requires="v">
                  <p:oleObj spid="_x0000_s139002" name="Equation" r:id="rId6" imgW="2057400" imgH="253800" progId="Equation.DSMT4">
                    <p:embed/>
                  </p:oleObj>
                </mc:Choice>
                <mc:Fallback>
                  <p:oleObj name="Equation" r:id="rId6" imgW="2057400" imgH="253800" progId="Equation.DSMT4">
                    <p:embed/>
                    <p:pic>
                      <p:nvPicPr>
                        <p:cNvPr id="17" name="对象 16">
                          <a:extLst>
                            <a:ext uri="{FF2B5EF4-FFF2-40B4-BE49-F238E27FC236}">
                              <a16:creationId xmlns:a16="http://schemas.microsoft.com/office/drawing/2014/main" id="{D798163E-7A52-4FB1-8C0C-33B8CFB163CD}"/>
                            </a:ext>
                          </a:extLst>
                        </p:cNvPr>
                        <p:cNvPicPr/>
                        <p:nvPr/>
                      </p:nvPicPr>
                      <p:blipFill>
                        <a:blip r:embed="rId7"/>
                        <a:stretch>
                          <a:fillRect/>
                        </a:stretch>
                      </p:blipFill>
                      <p:spPr>
                        <a:xfrm>
                          <a:off x="2313024" y="5157150"/>
                          <a:ext cx="4749390" cy="585559"/>
                        </a:xfrm>
                        <a:prstGeom prst="rect">
                          <a:avLst/>
                        </a:prstGeom>
                      </p:spPr>
                    </p:pic>
                  </p:oleObj>
                </mc:Fallback>
              </mc:AlternateContent>
            </a:graphicData>
          </a:graphic>
        </p:graphicFrame>
      </p:grpSp>
      <p:graphicFrame>
        <p:nvGraphicFramePr>
          <p:cNvPr id="23" name="对象 22">
            <a:extLst>
              <a:ext uri="{FF2B5EF4-FFF2-40B4-BE49-F238E27FC236}">
                <a16:creationId xmlns:a16="http://schemas.microsoft.com/office/drawing/2014/main" id="{CA58B361-C271-4350-B724-AE74210711DD}"/>
              </a:ext>
            </a:extLst>
          </p:cNvPr>
          <p:cNvGraphicFramePr>
            <a:graphicFrameLocks noChangeAspect="1"/>
          </p:cNvGraphicFramePr>
          <p:nvPr>
            <p:extLst>
              <p:ext uri="{D42A27DB-BD31-4B8C-83A1-F6EECF244321}">
                <p14:modId xmlns:p14="http://schemas.microsoft.com/office/powerpoint/2010/main" val="500089702"/>
              </p:ext>
            </p:extLst>
          </p:nvPr>
        </p:nvGraphicFramePr>
        <p:xfrm>
          <a:off x="5982650" y="2870471"/>
          <a:ext cx="4229100" cy="715962"/>
        </p:xfrm>
        <a:graphic>
          <a:graphicData uri="http://schemas.openxmlformats.org/presentationml/2006/ole">
            <mc:AlternateContent xmlns:mc="http://schemas.openxmlformats.org/markup-compatibility/2006">
              <mc:Choice xmlns:v="urn:schemas-microsoft-com:vml" Requires="v">
                <p:oleObj spid="_x0000_s139003" name="Equation" r:id="rId8" imgW="1498320" imgH="253800" progId="Equation.DSMT4">
                  <p:embed/>
                </p:oleObj>
              </mc:Choice>
              <mc:Fallback>
                <p:oleObj name="Equation" r:id="rId8" imgW="1498320" imgH="253800" progId="Equation.DSMT4">
                  <p:embed/>
                  <p:pic>
                    <p:nvPicPr>
                      <p:cNvPr id="17" name="对象 16">
                        <a:extLst>
                          <a:ext uri="{FF2B5EF4-FFF2-40B4-BE49-F238E27FC236}">
                            <a16:creationId xmlns:a16="http://schemas.microsoft.com/office/drawing/2014/main" id="{D798163E-7A52-4FB1-8C0C-33B8CFB163CD}"/>
                          </a:ext>
                        </a:extLst>
                      </p:cNvPr>
                      <p:cNvPicPr/>
                      <p:nvPr/>
                    </p:nvPicPr>
                    <p:blipFill>
                      <a:blip r:embed="rId9"/>
                      <a:stretch>
                        <a:fillRect/>
                      </a:stretch>
                    </p:blipFill>
                    <p:spPr>
                      <a:xfrm>
                        <a:off x="5982650" y="2870471"/>
                        <a:ext cx="4229100" cy="715962"/>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EF1204D9-7BAC-4BE6-BE57-0DF04A984C46}"/>
              </a:ext>
            </a:extLst>
          </p:cNvPr>
          <p:cNvSpPr txBox="1"/>
          <p:nvPr/>
        </p:nvSpPr>
        <p:spPr>
          <a:xfrm>
            <a:off x="5835934" y="4214864"/>
            <a:ext cx="5234674"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r>
              <a:rPr lang="en-US" altLang="zh-CN" sz="2800" b="1" i="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是一个</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严格</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单调递增函数</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31" name="对象 30">
            <a:extLst>
              <a:ext uri="{FF2B5EF4-FFF2-40B4-BE49-F238E27FC236}">
                <a16:creationId xmlns:a16="http://schemas.microsoft.com/office/drawing/2014/main" id="{1F65C47C-F734-4DB6-A7CB-8693A59D23A1}"/>
              </a:ext>
            </a:extLst>
          </p:cNvPr>
          <p:cNvGraphicFramePr>
            <a:graphicFrameLocks noChangeAspect="1"/>
          </p:cNvGraphicFramePr>
          <p:nvPr>
            <p:extLst>
              <p:ext uri="{D42A27DB-BD31-4B8C-83A1-F6EECF244321}">
                <p14:modId xmlns:p14="http://schemas.microsoft.com/office/powerpoint/2010/main" val="1557861586"/>
              </p:ext>
            </p:extLst>
          </p:nvPr>
        </p:nvGraphicFramePr>
        <p:xfrm>
          <a:off x="1574362" y="5141401"/>
          <a:ext cx="3225800" cy="1217612"/>
        </p:xfrm>
        <a:graphic>
          <a:graphicData uri="http://schemas.openxmlformats.org/presentationml/2006/ole">
            <mc:AlternateContent xmlns:mc="http://schemas.openxmlformats.org/markup-compatibility/2006">
              <mc:Choice xmlns:v="urn:schemas-microsoft-com:vml" Requires="v">
                <p:oleObj spid="_x0000_s139004" name="Equation" r:id="rId10" imgW="1143000" imgH="431640" progId="Equation.DSMT4">
                  <p:embed/>
                </p:oleObj>
              </mc:Choice>
              <mc:Fallback>
                <p:oleObj name="Equation" r:id="rId10" imgW="1143000" imgH="431640" progId="Equation.DSMT4">
                  <p:embed/>
                  <p:pic>
                    <p:nvPicPr>
                      <p:cNvPr id="15" name="对象 14">
                        <a:extLst>
                          <a:ext uri="{FF2B5EF4-FFF2-40B4-BE49-F238E27FC236}">
                            <a16:creationId xmlns:a16="http://schemas.microsoft.com/office/drawing/2014/main" id="{B3AF68FC-D9D2-4D7F-ACA7-ED1442355E10}"/>
                          </a:ext>
                        </a:extLst>
                      </p:cNvPr>
                      <p:cNvPicPr/>
                      <p:nvPr/>
                    </p:nvPicPr>
                    <p:blipFill>
                      <a:blip r:embed="rId11"/>
                      <a:stretch>
                        <a:fillRect/>
                      </a:stretch>
                    </p:blipFill>
                    <p:spPr>
                      <a:xfrm>
                        <a:off x="1574362" y="5141401"/>
                        <a:ext cx="3225800" cy="1217612"/>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A42518E0-F7AE-454C-BE83-1314930EF243}"/>
              </a:ext>
            </a:extLst>
          </p:cNvPr>
          <p:cNvGraphicFramePr>
            <a:graphicFrameLocks noChangeAspect="1"/>
          </p:cNvGraphicFramePr>
          <p:nvPr>
            <p:extLst>
              <p:ext uri="{D42A27DB-BD31-4B8C-83A1-F6EECF244321}">
                <p14:modId xmlns:p14="http://schemas.microsoft.com/office/powerpoint/2010/main" val="226224308"/>
              </p:ext>
            </p:extLst>
          </p:nvPr>
        </p:nvGraphicFramePr>
        <p:xfrm>
          <a:off x="4912341" y="5084562"/>
          <a:ext cx="3762375" cy="1431925"/>
        </p:xfrm>
        <a:graphic>
          <a:graphicData uri="http://schemas.openxmlformats.org/presentationml/2006/ole">
            <mc:AlternateContent xmlns:mc="http://schemas.openxmlformats.org/markup-compatibility/2006">
              <mc:Choice xmlns:v="urn:schemas-microsoft-com:vml" Requires="v">
                <p:oleObj spid="_x0000_s139005" name="Equation" r:id="rId12" imgW="1333440" imgH="507960" progId="Equation.DSMT4">
                  <p:embed/>
                </p:oleObj>
              </mc:Choice>
              <mc:Fallback>
                <p:oleObj name="Equation" r:id="rId12" imgW="1333440" imgH="507960" progId="Equation.DSMT4">
                  <p:embed/>
                  <p:pic>
                    <p:nvPicPr>
                      <p:cNvPr id="21" name="对象 20">
                        <a:extLst>
                          <a:ext uri="{FF2B5EF4-FFF2-40B4-BE49-F238E27FC236}">
                            <a16:creationId xmlns:a16="http://schemas.microsoft.com/office/drawing/2014/main" id="{DE06E3F5-F896-4F3F-8803-BBE5213D6B9D}"/>
                          </a:ext>
                        </a:extLst>
                      </p:cNvPr>
                      <p:cNvPicPr/>
                      <p:nvPr/>
                    </p:nvPicPr>
                    <p:blipFill>
                      <a:blip r:embed="rId13"/>
                      <a:stretch>
                        <a:fillRect/>
                      </a:stretch>
                    </p:blipFill>
                    <p:spPr>
                      <a:xfrm>
                        <a:off x="4912341" y="5084562"/>
                        <a:ext cx="3762375" cy="143192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3C21C35B-E915-40D4-B0B4-DE3A9DDB9F80}"/>
              </a:ext>
            </a:extLst>
          </p:cNvPr>
          <p:cNvGraphicFramePr>
            <a:graphicFrameLocks noChangeAspect="1"/>
          </p:cNvGraphicFramePr>
          <p:nvPr>
            <p:extLst>
              <p:ext uri="{D42A27DB-BD31-4B8C-83A1-F6EECF244321}">
                <p14:modId xmlns:p14="http://schemas.microsoft.com/office/powerpoint/2010/main" val="1301706853"/>
              </p:ext>
            </p:extLst>
          </p:nvPr>
        </p:nvGraphicFramePr>
        <p:xfrm>
          <a:off x="8758475" y="5192315"/>
          <a:ext cx="1647825" cy="1254125"/>
        </p:xfrm>
        <a:graphic>
          <a:graphicData uri="http://schemas.openxmlformats.org/presentationml/2006/ole">
            <mc:AlternateContent xmlns:mc="http://schemas.openxmlformats.org/markup-compatibility/2006">
              <mc:Choice xmlns:v="urn:schemas-microsoft-com:vml" Requires="v">
                <p:oleObj spid="_x0000_s139006" name="Equation" r:id="rId14" imgW="583920" imgH="444240" progId="Equation.DSMT4">
                  <p:embed/>
                </p:oleObj>
              </mc:Choice>
              <mc:Fallback>
                <p:oleObj name="Equation" r:id="rId14" imgW="583920" imgH="444240" progId="Equation.DSMT4">
                  <p:embed/>
                  <p:pic>
                    <p:nvPicPr>
                      <p:cNvPr id="24" name="对象 23">
                        <a:extLst>
                          <a:ext uri="{FF2B5EF4-FFF2-40B4-BE49-F238E27FC236}">
                            <a16:creationId xmlns:a16="http://schemas.microsoft.com/office/drawing/2014/main" id="{686EA387-3101-442A-B8DC-68B56F0DC9B3}"/>
                          </a:ext>
                        </a:extLst>
                      </p:cNvPr>
                      <p:cNvPicPr/>
                      <p:nvPr/>
                    </p:nvPicPr>
                    <p:blipFill>
                      <a:blip r:embed="rId15"/>
                      <a:stretch>
                        <a:fillRect/>
                      </a:stretch>
                    </p:blipFill>
                    <p:spPr>
                      <a:xfrm>
                        <a:off x="8758475" y="5192315"/>
                        <a:ext cx="1647825" cy="1254125"/>
                      </a:xfrm>
                      <a:prstGeom prst="rect">
                        <a:avLst/>
                      </a:prstGeom>
                    </p:spPr>
                  </p:pic>
                </p:oleObj>
              </mc:Fallback>
            </mc:AlternateContent>
          </a:graphicData>
        </a:graphic>
      </p:graphicFrame>
    </p:spTree>
    <p:extLst>
      <p:ext uri="{BB962C8B-B14F-4D97-AF65-F5344CB8AC3E}">
        <p14:creationId xmlns:p14="http://schemas.microsoft.com/office/powerpoint/2010/main" val="17175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1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nodeType="clickEffect">
                                  <p:stCondLst>
                                    <p:cond delay="0"/>
                                  </p:stCondLst>
                                  <p:childTnLst>
                                    <p:animEffect transition="out" filter="wipe(right)">
                                      <p:cBhvr>
                                        <p:cTn id="26" dur="400"/>
                                        <p:tgtEl>
                                          <p:spTgt spid="17"/>
                                        </p:tgtEl>
                                      </p:cBhvr>
                                    </p:animEffect>
                                    <p:set>
                                      <p:cBhvr>
                                        <p:cTn id="27" dur="1" fill="hold">
                                          <p:stCondLst>
                                            <p:cond delay="399"/>
                                          </p:stCondLst>
                                        </p:cTn>
                                        <p:tgtEl>
                                          <p:spTgt spid="17"/>
                                        </p:tgtEl>
                                        <p:attrNameLst>
                                          <p:attrName>style.visibility</p:attrName>
                                        </p:attrNameLst>
                                      </p:cBhvr>
                                      <p:to>
                                        <p:strVal val="hidden"/>
                                      </p:to>
                                    </p:set>
                                  </p:childTnLst>
                                </p:cTn>
                              </p:par>
                              <p:par>
                                <p:cTn id="28" presetID="22" presetClass="exit" presetSubtype="2" fill="hold" nodeType="withEffect">
                                  <p:stCondLst>
                                    <p:cond delay="0"/>
                                  </p:stCondLst>
                                  <p:childTnLst>
                                    <p:animEffect transition="out" filter="wipe(right)">
                                      <p:cBhvr>
                                        <p:cTn id="29" dur="400"/>
                                        <p:tgtEl>
                                          <p:spTgt spid="7"/>
                                        </p:tgtEl>
                                      </p:cBhvr>
                                    </p:animEffect>
                                    <p:set>
                                      <p:cBhvr>
                                        <p:cTn id="30" dur="1" fill="hold">
                                          <p:stCondLst>
                                            <p:cond delay="399"/>
                                          </p:stCondLst>
                                        </p:cTn>
                                        <p:tgtEl>
                                          <p:spTgt spid="7"/>
                                        </p:tgtEl>
                                        <p:attrNameLst>
                                          <p:attrName>style.visibility</p:attrName>
                                        </p:attrNameLst>
                                      </p:cBhvr>
                                      <p:to>
                                        <p:strVal val="hidden"/>
                                      </p:to>
                                    </p:set>
                                  </p:childTnLst>
                                </p:cTn>
                              </p:par>
                              <p:par>
                                <p:cTn id="31" presetID="22" presetClass="exit" presetSubtype="2" fill="hold" nodeType="withEffect">
                                  <p:stCondLst>
                                    <p:cond delay="0"/>
                                  </p:stCondLst>
                                  <p:childTnLst>
                                    <p:animEffect transition="out" filter="wipe(right)">
                                      <p:cBhvr>
                                        <p:cTn id="32" dur="400"/>
                                        <p:tgtEl>
                                          <p:spTgt spid="23"/>
                                        </p:tgtEl>
                                      </p:cBhvr>
                                    </p:animEffect>
                                    <p:set>
                                      <p:cBhvr>
                                        <p:cTn id="33" dur="1" fill="hold">
                                          <p:stCondLst>
                                            <p:cond delay="399"/>
                                          </p:stCondLst>
                                        </p:cTn>
                                        <p:tgtEl>
                                          <p:spTgt spid="23"/>
                                        </p:tgtEl>
                                        <p:attrNameLst>
                                          <p:attrName>style.visibility</p:attrName>
                                        </p:attrNameLst>
                                      </p:cBhvr>
                                      <p:to>
                                        <p:strVal val="hidden"/>
                                      </p:to>
                                    </p:set>
                                  </p:childTnLst>
                                </p:cTn>
                              </p:par>
                              <p:par>
                                <p:cTn id="34" presetID="22" presetClass="exit" presetSubtype="2" fill="hold" grpId="1" nodeType="withEffect">
                                  <p:stCondLst>
                                    <p:cond delay="0"/>
                                  </p:stCondLst>
                                  <p:childTnLst>
                                    <p:animEffect transition="out" filter="wipe(right)">
                                      <p:cBhvr>
                                        <p:cTn id="35" dur="400"/>
                                        <p:tgtEl>
                                          <p:spTgt spid="28"/>
                                        </p:tgtEl>
                                      </p:cBhvr>
                                    </p:animEffect>
                                    <p:set>
                                      <p:cBhvr>
                                        <p:cTn id="36" dur="1" fill="hold">
                                          <p:stCondLst>
                                            <p:cond delay="399"/>
                                          </p:stCondLst>
                                        </p:cTn>
                                        <p:tgtEl>
                                          <p:spTgt spid="2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10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10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par>
                                <p:cTn id="52" presetID="10" presetClass="exit" presetSubtype="0" fill="hold" nodeType="withEffect">
                                  <p:stCondLst>
                                    <p:cond delay="0"/>
                                  </p:stCondLst>
                                  <p:childTnLst>
                                    <p:animEffect transition="out" filter="fade">
                                      <p:cBhvr>
                                        <p:cTn id="53" dur="400"/>
                                        <p:tgtEl>
                                          <p:spTgt spid="31"/>
                                        </p:tgtEl>
                                      </p:cBhvr>
                                    </p:animEffect>
                                    <p:set>
                                      <p:cBhvr>
                                        <p:cTn id="54" dur="1" fill="hold">
                                          <p:stCondLst>
                                            <p:cond delay="399"/>
                                          </p:stCondLst>
                                        </p:cTn>
                                        <p:tgtEl>
                                          <p:spTgt spid="3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400"/>
                                        <p:tgtEl>
                                          <p:spTgt spid="33"/>
                                        </p:tgtEl>
                                      </p:cBhvr>
                                    </p:animEffect>
                                    <p:set>
                                      <p:cBhvr>
                                        <p:cTn id="57" dur="1" fill="hold">
                                          <p:stCondLst>
                                            <p:cond delay="399"/>
                                          </p:stCondLst>
                                        </p:cTn>
                                        <p:tgtEl>
                                          <p:spTgt spid="3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400"/>
                                        <p:tgtEl>
                                          <p:spTgt spid="34"/>
                                        </p:tgtEl>
                                      </p:cBhvr>
                                    </p:animEffect>
                                    <p:set>
                                      <p:cBhvr>
                                        <p:cTn id="60" dur="1" fill="hold">
                                          <p:stCondLst>
                                            <p:cond delay="3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86391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二、直方图均衡</a:t>
            </a:r>
          </a:p>
        </p:txBody>
      </p:sp>
      <p:grpSp>
        <p:nvGrpSpPr>
          <p:cNvPr id="64" name="组合 63">
            <a:extLst>
              <a:ext uri="{FF2B5EF4-FFF2-40B4-BE49-F238E27FC236}">
                <a16:creationId xmlns:a16="http://schemas.microsoft.com/office/drawing/2014/main" id="{9E383536-8DEE-4B59-908B-266B3D68E52A}"/>
              </a:ext>
            </a:extLst>
          </p:cNvPr>
          <p:cNvGrpSpPr/>
          <p:nvPr/>
        </p:nvGrpSpPr>
        <p:grpSpPr>
          <a:xfrm>
            <a:off x="924478" y="2343703"/>
            <a:ext cx="876693" cy="4384598"/>
            <a:chOff x="6796726" y="2121029"/>
            <a:chExt cx="876693" cy="4384598"/>
          </a:xfrm>
        </p:grpSpPr>
        <p:sp>
          <p:nvSpPr>
            <p:cNvPr id="29" name="文本框 28">
              <a:extLst>
                <a:ext uri="{FF2B5EF4-FFF2-40B4-BE49-F238E27FC236}">
                  <a16:creationId xmlns:a16="http://schemas.microsoft.com/office/drawing/2014/main" id="{2FF82164-2968-4C53-9ADD-0565CCAA2D8B}"/>
                </a:ext>
              </a:extLst>
            </p:cNvPr>
            <p:cNvSpPr txBox="1"/>
            <p:nvPr/>
          </p:nvSpPr>
          <p:spPr>
            <a:xfrm>
              <a:off x="6938132" y="2121029"/>
              <a:ext cx="560516"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7456B1AF-08C3-4A46-A313-A167C287685D}"/>
                </a:ext>
              </a:extLst>
            </p:cNvPr>
            <p:cNvSpPr txBox="1"/>
            <p:nvPr/>
          </p:nvSpPr>
          <p:spPr>
            <a:xfrm>
              <a:off x="6796726" y="4092021"/>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E0E96777-8516-4929-8CDB-0C0149325DE0}"/>
                </a:ext>
              </a:extLst>
            </p:cNvPr>
            <p:cNvSpPr txBox="1"/>
            <p:nvPr/>
          </p:nvSpPr>
          <p:spPr>
            <a:xfrm>
              <a:off x="6796726" y="2670339"/>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F7C4B644-15B5-4DE1-A197-6DB8AE2EA312}"/>
                </a:ext>
              </a:extLst>
            </p:cNvPr>
            <p:cNvSpPr txBox="1"/>
            <p:nvPr/>
          </p:nvSpPr>
          <p:spPr>
            <a:xfrm>
              <a:off x="6796726" y="3134806"/>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25F816BB-7F15-422D-8993-8BED4DCE9477}"/>
                </a:ext>
              </a:extLst>
            </p:cNvPr>
            <p:cNvSpPr txBox="1"/>
            <p:nvPr/>
          </p:nvSpPr>
          <p:spPr>
            <a:xfrm>
              <a:off x="6796726" y="3608700"/>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78630B17-C12C-4225-8F74-0AF32F43D9DA}"/>
                </a:ext>
              </a:extLst>
            </p:cNvPr>
            <p:cNvSpPr txBox="1"/>
            <p:nvPr/>
          </p:nvSpPr>
          <p:spPr>
            <a:xfrm>
              <a:off x="6796726" y="4565915"/>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D48D7E9F-1F78-4A36-AD5D-A5109E2C3164}"/>
                </a:ext>
              </a:extLst>
            </p:cNvPr>
            <p:cNvSpPr txBox="1"/>
            <p:nvPr/>
          </p:nvSpPr>
          <p:spPr>
            <a:xfrm>
              <a:off x="6796726" y="5049236"/>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19F3D40B-B51C-42B5-B2E2-8433D1C1775A}"/>
                </a:ext>
              </a:extLst>
            </p:cNvPr>
            <p:cNvSpPr txBox="1"/>
            <p:nvPr/>
          </p:nvSpPr>
          <p:spPr>
            <a:xfrm>
              <a:off x="6796726" y="5513703"/>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500946B0-4452-4CA9-A60B-F2C862775ECA}"/>
                </a:ext>
              </a:extLst>
            </p:cNvPr>
            <p:cNvSpPr txBox="1"/>
            <p:nvPr/>
          </p:nvSpPr>
          <p:spPr>
            <a:xfrm>
              <a:off x="6796726" y="6006451"/>
              <a:ext cx="876693"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r</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nvGrpSpPr>
          <p:cNvPr id="75" name="组合 74">
            <a:extLst>
              <a:ext uri="{FF2B5EF4-FFF2-40B4-BE49-F238E27FC236}">
                <a16:creationId xmlns:a16="http://schemas.microsoft.com/office/drawing/2014/main" id="{77891264-E680-4E83-8125-1730525C42C3}"/>
              </a:ext>
            </a:extLst>
          </p:cNvPr>
          <p:cNvGrpSpPr/>
          <p:nvPr/>
        </p:nvGrpSpPr>
        <p:grpSpPr>
          <a:xfrm>
            <a:off x="2125966" y="2343703"/>
            <a:ext cx="987873" cy="4384598"/>
            <a:chOff x="8325809" y="2121029"/>
            <a:chExt cx="987873" cy="4384598"/>
          </a:xfrm>
        </p:grpSpPr>
        <p:sp>
          <p:nvSpPr>
            <p:cNvPr id="66" name="文本框 65">
              <a:extLst>
                <a:ext uri="{FF2B5EF4-FFF2-40B4-BE49-F238E27FC236}">
                  <a16:creationId xmlns:a16="http://schemas.microsoft.com/office/drawing/2014/main" id="{4B0F9A45-8A7D-4F1A-8275-F6F891BCF6D2}"/>
                </a:ext>
              </a:extLst>
            </p:cNvPr>
            <p:cNvSpPr txBox="1"/>
            <p:nvPr/>
          </p:nvSpPr>
          <p:spPr>
            <a:xfrm>
              <a:off x="8467215" y="2121029"/>
              <a:ext cx="560516" cy="499176"/>
            </a:xfrm>
            <a:prstGeom prst="rect">
              <a:avLst/>
            </a:prstGeom>
            <a:noFill/>
          </p:spPr>
          <p:txBody>
            <a:bodyPr wrap="square" rtlCol="0">
              <a:spAutoFit/>
            </a:bodyPr>
            <a:lstStyle/>
            <a:p>
              <a:pPr>
                <a:lnSpc>
                  <a:spcPts val="3600"/>
                </a:lnSpc>
              </a:pPr>
              <a:r>
                <a:rPr lang="en-US" altLang="zh-CN" sz="2800" b="1"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a:t>
              </a:r>
              <a:r>
                <a:rPr lang="en-US" altLang="zh-CN" sz="2800" b="1" baseline="-25000" dirty="0" err="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k</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3152DFB1-98DA-466B-BF0F-58A530D6852E}"/>
                </a:ext>
              </a:extLst>
            </p:cNvPr>
            <p:cNvSpPr txBox="1"/>
            <p:nvPr/>
          </p:nvSpPr>
          <p:spPr>
            <a:xfrm>
              <a:off x="8325809" y="4092021"/>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656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843E5C31-F352-4927-AB0F-7CE6A3A74B35}"/>
                </a:ext>
              </a:extLst>
            </p:cNvPr>
            <p:cNvSpPr txBox="1"/>
            <p:nvPr/>
          </p:nvSpPr>
          <p:spPr>
            <a:xfrm>
              <a:off x="8325809" y="2670339"/>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790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FB353E6D-F8B3-4F53-8561-FA0011FB85F5}"/>
                </a:ext>
              </a:extLst>
            </p:cNvPr>
            <p:cNvSpPr txBox="1"/>
            <p:nvPr/>
          </p:nvSpPr>
          <p:spPr>
            <a:xfrm>
              <a:off x="8325809" y="3134806"/>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1023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9B387AE2-7A29-4C96-B85E-587109E95B0B}"/>
                </a:ext>
              </a:extLst>
            </p:cNvPr>
            <p:cNvSpPr txBox="1"/>
            <p:nvPr/>
          </p:nvSpPr>
          <p:spPr>
            <a:xfrm>
              <a:off x="8325809" y="3608700"/>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850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F175913B-D4A8-49C2-AF55-73DCB3703626}"/>
                </a:ext>
              </a:extLst>
            </p:cNvPr>
            <p:cNvSpPr txBox="1"/>
            <p:nvPr/>
          </p:nvSpPr>
          <p:spPr>
            <a:xfrm>
              <a:off x="8325809" y="4565915"/>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329</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2ACDCF7B-3B8C-4E60-8290-C6B7FCA994B5}"/>
                </a:ext>
              </a:extLst>
            </p:cNvPr>
            <p:cNvSpPr txBox="1"/>
            <p:nvPr/>
          </p:nvSpPr>
          <p:spPr>
            <a:xfrm>
              <a:off x="8325809" y="5049236"/>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245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2A0A43B4-9349-46EF-8B34-767D80C76525}"/>
                </a:ext>
              </a:extLst>
            </p:cNvPr>
            <p:cNvSpPr txBox="1"/>
            <p:nvPr/>
          </p:nvSpPr>
          <p:spPr>
            <a:xfrm>
              <a:off x="8325809" y="5513703"/>
              <a:ext cx="87669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122</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87AD012C-41A0-4E29-8905-BD0256A7F46A}"/>
                </a:ext>
              </a:extLst>
            </p:cNvPr>
            <p:cNvSpPr txBox="1"/>
            <p:nvPr/>
          </p:nvSpPr>
          <p:spPr>
            <a:xfrm>
              <a:off x="8325809" y="6006451"/>
              <a:ext cx="56366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81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pSp>
        <p:nvGrpSpPr>
          <p:cNvPr id="7" name="组合 6">
            <a:extLst>
              <a:ext uri="{FF2B5EF4-FFF2-40B4-BE49-F238E27FC236}">
                <a16:creationId xmlns:a16="http://schemas.microsoft.com/office/drawing/2014/main" id="{D349476A-2460-4C64-90FB-D2512249E019}"/>
              </a:ext>
            </a:extLst>
          </p:cNvPr>
          <p:cNvGrpSpPr/>
          <p:nvPr/>
        </p:nvGrpSpPr>
        <p:grpSpPr>
          <a:xfrm>
            <a:off x="4902015" y="2343150"/>
            <a:ext cx="987873" cy="4380378"/>
            <a:chOff x="8970031" y="2125249"/>
            <a:chExt cx="987873" cy="4380378"/>
          </a:xfrm>
        </p:grpSpPr>
        <p:sp>
          <p:nvSpPr>
            <p:cNvPr id="57" name="文本框 56">
              <a:extLst>
                <a:ext uri="{FF2B5EF4-FFF2-40B4-BE49-F238E27FC236}">
                  <a16:creationId xmlns:a16="http://schemas.microsoft.com/office/drawing/2014/main" id="{EA6460F1-3337-443B-8382-52BD2FE0032B}"/>
                </a:ext>
              </a:extLst>
            </p:cNvPr>
            <p:cNvSpPr txBox="1"/>
            <p:nvPr/>
          </p:nvSpPr>
          <p:spPr>
            <a:xfrm>
              <a:off x="8970031" y="4092021"/>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5.67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D505037F-CB7B-46D8-936A-71CFFE1A0B3F}"/>
                </a:ext>
              </a:extLst>
            </p:cNvPr>
            <p:cNvSpPr txBox="1"/>
            <p:nvPr/>
          </p:nvSpPr>
          <p:spPr>
            <a:xfrm>
              <a:off x="8970031" y="2670339"/>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1.33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EDE7EC87-B6A4-401D-A87A-213A076AC96E}"/>
                </a:ext>
              </a:extLst>
            </p:cNvPr>
            <p:cNvSpPr txBox="1"/>
            <p:nvPr/>
          </p:nvSpPr>
          <p:spPr>
            <a:xfrm>
              <a:off x="8970031" y="3134806"/>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3.08</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1FD8EF6B-B721-4CAA-B351-39CCCCBDECC7}"/>
                </a:ext>
              </a:extLst>
            </p:cNvPr>
            <p:cNvSpPr txBox="1"/>
            <p:nvPr/>
          </p:nvSpPr>
          <p:spPr>
            <a:xfrm>
              <a:off x="8970031" y="3608700"/>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4.55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E930739E-D412-42ED-8638-840379A2C8EA}"/>
                </a:ext>
              </a:extLst>
            </p:cNvPr>
            <p:cNvSpPr txBox="1"/>
            <p:nvPr/>
          </p:nvSpPr>
          <p:spPr>
            <a:xfrm>
              <a:off x="8970031" y="4565915"/>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6.23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7FD42891-4FA7-4F40-9063-69146D88BFEE}"/>
                </a:ext>
              </a:extLst>
            </p:cNvPr>
            <p:cNvSpPr txBox="1"/>
            <p:nvPr/>
          </p:nvSpPr>
          <p:spPr>
            <a:xfrm>
              <a:off x="8970031" y="5049236"/>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6.65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4E8C3FF0-4CF9-4346-B27A-E83FEE892433}"/>
                </a:ext>
              </a:extLst>
            </p:cNvPr>
            <p:cNvSpPr txBox="1"/>
            <p:nvPr/>
          </p:nvSpPr>
          <p:spPr>
            <a:xfrm>
              <a:off x="8970031" y="5513703"/>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6.86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38B5D320-5928-4E97-A2B1-B95219CD3BC5}"/>
                </a:ext>
              </a:extLst>
            </p:cNvPr>
            <p:cNvSpPr txBox="1"/>
            <p:nvPr/>
          </p:nvSpPr>
          <p:spPr>
            <a:xfrm>
              <a:off x="8970031" y="6006451"/>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7.00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96" name="对象 95">
              <a:extLst>
                <a:ext uri="{FF2B5EF4-FFF2-40B4-BE49-F238E27FC236}">
                  <a16:creationId xmlns:a16="http://schemas.microsoft.com/office/drawing/2014/main" id="{20F9C85B-BB4D-4ADC-AF6C-293E0CE14D85}"/>
                </a:ext>
              </a:extLst>
            </p:cNvPr>
            <p:cNvGraphicFramePr>
              <a:graphicFrameLocks noChangeAspect="1"/>
            </p:cNvGraphicFramePr>
            <p:nvPr>
              <p:extLst>
                <p:ext uri="{D42A27DB-BD31-4B8C-83A1-F6EECF244321}">
                  <p14:modId xmlns:p14="http://schemas.microsoft.com/office/powerpoint/2010/main" val="3628385114"/>
                </p:ext>
              </p:extLst>
            </p:nvPr>
          </p:nvGraphicFramePr>
          <p:xfrm>
            <a:off x="9249616" y="2125249"/>
            <a:ext cx="430213" cy="595313"/>
          </p:xfrm>
          <a:graphic>
            <a:graphicData uri="http://schemas.openxmlformats.org/presentationml/2006/ole">
              <mc:AlternateContent xmlns:mc="http://schemas.openxmlformats.org/markup-compatibility/2006">
                <mc:Choice xmlns:v="urn:schemas-microsoft-com:vml" Requires="v">
                  <p:oleObj spid="_x0000_s145640" name="Equation" r:id="rId4" imgW="152280" imgH="228600" progId="Equation.DSMT4">
                    <p:embed/>
                  </p:oleObj>
                </mc:Choice>
                <mc:Fallback>
                  <p:oleObj name="Equation" r:id="rId4" imgW="152280" imgH="228600" progId="Equation.DSMT4">
                    <p:embed/>
                    <p:pic>
                      <p:nvPicPr>
                        <p:cNvPr id="18" name="对象 17">
                          <a:extLst>
                            <a:ext uri="{FF2B5EF4-FFF2-40B4-BE49-F238E27FC236}">
                              <a16:creationId xmlns:a16="http://schemas.microsoft.com/office/drawing/2014/main" id="{7FE7F323-608F-4410-961E-E1279B85DBAF}"/>
                            </a:ext>
                          </a:extLst>
                        </p:cNvPr>
                        <p:cNvPicPr/>
                        <p:nvPr/>
                      </p:nvPicPr>
                      <p:blipFill>
                        <a:blip r:embed="rId5"/>
                        <a:stretch>
                          <a:fillRect/>
                        </a:stretch>
                      </p:blipFill>
                      <p:spPr>
                        <a:xfrm>
                          <a:off x="9249616" y="2125249"/>
                          <a:ext cx="430213" cy="595313"/>
                        </a:xfrm>
                        <a:prstGeom prst="rect">
                          <a:avLst/>
                        </a:prstGeom>
                      </p:spPr>
                    </p:pic>
                  </p:oleObj>
                </mc:Fallback>
              </mc:AlternateContent>
            </a:graphicData>
          </a:graphic>
        </p:graphicFrame>
      </p:grpSp>
      <p:grpSp>
        <p:nvGrpSpPr>
          <p:cNvPr id="6" name="组合 5">
            <a:extLst>
              <a:ext uri="{FF2B5EF4-FFF2-40B4-BE49-F238E27FC236}">
                <a16:creationId xmlns:a16="http://schemas.microsoft.com/office/drawing/2014/main" id="{24B52B38-221F-4DFA-93D3-6B4ABF8A640E}"/>
              </a:ext>
            </a:extLst>
          </p:cNvPr>
          <p:cNvGrpSpPr/>
          <p:nvPr/>
        </p:nvGrpSpPr>
        <p:grpSpPr>
          <a:xfrm>
            <a:off x="6308509" y="2343703"/>
            <a:ext cx="430213" cy="4384598"/>
            <a:chOff x="10104726" y="2121029"/>
            <a:chExt cx="430213" cy="4384598"/>
          </a:xfrm>
        </p:grpSpPr>
        <p:sp>
          <p:nvSpPr>
            <p:cNvPr id="88" name="文本框 87">
              <a:extLst>
                <a:ext uri="{FF2B5EF4-FFF2-40B4-BE49-F238E27FC236}">
                  <a16:creationId xmlns:a16="http://schemas.microsoft.com/office/drawing/2014/main" id="{9DF4D24E-712F-4F7C-B78C-4927AB303D87}"/>
                </a:ext>
              </a:extLst>
            </p:cNvPr>
            <p:cNvSpPr txBox="1"/>
            <p:nvPr/>
          </p:nvSpPr>
          <p:spPr>
            <a:xfrm>
              <a:off x="10111524" y="4092021"/>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FD9A86F7-F208-4989-B560-16A3A7149BBA}"/>
                </a:ext>
              </a:extLst>
            </p:cNvPr>
            <p:cNvSpPr txBox="1"/>
            <p:nvPr/>
          </p:nvSpPr>
          <p:spPr>
            <a:xfrm>
              <a:off x="10111524" y="2670339"/>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4C5A715F-2972-4FE7-A305-E23D1F9C450A}"/>
                </a:ext>
              </a:extLst>
            </p:cNvPr>
            <p:cNvSpPr txBox="1"/>
            <p:nvPr/>
          </p:nvSpPr>
          <p:spPr>
            <a:xfrm>
              <a:off x="10111524" y="3134806"/>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DBE643F5-C6C0-4B81-8A8E-45C9F98F26F3}"/>
                </a:ext>
              </a:extLst>
            </p:cNvPr>
            <p:cNvSpPr txBox="1"/>
            <p:nvPr/>
          </p:nvSpPr>
          <p:spPr>
            <a:xfrm>
              <a:off x="10111524" y="3608700"/>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07256CB9-2035-4C00-A621-2A482E960514}"/>
                </a:ext>
              </a:extLst>
            </p:cNvPr>
            <p:cNvSpPr txBox="1"/>
            <p:nvPr/>
          </p:nvSpPr>
          <p:spPr>
            <a:xfrm>
              <a:off x="10111524" y="4565915"/>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3DF4369D-CDAE-480E-BC8F-BA77D20A7A3F}"/>
                </a:ext>
              </a:extLst>
            </p:cNvPr>
            <p:cNvSpPr txBox="1"/>
            <p:nvPr/>
          </p:nvSpPr>
          <p:spPr>
            <a:xfrm>
              <a:off x="10111524" y="5049236"/>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44FCDD6D-100C-44C6-A9EE-E1FDD9F1657E}"/>
                </a:ext>
              </a:extLst>
            </p:cNvPr>
            <p:cNvSpPr txBox="1"/>
            <p:nvPr/>
          </p:nvSpPr>
          <p:spPr>
            <a:xfrm>
              <a:off x="10111524" y="5513703"/>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ACB71ED2-F774-4EE5-A6F7-78D47D5BA563}"/>
                </a:ext>
              </a:extLst>
            </p:cNvPr>
            <p:cNvSpPr txBox="1"/>
            <p:nvPr/>
          </p:nvSpPr>
          <p:spPr>
            <a:xfrm>
              <a:off x="10111524" y="6006451"/>
              <a:ext cx="416617"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7</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97" name="对象 96">
              <a:extLst>
                <a:ext uri="{FF2B5EF4-FFF2-40B4-BE49-F238E27FC236}">
                  <a16:creationId xmlns:a16="http://schemas.microsoft.com/office/drawing/2014/main" id="{919219F7-2B26-491E-9BE3-7431D8F6629B}"/>
                </a:ext>
              </a:extLst>
            </p:cNvPr>
            <p:cNvGraphicFramePr>
              <a:graphicFrameLocks noChangeAspect="1"/>
            </p:cNvGraphicFramePr>
            <p:nvPr>
              <p:extLst>
                <p:ext uri="{D42A27DB-BD31-4B8C-83A1-F6EECF244321}">
                  <p14:modId xmlns:p14="http://schemas.microsoft.com/office/powerpoint/2010/main" val="3890420963"/>
                </p:ext>
              </p:extLst>
            </p:nvPr>
          </p:nvGraphicFramePr>
          <p:xfrm>
            <a:off x="10104726" y="2121029"/>
            <a:ext cx="430213" cy="595522"/>
          </p:xfrm>
          <a:graphic>
            <a:graphicData uri="http://schemas.openxmlformats.org/presentationml/2006/ole">
              <mc:AlternateContent xmlns:mc="http://schemas.openxmlformats.org/markup-compatibility/2006">
                <mc:Choice xmlns:v="urn:schemas-microsoft-com:vml" Requires="v">
                  <p:oleObj spid="_x0000_s145641" name="Equation" r:id="rId6" imgW="152280" imgH="228600" progId="Equation.DSMT4">
                    <p:embed/>
                  </p:oleObj>
                </mc:Choice>
                <mc:Fallback>
                  <p:oleObj name="Equation" r:id="rId6" imgW="152280" imgH="228600" progId="Equation.DSMT4">
                    <p:embed/>
                    <p:pic>
                      <p:nvPicPr>
                        <p:cNvPr id="96" name="对象 95">
                          <a:extLst>
                            <a:ext uri="{FF2B5EF4-FFF2-40B4-BE49-F238E27FC236}">
                              <a16:creationId xmlns:a16="http://schemas.microsoft.com/office/drawing/2014/main" id="{20F9C85B-BB4D-4ADC-AF6C-293E0CE14D85}"/>
                            </a:ext>
                          </a:extLst>
                        </p:cNvPr>
                        <p:cNvPicPr/>
                        <p:nvPr/>
                      </p:nvPicPr>
                      <p:blipFill>
                        <a:blip r:embed="rId7"/>
                        <a:stretch>
                          <a:fillRect/>
                        </a:stretch>
                      </p:blipFill>
                      <p:spPr>
                        <a:xfrm>
                          <a:off x="10104726" y="2121029"/>
                          <a:ext cx="430213" cy="595522"/>
                        </a:xfrm>
                        <a:prstGeom prst="rect">
                          <a:avLst/>
                        </a:prstGeom>
                      </p:spPr>
                    </p:pic>
                  </p:oleObj>
                </mc:Fallback>
              </mc:AlternateContent>
            </a:graphicData>
          </a:graphic>
        </p:graphicFrame>
      </p:grpSp>
      <p:grpSp>
        <p:nvGrpSpPr>
          <p:cNvPr id="27" name="组合 26">
            <a:extLst>
              <a:ext uri="{FF2B5EF4-FFF2-40B4-BE49-F238E27FC236}">
                <a16:creationId xmlns:a16="http://schemas.microsoft.com/office/drawing/2014/main" id="{F6361989-8A45-4397-B142-FF5E3F568D8C}"/>
              </a:ext>
            </a:extLst>
          </p:cNvPr>
          <p:cNvGrpSpPr/>
          <p:nvPr/>
        </p:nvGrpSpPr>
        <p:grpSpPr>
          <a:xfrm>
            <a:off x="801928" y="2397781"/>
            <a:ext cx="6211398" cy="4370237"/>
            <a:chOff x="4270342" y="2175107"/>
            <a:chExt cx="6211398" cy="4370237"/>
          </a:xfrm>
        </p:grpSpPr>
        <p:cxnSp>
          <p:nvCxnSpPr>
            <p:cNvPr id="14" name="直接连接符 13">
              <a:extLst>
                <a:ext uri="{FF2B5EF4-FFF2-40B4-BE49-F238E27FC236}">
                  <a16:creationId xmlns:a16="http://schemas.microsoft.com/office/drawing/2014/main" id="{FD3B9B44-DE4D-4419-8209-0BC5A5C50E8C}"/>
                </a:ext>
              </a:extLst>
            </p:cNvPr>
            <p:cNvCxnSpPr>
              <a:cxnSpLocks/>
            </p:cNvCxnSpPr>
            <p:nvPr/>
          </p:nvCxnSpPr>
          <p:spPr>
            <a:xfrm>
              <a:off x="4270342" y="2175107"/>
              <a:ext cx="620742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3B98A65-F81C-4A02-9CF4-C2003FB61DDC}"/>
                </a:ext>
              </a:extLst>
            </p:cNvPr>
            <p:cNvCxnSpPr>
              <a:cxnSpLocks/>
            </p:cNvCxnSpPr>
            <p:nvPr/>
          </p:nvCxnSpPr>
          <p:spPr>
            <a:xfrm>
              <a:off x="4270342" y="2696415"/>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7976E91-B886-4399-AD21-92C04141A8F0}"/>
                </a:ext>
              </a:extLst>
            </p:cNvPr>
            <p:cNvCxnSpPr>
              <a:cxnSpLocks/>
            </p:cNvCxnSpPr>
            <p:nvPr/>
          </p:nvCxnSpPr>
          <p:spPr>
            <a:xfrm>
              <a:off x="4270342" y="6545344"/>
              <a:ext cx="620742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4720C22-F298-46A5-AEAD-78DB6A100494}"/>
                </a:ext>
              </a:extLst>
            </p:cNvPr>
            <p:cNvCxnSpPr>
              <a:cxnSpLocks/>
            </p:cNvCxnSpPr>
            <p:nvPr/>
          </p:nvCxnSpPr>
          <p:spPr>
            <a:xfrm>
              <a:off x="4270342" y="3177531"/>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20D06B9-F084-4D1D-96C6-C0D70ECDBA4E}"/>
                </a:ext>
              </a:extLst>
            </p:cNvPr>
            <p:cNvCxnSpPr>
              <a:cxnSpLocks/>
            </p:cNvCxnSpPr>
            <p:nvPr/>
          </p:nvCxnSpPr>
          <p:spPr>
            <a:xfrm>
              <a:off x="4270342" y="3658647"/>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D1C26C7-C540-412D-A8B1-414E765B1F92}"/>
                </a:ext>
              </a:extLst>
            </p:cNvPr>
            <p:cNvCxnSpPr>
              <a:cxnSpLocks/>
            </p:cNvCxnSpPr>
            <p:nvPr/>
          </p:nvCxnSpPr>
          <p:spPr>
            <a:xfrm>
              <a:off x="4270342" y="4139763"/>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5BE19C2-7616-4470-A3EB-645597B0410E}"/>
                </a:ext>
              </a:extLst>
            </p:cNvPr>
            <p:cNvCxnSpPr>
              <a:cxnSpLocks/>
            </p:cNvCxnSpPr>
            <p:nvPr/>
          </p:nvCxnSpPr>
          <p:spPr>
            <a:xfrm>
              <a:off x="4270342" y="4620879"/>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A91BBA0-CDE2-41C1-A3EB-FD8EE6CE7FE8}"/>
                </a:ext>
              </a:extLst>
            </p:cNvPr>
            <p:cNvCxnSpPr>
              <a:cxnSpLocks/>
            </p:cNvCxnSpPr>
            <p:nvPr/>
          </p:nvCxnSpPr>
          <p:spPr>
            <a:xfrm>
              <a:off x="4270342" y="5101995"/>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FBAEA55-EB21-4F12-9915-E7C5E379CEE0}"/>
                </a:ext>
              </a:extLst>
            </p:cNvPr>
            <p:cNvCxnSpPr>
              <a:cxnSpLocks/>
            </p:cNvCxnSpPr>
            <p:nvPr/>
          </p:nvCxnSpPr>
          <p:spPr>
            <a:xfrm>
              <a:off x="4270342" y="5583111"/>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439585A-C728-4A9E-9491-3FEA86DCF94C}"/>
                </a:ext>
              </a:extLst>
            </p:cNvPr>
            <p:cNvCxnSpPr>
              <a:cxnSpLocks/>
            </p:cNvCxnSpPr>
            <p:nvPr/>
          </p:nvCxnSpPr>
          <p:spPr>
            <a:xfrm>
              <a:off x="4270342" y="6064227"/>
              <a:ext cx="62074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AEEF317-5275-4B6B-A8C2-BE0F013CA83B}"/>
                </a:ext>
              </a:extLst>
            </p:cNvPr>
            <p:cNvCxnSpPr>
              <a:cxnSpLocks/>
            </p:cNvCxnSpPr>
            <p:nvPr/>
          </p:nvCxnSpPr>
          <p:spPr>
            <a:xfrm>
              <a:off x="8157345" y="2175107"/>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1DC7355-BABB-47AE-BF34-5A2EFDEFA606}"/>
                </a:ext>
              </a:extLst>
            </p:cNvPr>
            <p:cNvCxnSpPr>
              <a:cxnSpLocks/>
            </p:cNvCxnSpPr>
            <p:nvPr/>
          </p:nvCxnSpPr>
          <p:spPr>
            <a:xfrm>
              <a:off x="4270342" y="2175107"/>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B8B5A65-67F8-4A43-9DC3-A7CCE780C89E}"/>
                </a:ext>
              </a:extLst>
            </p:cNvPr>
            <p:cNvCxnSpPr>
              <a:cxnSpLocks/>
            </p:cNvCxnSpPr>
            <p:nvPr/>
          </p:nvCxnSpPr>
          <p:spPr>
            <a:xfrm>
              <a:off x="5419647" y="2175107"/>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752EED9-5931-4E9C-AF2E-5E89AB0AC4A5}"/>
                </a:ext>
              </a:extLst>
            </p:cNvPr>
            <p:cNvCxnSpPr>
              <a:cxnSpLocks/>
            </p:cNvCxnSpPr>
            <p:nvPr/>
          </p:nvCxnSpPr>
          <p:spPr>
            <a:xfrm>
              <a:off x="6756985" y="2175107"/>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9F4BB8D-BA82-4679-ADCA-668E66C520B2}"/>
                </a:ext>
              </a:extLst>
            </p:cNvPr>
            <p:cNvCxnSpPr>
              <a:cxnSpLocks/>
            </p:cNvCxnSpPr>
            <p:nvPr/>
          </p:nvCxnSpPr>
          <p:spPr>
            <a:xfrm>
              <a:off x="9567612" y="2175107"/>
              <a:ext cx="0" cy="43689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B837F11-1B22-4688-9B32-E111D4C2A30B}"/>
                </a:ext>
              </a:extLst>
            </p:cNvPr>
            <p:cNvCxnSpPr>
              <a:cxnSpLocks/>
            </p:cNvCxnSpPr>
            <p:nvPr/>
          </p:nvCxnSpPr>
          <p:spPr>
            <a:xfrm>
              <a:off x="10481740" y="2175107"/>
              <a:ext cx="0" cy="43689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E5A3F5FE-4AAD-47B5-88FD-F45E948E1168}"/>
              </a:ext>
            </a:extLst>
          </p:cNvPr>
          <p:cNvGrpSpPr/>
          <p:nvPr/>
        </p:nvGrpSpPr>
        <p:grpSpPr>
          <a:xfrm>
            <a:off x="3487974" y="2412591"/>
            <a:ext cx="987873" cy="4315710"/>
            <a:chOff x="3487974" y="2412591"/>
            <a:chExt cx="987873" cy="4315710"/>
          </a:xfrm>
        </p:grpSpPr>
        <p:sp>
          <p:nvSpPr>
            <p:cNvPr id="78" name="文本框 77">
              <a:extLst>
                <a:ext uri="{FF2B5EF4-FFF2-40B4-BE49-F238E27FC236}">
                  <a16:creationId xmlns:a16="http://schemas.microsoft.com/office/drawing/2014/main" id="{2288C296-159C-4580-BB11-86883BC60DE2}"/>
                </a:ext>
              </a:extLst>
            </p:cNvPr>
            <p:cNvSpPr txBox="1"/>
            <p:nvPr/>
          </p:nvSpPr>
          <p:spPr>
            <a:xfrm>
              <a:off x="3487974" y="4314695"/>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0.81</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06CEE105-0FE0-4375-865C-F5844B64ED84}"/>
                </a:ext>
              </a:extLst>
            </p:cNvPr>
            <p:cNvSpPr txBox="1"/>
            <p:nvPr/>
          </p:nvSpPr>
          <p:spPr>
            <a:xfrm>
              <a:off x="3487974" y="2893013"/>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0.19</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0" name="文本框 79">
              <a:extLst>
                <a:ext uri="{FF2B5EF4-FFF2-40B4-BE49-F238E27FC236}">
                  <a16:creationId xmlns:a16="http://schemas.microsoft.com/office/drawing/2014/main" id="{0E96FC2F-5E0B-4089-AC86-C3CC9FC7085F}"/>
                </a:ext>
              </a:extLst>
            </p:cNvPr>
            <p:cNvSpPr txBox="1"/>
            <p:nvPr/>
          </p:nvSpPr>
          <p:spPr>
            <a:xfrm>
              <a:off x="3487974" y="3357480"/>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0.44</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EAD85ED4-5A5D-4812-A58E-F1AB1C8EA933}"/>
                </a:ext>
              </a:extLst>
            </p:cNvPr>
            <p:cNvSpPr txBox="1"/>
            <p:nvPr/>
          </p:nvSpPr>
          <p:spPr>
            <a:xfrm>
              <a:off x="3487974" y="3831374"/>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0.65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48EE987F-FD0D-4659-81FF-C822BB7DB128}"/>
                </a:ext>
              </a:extLst>
            </p:cNvPr>
            <p:cNvSpPr txBox="1"/>
            <p:nvPr/>
          </p:nvSpPr>
          <p:spPr>
            <a:xfrm>
              <a:off x="3487974" y="4788589"/>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0.89</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3" name="文本框 82">
              <a:extLst>
                <a:ext uri="{FF2B5EF4-FFF2-40B4-BE49-F238E27FC236}">
                  <a16:creationId xmlns:a16="http://schemas.microsoft.com/office/drawing/2014/main" id="{08AED27F-CEC6-4606-98B7-A59BE9EE06DC}"/>
                </a:ext>
              </a:extLst>
            </p:cNvPr>
            <p:cNvSpPr txBox="1"/>
            <p:nvPr/>
          </p:nvSpPr>
          <p:spPr>
            <a:xfrm>
              <a:off x="3487974" y="5271910"/>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0.95</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F850E47C-8C84-4F30-8914-015C0E4A8836}"/>
                </a:ext>
              </a:extLst>
            </p:cNvPr>
            <p:cNvSpPr txBox="1"/>
            <p:nvPr/>
          </p:nvSpPr>
          <p:spPr>
            <a:xfrm>
              <a:off x="3487974" y="5736377"/>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0.98</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7F91ACDE-2A59-4C6C-B616-4A7DB2195981}"/>
                </a:ext>
              </a:extLst>
            </p:cNvPr>
            <p:cNvSpPr txBox="1"/>
            <p:nvPr/>
          </p:nvSpPr>
          <p:spPr>
            <a:xfrm>
              <a:off x="3487974" y="6229125"/>
              <a:ext cx="987873" cy="499176"/>
            </a:xfrm>
            <a:prstGeom prst="rect">
              <a:avLst/>
            </a:prstGeom>
            <a:noFill/>
          </p:spPr>
          <p:txBody>
            <a:bodyPr wrap="square" rtlCol="0">
              <a:spAutoFit/>
            </a:bodyPr>
            <a:lstStyle/>
            <a:p>
              <a:pPr>
                <a:lnSpc>
                  <a:spcPts val="3600"/>
                </a:lnSpc>
              </a:pP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1.00</a:t>
              </a:r>
              <a:endPar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aphicFrame>
          <p:nvGraphicFramePr>
            <p:cNvPr id="106" name="对象 105">
              <a:extLst>
                <a:ext uri="{FF2B5EF4-FFF2-40B4-BE49-F238E27FC236}">
                  <a16:creationId xmlns:a16="http://schemas.microsoft.com/office/drawing/2014/main" id="{65A2F3BF-974D-4D78-AF52-0AB591CB1850}"/>
                </a:ext>
              </a:extLst>
            </p:cNvPr>
            <p:cNvGraphicFramePr>
              <a:graphicFrameLocks noChangeAspect="1"/>
            </p:cNvGraphicFramePr>
            <p:nvPr>
              <p:extLst>
                <p:ext uri="{D42A27DB-BD31-4B8C-83A1-F6EECF244321}">
                  <p14:modId xmlns:p14="http://schemas.microsoft.com/office/powerpoint/2010/main" val="1622114020"/>
                </p:ext>
              </p:extLst>
            </p:nvPr>
          </p:nvGraphicFramePr>
          <p:xfrm>
            <a:off x="3566168" y="2412591"/>
            <a:ext cx="831485" cy="495328"/>
          </p:xfrm>
          <a:graphic>
            <a:graphicData uri="http://schemas.openxmlformats.org/presentationml/2006/ole">
              <mc:AlternateContent xmlns:mc="http://schemas.openxmlformats.org/markup-compatibility/2006">
                <mc:Choice xmlns:v="urn:schemas-microsoft-com:vml" Requires="v">
                  <p:oleObj spid="_x0000_s145642" name="Equation" r:id="rId8" imgW="393480" imgH="253800" progId="Equation.DSMT4">
                    <p:embed/>
                  </p:oleObj>
                </mc:Choice>
                <mc:Fallback>
                  <p:oleObj name="Equation" r:id="rId8" imgW="393480" imgH="253800" progId="Equation.DSMT4">
                    <p:embed/>
                    <p:pic>
                      <p:nvPicPr>
                        <p:cNvPr id="96" name="对象 95">
                          <a:extLst>
                            <a:ext uri="{FF2B5EF4-FFF2-40B4-BE49-F238E27FC236}">
                              <a16:creationId xmlns:a16="http://schemas.microsoft.com/office/drawing/2014/main" id="{20F9C85B-BB4D-4ADC-AF6C-293E0CE14D85}"/>
                            </a:ext>
                          </a:extLst>
                        </p:cNvPr>
                        <p:cNvPicPr/>
                        <p:nvPr/>
                      </p:nvPicPr>
                      <p:blipFill>
                        <a:blip r:embed="rId9"/>
                        <a:stretch>
                          <a:fillRect/>
                        </a:stretch>
                      </p:blipFill>
                      <p:spPr>
                        <a:xfrm>
                          <a:off x="3566168" y="2412591"/>
                          <a:ext cx="831485" cy="495328"/>
                        </a:xfrm>
                        <a:prstGeom prst="rect">
                          <a:avLst/>
                        </a:prstGeom>
                      </p:spPr>
                    </p:pic>
                  </p:oleObj>
                </mc:Fallback>
              </mc:AlternateContent>
            </a:graphicData>
          </a:graphic>
        </p:graphicFrame>
      </p:grpSp>
      <p:grpSp>
        <p:nvGrpSpPr>
          <p:cNvPr id="31" name="组合 30">
            <a:extLst>
              <a:ext uri="{FF2B5EF4-FFF2-40B4-BE49-F238E27FC236}">
                <a16:creationId xmlns:a16="http://schemas.microsoft.com/office/drawing/2014/main" id="{78AFFC64-701A-4782-BC2F-1911D5B25034}"/>
              </a:ext>
            </a:extLst>
          </p:cNvPr>
          <p:cNvGrpSpPr/>
          <p:nvPr/>
        </p:nvGrpSpPr>
        <p:grpSpPr>
          <a:xfrm>
            <a:off x="7220387" y="2630221"/>
            <a:ext cx="4618587" cy="3495962"/>
            <a:chOff x="7175428" y="1704843"/>
            <a:chExt cx="4618587" cy="3495962"/>
          </a:xfrm>
        </p:grpSpPr>
        <p:sp>
          <p:nvSpPr>
            <p:cNvPr id="107" name="文本框 106">
              <a:extLst>
                <a:ext uri="{FF2B5EF4-FFF2-40B4-BE49-F238E27FC236}">
                  <a16:creationId xmlns:a16="http://schemas.microsoft.com/office/drawing/2014/main" id="{7FD68DBD-BF95-4959-9706-093BFA5D9062}"/>
                </a:ext>
              </a:extLst>
            </p:cNvPr>
            <p:cNvSpPr txBox="1"/>
            <p:nvPr/>
          </p:nvSpPr>
          <p:spPr>
            <a:xfrm>
              <a:off x="7492482" y="2556512"/>
              <a:ext cx="430153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第一步：计算累积直方图</a:t>
              </a:r>
            </a:p>
          </p:txBody>
        </p:sp>
        <p:sp>
          <p:nvSpPr>
            <p:cNvPr id="108" name="文本框 107">
              <a:extLst>
                <a:ext uri="{FF2B5EF4-FFF2-40B4-BE49-F238E27FC236}">
                  <a16:creationId xmlns:a16="http://schemas.microsoft.com/office/drawing/2014/main" id="{72272448-65B5-4794-9145-ACC65A2976D4}"/>
                </a:ext>
              </a:extLst>
            </p:cNvPr>
            <p:cNvSpPr txBox="1"/>
            <p:nvPr/>
          </p:nvSpPr>
          <p:spPr>
            <a:xfrm>
              <a:off x="7492482" y="3271551"/>
              <a:ext cx="430153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第二步：计算累积概率</a:t>
              </a:r>
            </a:p>
          </p:txBody>
        </p:sp>
        <p:sp>
          <p:nvSpPr>
            <p:cNvPr id="109" name="文本框 108">
              <a:extLst>
                <a:ext uri="{FF2B5EF4-FFF2-40B4-BE49-F238E27FC236}">
                  <a16:creationId xmlns:a16="http://schemas.microsoft.com/office/drawing/2014/main" id="{EAB2C4F7-E440-424E-8420-892DC557222B}"/>
                </a:ext>
              </a:extLst>
            </p:cNvPr>
            <p:cNvSpPr txBox="1"/>
            <p:nvPr/>
          </p:nvSpPr>
          <p:spPr>
            <a:xfrm>
              <a:off x="7492482" y="3986590"/>
              <a:ext cx="430153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第三步：均衡变换映射</a:t>
              </a:r>
            </a:p>
          </p:txBody>
        </p:sp>
        <p:sp>
          <p:nvSpPr>
            <p:cNvPr id="110" name="文本框 109">
              <a:extLst>
                <a:ext uri="{FF2B5EF4-FFF2-40B4-BE49-F238E27FC236}">
                  <a16:creationId xmlns:a16="http://schemas.microsoft.com/office/drawing/2014/main" id="{C39F7BED-FF9B-4537-AC2E-611C03840BE7}"/>
                </a:ext>
              </a:extLst>
            </p:cNvPr>
            <p:cNvSpPr txBox="1"/>
            <p:nvPr/>
          </p:nvSpPr>
          <p:spPr>
            <a:xfrm>
              <a:off x="7492482" y="4701629"/>
              <a:ext cx="4301533"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第四步：重新量化</a:t>
              </a:r>
            </a:p>
          </p:txBody>
        </p:sp>
        <p:sp>
          <p:nvSpPr>
            <p:cNvPr id="111" name="文本框 110">
              <a:extLst>
                <a:ext uri="{FF2B5EF4-FFF2-40B4-BE49-F238E27FC236}">
                  <a16:creationId xmlns:a16="http://schemas.microsoft.com/office/drawing/2014/main" id="{59156130-BCD4-4B69-AF68-2709EC7C1A01}"/>
                </a:ext>
              </a:extLst>
            </p:cNvPr>
            <p:cNvSpPr txBox="1"/>
            <p:nvPr/>
          </p:nvSpPr>
          <p:spPr>
            <a:xfrm>
              <a:off x="7175428" y="1704843"/>
              <a:ext cx="3040631"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算法步骤：</a:t>
              </a:r>
            </a:p>
          </p:txBody>
        </p:sp>
      </p:grpSp>
      <p:pic>
        <p:nvPicPr>
          <p:cNvPr id="98" name="图片 97">
            <a:extLst>
              <a:ext uri="{FF2B5EF4-FFF2-40B4-BE49-F238E27FC236}">
                <a16:creationId xmlns:a16="http://schemas.microsoft.com/office/drawing/2014/main" id="{4CBF9783-1959-45BB-91FC-EDB35467C2FC}"/>
              </a:ext>
            </a:extLst>
          </p:cNvPr>
          <p:cNvPicPr>
            <a:picLocks noChangeAspect="1"/>
          </p:cNvPicPr>
          <p:nvPr/>
        </p:nvPicPr>
        <p:blipFill rotWithShape="1">
          <a:blip r:embed="rId10"/>
          <a:srcRect l="48835" t="1786" r="5360" b="4629"/>
          <a:stretch/>
        </p:blipFill>
        <p:spPr>
          <a:xfrm>
            <a:off x="5834599" y="398999"/>
            <a:ext cx="1393147" cy="2717592"/>
          </a:xfrm>
          <a:prstGeom prst="rect">
            <a:avLst/>
          </a:prstGeom>
        </p:spPr>
      </p:pic>
      <p:grpSp>
        <p:nvGrpSpPr>
          <p:cNvPr id="3" name="组合 2">
            <a:extLst>
              <a:ext uri="{FF2B5EF4-FFF2-40B4-BE49-F238E27FC236}">
                <a16:creationId xmlns:a16="http://schemas.microsoft.com/office/drawing/2014/main" id="{D7B01B38-145D-45EC-BC61-15CE22623875}"/>
              </a:ext>
            </a:extLst>
          </p:cNvPr>
          <p:cNvGrpSpPr/>
          <p:nvPr/>
        </p:nvGrpSpPr>
        <p:grpSpPr>
          <a:xfrm>
            <a:off x="7537441" y="373749"/>
            <a:ext cx="4617319" cy="1837485"/>
            <a:chOff x="754986" y="2970383"/>
            <a:chExt cx="6476939" cy="3147147"/>
          </a:xfrm>
        </p:grpSpPr>
        <p:pic>
          <p:nvPicPr>
            <p:cNvPr id="2" name="图片 1">
              <a:extLst>
                <a:ext uri="{FF2B5EF4-FFF2-40B4-BE49-F238E27FC236}">
                  <a16:creationId xmlns:a16="http://schemas.microsoft.com/office/drawing/2014/main" id="{0DD6150F-6E75-46D3-BFBA-0D569884E16D}"/>
                </a:ext>
              </a:extLst>
            </p:cNvPr>
            <p:cNvPicPr>
              <a:picLocks noChangeAspect="1"/>
            </p:cNvPicPr>
            <p:nvPr/>
          </p:nvPicPr>
          <p:blipFill rotWithShape="1">
            <a:blip r:embed="rId10"/>
            <a:srcRect l="2593" t="49804" r="51668" b="4629"/>
            <a:stretch/>
          </p:blipFill>
          <p:spPr>
            <a:xfrm>
              <a:off x="3946417" y="2970429"/>
              <a:ext cx="3285508" cy="3125039"/>
            </a:xfrm>
            <a:prstGeom prst="rect">
              <a:avLst/>
            </a:prstGeom>
          </p:spPr>
        </p:pic>
        <p:pic>
          <p:nvPicPr>
            <p:cNvPr id="100" name="图片 99">
              <a:extLst>
                <a:ext uri="{FF2B5EF4-FFF2-40B4-BE49-F238E27FC236}">
                  <a16:creationId xmlns:a16="http://schemas.microsoft.com/office/drawing/2014/main" id="{3ED4C655-4B55-41AF-B00D-F69DEC60CD4F}"/>
                </a:ext>
              </a:extLst>
            </p:cNvPr>
            <p:cNvPicPr>
              <a:picLocks noChangeAspect="1"/>
            </p:cNvPicPr>
            <p:nvPr/>
          </p:nvPicPr>
          <p:blipFill rotWithShape="1">
            <a:blip r:embed="rId10"/>
            <a:srcRect l="2593" t="1786" r="51668" b="50267"/>
            <a:stretch/>
          </p:blipFill>
          <p:spPr>
            <a:xfrm>
              <a:off x="754986" y="2970383"/>
              <a:ext cx="3144489" cy="3147147"/>
            </a:xfrm>
            <a:prstGeom prst="rect">
              <a:avLst/>
            </a:prstGeom>
          </p:spPr>
        </p:pic>
      </p:grpSp>
    </p:spTree>
    <p:extLst>
      <p:ext uri="{BB962C8B-B14F-4D97-AF65-F5344CB8AC3E}">
        <p14:creationId xmlns:p14="http://schemas.microsoft.com/office/powerpoint/2010/main" val="277810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75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75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75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75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up)">
                                      <p:cBhvr>
                                        <p:cTn id="32" dur="10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350"/>
                                        <p:tgtEl>
                                          <p:spTgt spid="31"/>
                                        </p:tgtEl>
                                      </p:cBhvr>
                                    </p:animEffect>
                                    <p:set>
                                      <p:cBhvr>
                                        <p:cTn id="37" dur="1" fill="hold">
                                          <p:stCondLst>
                                            <p:cond delay="34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4"/>
                                        </p:tgtEl>
                                      </p:cBhvr>
                                    </p:animEffect>
                                    <p:set>
                                      <p:cBhvr>
                                        <p:cTn id="42" dur="1" fill="hold">
                                          <p:stCondLst>
                                            <p:cond delay="499"/>
                                          </p:stCondLst>
                                        </p:cTn>
                                        <p:tgtEl>
                                          <p:spTgt spid="6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7"/>
                                        </p:tgtEl>
                                      </p:cBhvr>
                                    </p:animEffect>
                                    <p:set>
                                      <p:cBhvr>
                                        <p:cTn id="57" dur="1" fill="hold">
                                          <p:stCondLst>
                                            <p:cond delay="499"/>
                                          </p:stCondLst>
                                        </p:cTn>
                                        <p:tgtEl>
                                          <p:spTgt spid="27"/>
                                        </p:tgtEl>
                                        <p:attrNameLst>
                                          <p:attrName>style.visibility</p:attrName>
                                        </p:attrNameLst>
                                      </p:cBhvr>
                                      <p:to>
                                        <p:strVal val="hidden"/>
                                      </p:to>
                                    </p:se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1000"/>
                                        <p:tgtEl>
                                          <p:spTgt spid="3"/>
                                        </p:tgtEl>
                                      </p:cBhvr>
                                    </p:animEffect>
                                  </p:childTnLst>
                                </p:cTn>
                              </p:par>
                              <p:par>
                                <p:cTn id="62" presetID="22" presetClass="entr" presetSubtype="1" fill="hold"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up)">
                                      <p:cBhvr>
                                        <p:cTn id="64"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0319F1-5C24-4147-B78E-61A62A23AAC2}"/>
              </a:ext>
            </a:extLst>
          </p:cNvPr>
          <p:cNvSpPr txBox="1"/>
          <p:nvPr/>
        </p:nvSpPr>
        <p:spPr>
          <a:xfrm>
            <a:off x="4067241" y="23801"/>
            <a:ext cx="4057521" cy="400110"/>
          </a:xfrm>
          <a:prstGeom prst="rect">
            <a:avLst/>
          </a:prstGeom>
          <a:noFill/>
        </p:spPr>
        <p:txBody>
          <a:bodyPr wrap="none" rtlCol="0">
            <a:spAutoFit/>
          </a:bodyPr>
          <a:lstStyle/>
          <a:p>
            <a:r>
              <a:rPr lang="zh-CN" altLang="en-US" sz="2000" b="1" dirty="0">
                <a:solidFill>
                  <a:schemeClr val="bg1"/>
                </a:solidFill>
                <a:latin typeface="隶书" panose="02010509060101010101" pitchFamily="49" charset="-122"/>
                <a:ea typeface="隶书" panose="02010509060101010101" pitchFamily="49" charset="-122"/>
              </a:rPr>
              <a:t>数字图像处理</a:t>
            </a:r>
            <a:r>
              <a:rPr lang="en-US" altLang="zh-CN" sz="2000" b="1" dirty="0">
                <a:solidFill>
                  <a:schemeClr val="bg1"/>
                </a:solidFill>
                <a:latin typeface="隶书" panose="02010509060101010101" pitchFamily="49" charset="-122"/>
                <a:ea typeface="隶书" panose="02010509060101010101" pitchFamily="49" charset="-122"/>
              </a:rPr>
              <a:t> – </a:t>
            </a:r>
            <a:r>
              <a:rPr lang="zh-CN" altLang="en-US" sz="2000" b="1" dirty="0">
                <a:solidFill>
                  <a:srgbClr val="FF0000"/>
                </a:solidFill>
                <a:latin typeface="隶书" panose="02010509060101010101" pitchFamily="49" charset="-122"/>
                <a:ea typeface="隶书" panose="02010509060101010101" pitchFamily="49" charset="-122"/>
              </a:rPr>
              <a:t>直方图及其应用</a:t>
            </a:r>
          </a:p>
        </p:txBody>
      </p:sp>
      <p:sp>
        <p:nvSpPr>
          <p:cNvPr id="16" name="文本框 15">
            <a:extLst>
              <a:ext uri="{FF2B5EF4-FFF2-40B4-BE49-F238E27FC236}">
                <a16:creationId xmlns:a16="http://schemas.microsoft.com/office/drawing/2014/main" id="{9AD23142-CE79-4697-B056-C1DD70FB5639}"/>
              </a:ext>
            </a:extLst>
          </p:cNvPr>
          <p:cNvSpPr txBox="1"/>
          <p:nvPr/>
        </p:nvSpPr>
        <p:spPr>
          <a:xfrm>
            <a:off x="202099" y="23801"/>
            <a:ext cx="2307042" cy="400110"/>
          </a:xfrm>
          <a:prstGeom prst="rect">
            <a:avLst/>
          </a:prstGeom>
          <a:noFill/>
        </p:spPr>
        <p:txBody>
          <a:bodyPr wrap="none" rtlCol="0">
            <a:spAutoFit/>
          </a:bodyPr>
          <a:lstStyle/>
          <a:p>
            <a:r>
              <a:rPr lang="zh-CN" altLang="en-US" sz="2000" b="1" dirty="0">
                <a:solidFill>
                  <a:schemeClr val="bg1"/>
                </a:solidFill>
              </a:rPr>
              <a:t>测绘教研组 兰敬松</a:t>
            </a:r>
          </a:p>
        </p:txBody>
      </p:sp>
      <p:sp>
        <p:nvSpPr>
          <p:cNvPr id="8" name="文本框 7">
            <a:extLst>
              <a:ext uri="{FF2B5EF4-FFF2-40B4-BE49-F238E27FC236}">
                <a16:creationId xmlns:a16="http://schemas.microsoft.com/office/drawing/2014/main" id="{331E9478-B301-4D40-980A-3CB2423413A0}"/>
              </a:ext>
            </a:extLst>
          </p:cNvPr>
          <p:cNvSpPr txBox="1"/>
          <p:nvPr/>
        </p:nvSpPr>
        <p:spPr>
          <a:xfrm>
            <a:off x="1275144" y="947672"/>
            <a:ext cx="4817344"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第三节  直方图应用</a:t>
            </a:r>
          </a:p>
        </p:txBody>
      </p:sp>
      <p:sp>
        <p:nvSpPr>
          <p:cNvPr id="22" name="文本框 21">
            <a:extLst>
              <a:ext uri="{FF2B5EF4-FFF2-40B4-BE49-F238E27FC236}">
                <a16:creationId xmlns:a16="http://schemas.microsoft.com/office/drawing/2014/main" id="{D3AA73C0-EFE4-4173-9D65-3997695BFE71}"/>
              </a:ext>
            </a:extLst>
          </p:cNvPr>
          <p:cNvSpPr txBox="1"/>
          <p:nvPr/>
        </p:nvSpPr>
        <p:spPr>
          <a:xfrm>
            <a:off x="10610047" y="23801"/>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rPr>
              <a:t>测绘专业</a:t>
            </a:r>
          </a:p>
        </p:txBody>
      </p:sp>
      <p:sp>
        <p:nvSpPr>
          <p:cNvPr id="10" name="文本框 9">
            <a:extLst>
              <a:ext uri="{FF2B5EF4-FFF2-40B4-BE49-F238E27FC236}">
                <a16:creationId xmlns:a16="http://schemas.microsoft.com/office/drawing/2014/main" id="{6534C272-0FD9-451F-8543-AD31F771D283}"/>
              </a:ext>
            </a:extLst>
          </p:cNvPr>
          <p:cNvSpPr txBox="1"/>
          <p:nvPr/>
        </p:nvSpPr>
        <p:spPr>
          <a:xfrm>
            <a:off x="1970844" y="1820483"/>
            <a:ext cx="285236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二、直方图匹配</a:t>
            </a:r>
          </a:p>
        </p:txBody>
      </p:sp>
      <p:sp>
        <p:nvSpPr>
          <p:cNvPr id="98" name="文本框 97">
            <a:extLst>
              <a:ext uri="{FF2B5EF4-FFF2-40B4-BE49-F238E27FC236}">
                <a16:creationId xmlns:a16="http://schemas.microsoft.com/office/drawing/2014/main" id="{58B9B81F-21E4-4C18-8BEF-521814838EC5}"/>
              </a:ext>
            </a:extLst>
          </p:cNvPr>
          <p:cNvSpPr txBox="1"/>
          <p:nvPr/>
        </p:nvSpPr>
        <p:spPr>
          <a:xfrm>
            <a:off x="5946308" y="535587"/>
            <a:ext cx="6431089" cy="1866858"/>
          </a:xfrm>
          <a:prstGeom prst="rect">
            <a:avLst/>
          </a:prstGeom>
          <a:noFill/>
        </p:spPr>
        <p:txBody>
          <a:bodyPr wrap="square" rtlCol="0">
            <a:spAutoFit/>
          </a:bodyPr>
          <a:lstStyle/>
          <a:p>
            <a:pPr>
              <a:lnSpc>
                <a:spcPts val="3600"/>
              </a:lnSpc>
            </a:pPr>
            <a:r>
              <a:rPr lang="zh-CN" altLang="en-US" sz="2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所谓的直方图匹配是指待处理图像进行变换后的结果的直方图具有特定的分布特征，即与一个参考图像的直方图一致或与一个指定的概念分布一致。可以通过直方图均衡的概念得出！！</a:t>
            </a:r>
          </a:p>
        </p:txBody>
      </p:sp>
      <p:graphicFrame>
        <p:nvGraphicFramePr>
          <p:cNvPr id="102" name="对象 101">
            <a:extLst>
              <a:ext uri="{FF2B5EF4-FFF2-40B4-BE49-F238E27FC236}">
                <a16:creationId xmlns:a16="http://schemas.microsoft.com/office/drawing/2014/main" id="{B49A130D-4EFB-40D2-9698-68731B3B216C}"/>
              </a:ext>
            </a:extLst>
          </p:cNvPr>
          <p:cNvGraphicFramePr>
            <a:graphicFrameLocks noChangeAspect="1"/>
          </p:cNvGraphicFramePr>
          <p:nvPr>
            <p:extLst>
              <p:ext uri="{D42A27DB-BD31-4B8C-83A1-F6EECF244321}">
                <p14:modId xmlns:p14="http://schemas.microsoft.com/office/powerpoint/2010/main" val="892520367"/>
              </p:ext>
            </p:extLst>
          </p:nvPr>
        </p:nvGraphicFramePr>
        <p:xfrm>
          <a:off x="840452" y="5855792"/>
          <a:ext cx="4514850" cy="931863"/>
        </p:xfrm>
        <a:graphic>
          <a:graphicData uri="http://schemas.openxmlformats.org/presentationml/2006/ole">
            <mc:AlternateContent xmlns:mc="http://schemas.openxmlformats.org/markup-compatibility/2006">
              <mc:Choice xmlns:v="urn:schemas-microsoft-com:vml" Requires="v">
                <p:oleObj spid="_x0000_s121445" name="Equation" r:id="rId4" imgW="1600200" imgH="330120" progId="Equation.DSMT4">
                  <p:embed/>
                </p:oleObj>
              </mc:Choice>
              <mc:Fallback>
                <p:oleObj name="Equation" r:id="rId4" imgW="1600200" imgH="330120" progId="Equation.DSMT4">
                  <p:embed/>
                  <p:pic>
                    <p:nvPicPr>
                      <p:cNvPr id="100" name="对象 99">
                        <a:extLst>
                          <a:ext uri="{FF2B5EF4-FFF2-40B4-BE49-F238E27FC236}">
                            <a16:creationId xmlns:a16="http://schemas.microsoft.com/office/drawing/2014/main" id="{536A89A3-A549-47D0-8FC8-67F7C2B3E6AF}"/>
                          </a:ext>
                        </a:extLst>
                      </p:cNvPr>
                      <p:cNvPicPr/>
                      <p:nvPr/>
                    </p:nvPicPr>
                    <p:blipFill>
                      <a:blip r:embed="rId5"/>
                      <a:stretch>
                        <a:fillRect/>
                      </a:stretch>
                    </p:blipFill>
                    <p:spPr>
                      <a:xfrm>
                        <a:off x="840452" y="5855792"/>
                        <a:ext cx="4514850" cy="931863"/>
                      </a:xfrm>
                      <a:prstGeom prst="rect">
                        <a:avLst/>
                      </a:prstGeom>
                    </p:spPr>
                  </p:pic>
                </p:oleObj>
              </mc:Fallback>
            </mc:AlternateContent>
          </a:graphicData>
        </a:graphic>
      </p:graphicFrame>
      <p:graphicFrame>
        <p:nvGraphicFramePr>
          <p:cNvPr id="104" name="对象 103">
            <a:extLst>
              <a:ext uri="{FF2B5EF4-FFF2-40B4-BE49-F238E27FC236}">
                <a16:creationId xmlns:a16="http://schemas.microsoft.com/office/drawing/2014/main" id="{7AE36552-A9F3-4BDF-A964-6EE45DD1237B}"/>
              </a:ext>
            </a:extLst>
          </p:cNvPr>
          <p:cNvGraphicFramePr>
            <a:graphicFrameLocks noChangeAspect="1"/>
          </p:cNvGraphicFramePr>
          <p:nvPr>
            <p:extLst>
              <p:ext uri="{D42A27DB-BD31-4B8C-83A1-F6EECF244321}">
                <p14:modId xmlns:p14="http://schemas.microsoft.com/office/powerpoint/2010/main" val="1985786154"/>
              </p:ext>
            </p:extLst>
          </p:nvPr>
        </p:nvGraphicFramePr>
        <p:xfrm>
          <a:off x="6184606" y="5874721"/>
          <a:ext cx="646113" cy="395287"/>
        </p:xfrm>
        <a:graphic>
          <a:graphicData uri="http://schemas.openxmlformats.org/presentationml/2006/ole">
            <mc:AlternateContent xmlns:mc="http://schemas.openxmlformats.org/markup-compatibility/2006">
              <mc:Choice xmlns:v="urn:schemas-microsoft-com:vml" Requires="v">
                <p:oleObj spid="_x0000_s121446" name="Equation" r:id="rId6" imgW="228600" imgH="139680" progId="Equation.DSMT4">
                  <p:embed/>
                </p:oleObj>
              </mc:Choice>
              <mc:Fallback>
                <p:oleObj name="Equation" r:id="rId6" imgW="228600" imgH="139680" progId="Equation.DSMT4">
                  <p:embed/>
                  <p:pic>
                    <p:nvPicPr>
                      <p:cNvPr id="100" name="对象 99">
                        <a:extLst>
                          <a:ext uri="{FF2B5EF4-FFF2-40B4-BE49-F238E27FC236}">
                            <a16:creationId xmlns:a16="http://schemas.microsoft.com/office/drawing/2014/main" id="{536A89A3-A549-47D0-8FC8-67F7C2B3E6AF}"/>
                          </a:ext>
                        </a:extLst>
                      </p:cNvPr>
                      <p:cNvPicPr/>
                      <p:nvPr/>
                    </p:nvPicPr>
                    <p:blipFill>
                      <a:blip r:embed="rId7"/>
                      <a:stretch>
                        <a:fillRect/>
                      </a:stretch>
                    </p:blipFill>
                    <p:spPr>
                      <a:xfrm>
                        <a:off x="6184606" y="5874721"/>
                        <a:ext cx="646113" cy="395287"/>
                      </a:xfrm>
                      <a:prstGeom prst="rect">
                        <a:avLst/>
                      </a:prstGeom>
                    </p:spPr>
                  </p:pic>
                </p:oleObj>
              </mc:Fallback>
            </mc:AlternateContent>
          </a:graphicData>
        </a:graphic>
      </p:graphicFrame>
      <p:graphicFrame>
        <p:nvGraphicFramePr>
          <p:cNvPr id="112" name="对象 111">
            <a:extLst>
              <a:ext uri="{FF2B5EF4-FFF2-40B4-BE49-F238E27FC236}">
                <a16:creationId xmlns:a16="http://schemas.microsoft.com/office/drawing/2014/main" id="{2C22F3AE-CAC5-4CEB-8E41-B7B695EA952B}"/>
              </a:ext>
            </a:extLst>
          </p:cNvPr>
          <p:cNvGraphicFramePr>
            <a:graphicFrameLocks noChangeAspect="1"/>
          </p:cNvGraphicFramePr>
          <p:nvPr>
            <p:extLst>
              <p:ext uri="{D42A27DB-BD31-4B8C-83A1-F6EECF244321}">
                <p14:modId xmlns:p14="http://schemas.microsoft.com/office/powerpoint/2010/main" val="3059692907"/>
              </p:ext>
            </p:extLst>
          </p:nvPr>
        </p:nvGraphicFramePr>
        <p:xfrm>
          <a:off x="6239529" y="5979403"/>
          <a:ext cx="4300538" cy="788988"/>
        </p:xfrm>
        <a:graphic>
          <a:graphicData uri="http://schemas.openxmlformats.org/presentationml/2006/ole">
            <mc:AlternateContent xmlns:mc="http://schemas.openxmlformats.org/markup-compatibility/2006">
              <mc:Choice xmlns:v="urn:schemas-microsoft-com:vml" Requires="v">
                <p:oleObj spid="_x0000_s121447" name="Equation" r:id="rId8" imgW="1523880" imgH="279360" progId="Equation.DSMT4">
                  <p:embed/>
                </p:oleObj>
              </mc:Choice>
              <mc:Fallback>
                <p:oleObj name="Equation" r:id="rId8" imgW="1523880" imgH="279360" progId="Equation.DSMT4">
                  <p:embed/>
                  <p:pic>
                    <p:nvPicPr>
                      <p:cNvPr id="100" name="对象 99">
                        <a:extLst>
                          <a:ext uri="{FF2B5EF4-FFF2-40B4-BE49-F238E27FC236}">
                            <a16:creationId xmlns:a16="http://schemas.microsoft.com/office/drawing/2014/main" id="{536A89A3-A549-47D0-8FC8-67F7C2B3E6AF}"/>
                          </a:ext>
                        </a:extLst>
                      </p:cNvPr>
                      <p:cNvPicPr/>
                      <p:nvPr/>
                    </p:nvPicPr>
                    <p:blipFill>
                      <a:blip r:embed="rId9"/>
                      <a:stretch>
                        <a:fillRect/>
                      </a:stretch>
                    </p:blipFill>
                    <p:spPr>
                      <a:xfrm>
                        <a:off x="6239529" y="5979403"/>
                        <a:ext cx="4300538" cy="788988"/>
                      </a:xfrm>
                      <a:prstGeom prst="rect">
                        <a:avLst/>
                      </a:prstGeom>
                    </p:spPr>
                  </p:pic>
                </p:oleObj>
              </mc:Fallback>
            </mc:AlternateContent>
          </a:graphicData>
        </a:graphic>
      </p:graphicFrame>
      <p:sp>
        <p:nvSpPr>
          <p:cNvPr id="113" name="文本框 112">
            <a:extLst>
              <a:ext uri="{FF2B5EF4-FFF2-40B4-BE49-F238E27FC236}">
                <a16:creationId xmlns:a16="http://schemas.microsoft.com/office/drawing/2014/main" id="{3B6AF36E-0BBF-4AEF-93DB-992F839458CA}"/>
              </a:ext>
            </a:extLst>
          </p:cNvPr>
          <p:cNvSpPr txBox="1"/>
          <p:nvPr/>
        </p:nvSpPr>
        <p:spPr>
          <a:xfrm>
            <a:off x="1811172" y="2520121"/>
            <a:ext cx="8925958"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第一步：计算待处理图像的直方图（概率）；</a:t>
            </a:r>
          </a:p>
        </p:txBody>
      </p:sp>
      <p:sp>
        <p:nvSpPr>
          <p:cNvPr id="114" name="文本框 113">
            <a:extLst>
              <a:ext uri="{FF2B5EF4-FFF2-40B4-BE49-F238E27FC236}">
                <a16:creationId xmlns:a16="http://schemas.microsoft.com/office/drawing/2014/main" id="{39FD81F7-E14F-4B06-9C6B-ECC8E14690B7}"/>
              </a:ext>
            </a:extLst>
          </p:cNvPr>
          <p:cNvSpPr txBox="1"/>
          <p:nvPr/>
        </p:nvSpPr>
        <p:spPr>
          <a:xfrm>
            <a:off x="1811172" y="3358261"/>
            <a:ext cx="8925958"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第二步：进行直方图均衡映射，并建立映射表；</a:t>
            </a:r>
          </a:p>
        </p:txBody>
      </p:sp>
      <p:sp>
        <p:nvSpPr>
          <p:cNvPr id="115" name="文本框 114">
            <a:extLst>
              <a:ext uri="{FF2B5EF4-FFF2-40B4-BE49-F238E27FC236}">
                <a16:creationId xmlns:a16="http://schemas.microsoft.com/office/drawing/2014/main" id="{888D7A86-2CDC-400B-849C-3FBD6177F5FA}"/>
              </a:ext>
            </a:extLst>
          </p:cNvPr>
          <p:cNvSpPr txBox="1"/>
          <p:nvPr/>
        </p:nvSpPr>
        <p:spPr>
          <a:xfrm>
            <a:off x="1811172" y="4041212"/>
            <a:ext cx="8925958" cy="960840"/>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第三步：对目标直方图进行均衡映射（若使用的是参考图像，则应先计算概率），并建立映射表；</a:t>
            </a:r>
          </a:p>
        </p:txBody>
      </p:sp>
      <p:sp>
        <p:nvSpPr>
          <p:cNvPr id="116" name="文本框 115">
            <a:extLst>
              <a:ext uri="{FF2B5EF4-FFF2-40B4-BE49-F238E27FC236}">
                <a16:creationId xmlns:a16="http://schemas.microsoft.com/office/drawing/2014/main" id="{F47A069D-2375-4D67-BC8A-1C7C7C8AC8F8}"/>
              </a:ext>
            </a:extLst>
          </p:cNvPr>
          <p:cNvSpPr txBox="1"/>
          <p:nvPr/>
        </p:nvSpPr>
        <p:spPr>
          <a:xfrm>
            <a:off x="1811172" y="5496204"/>
            <a:ext cx="8925958" cy="499176"/>
          </a:xfrm>
          <a:prstGeom prst="rect">
            <a:avLst/>
          </a:prstGeom>
          <a:noFill/>
        </p:spPr>
        <p:txBody>
          <a:bodyPr wrap="square" rtlCol="0">
            <a:spAutoFit/>
          </a:bodyPr>
          <a:lstStyle/>
          <a:p>
            <a:pPr>
              <a:lnSpc>
                <a:spcPts val="3600"/>
              </a:lnSpc>
            </a:pP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第四步：根据两个映射表生成匹配后的结果图像；</a:t>
            </a:r>
          </a:p>
        </p:txBody>
      </p:sp>
    </p:spTree>
    <p:extLst>
      <p:ext uri="{BB962C8B-B14F-4D97-AF65-F5344CB8AC3E}">
        <p14:creationId xmlns:p14="http://schemas.microsoft.com/office/powerpoint/2010/main" val="17519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10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10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1000"/>
                                        <p:tgtEl>
                                          <p:spTgt spid="1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8"/>
                                        </p:tgtEl>
                                      </p:cBhvr>
                                    </p:animEffect>
                                    <p:set>
                                      <p:cBhvr>
                                        <p:cTn id="32" dur="1" fill="hold">
                                          <p:stCondLst>
                                            <p:cond delay="499"/>
                                          </p:stCondLst>
                                        </p:cTn>
                                        <p:tgtEl>
                                          <p:spTgt spid="9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2"/>
                                        </p:tgtEl>
                                      </p:cBhvr>
                                    </p:animEffect>
                                    <p:set>
                                      <p:cBhvr>
                                        <p:cTn id="35" dur="1" fill="hold">
                                          <p:stCondLst>
                                            <p:cond delay="499"/>
                                          </p:stCondLst>
                                        </p:cTn>
                                        <p:tgtEl>
                                          <p:spTgt spid="10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4"/>
                                        </p:tgtEl>
                                      </p:cBhvr>
                                    </p:animEffect>
                                    <p:set>
                                      <p:cBhvr>
                                        <p:cTn id="38" dur="1" fill="hold">
                                          <p:stCondLst>
                                            <p:cond delay="499"/>
                                          </p:stCondLst>
                                        </p:cTn>
                                        <p:tgtEl>
                                          <p:spTgt spid="10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12"/>
                                        </p:tgtEl>
                                      </p:cBhvr>
                                    </p:animEffect>
                                    <p:set>
                                      <p:cBhvr>
                                        <p:cTn id="41" dur="1" fill="hold">
                                          <p:stCondLst>
                                            <p:cond delay="499"/>
                                          </p:stCondLst>
                                        </p:cTn>
                                        <p:tgtEl>
                                          <p:spTgt spid="1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wipe(left)">
                                      <p:cBhvr>
                                        <p:cTn id="51" dur="1000"/>
                                        <p:tgtEl>
                                          <p:spTgt spid="1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wipe(left)">
                                      <p:cBhvr>
                                        <p:cTn id="56" dur="1000"/>
                                        <p:tgtEl>
                                          <p:spTgt spid="1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left)">
                                      <p:cBhvr>
                                        <p:cTn id="61"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8" grpId="0"/>
      <p:bldP spid="98" grpId="1"/>
      <p:bldP spid="113" grpId="0"/>
      <p:bldP spid="114" grpId="0"/>
      <p:bldP spid="115" grpId="0"/>
      <p:bldP spid="1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17985</TotalTime>
  <Words>29976</Words>
  <Application>Microsoft Office PowerPoint</Application>
  <PresentationFormat>宽屏</PresentationFormat>
  <Paragraphs>2757</Paragraphs>
  <Slides>192</Slides>
  <Notes>182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192</vt:i4>
      </vt:variant>
    </vt:vector>
  </HeadingPairs>
  <TitlesOfParts>
    <vt:vector size="204" baseType="lpstr">
      <vt:lpstr>等线</vt:lpstr>
      <vt:lpstr>等线 Light</vt:lpstr>
      <vt:lpstr>隶书</vt:lpstr>
      <vt:lpstr>宋体</vt:lpstr>
      <vt:lpstr>Arial</vt:lpstr>
      <vt:lpstr>Bookman Old Style</vt:lpstr>
      <vt:lpstr>Cambria Math</vt:lpstr>
      <vt:lpstr>Consolas</vt:lpstr>
      <vt:lpstr>Monotype Corsiva</vt:lpstr>
      <vt:lpstr>Office 主题​​</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一般情况下，Canny算法也是基于高斯滤波器，其具体算法过程如下：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赵 晨旭</cp:lastModifiedBy>
  <cp:revision>1124</cp:revision>
  <dcterms:created xsi:type="dcterms:W3CDTF">2019-08-30T12:31:27Z</dcterms:created>
  <dcterms:modified xsi:type="dcterms:W3CDTF">2020-12-01T07:30:55Z</dcterms:modified>
</cp:coreProperties>
</file>